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8" r:id="rId2"/>
    <p:sldMasterId id="2147483683" r:id="rId3"/>
  </p:sldMasterIdLst>
  <p:notesMasterIdLst>
    <p:notesMasterId r:id="rId22"/>
  </p:notesMasterIdLst>
  <p:sldIdLst>
    <p:sldId id="3294" r:id="rId4"/>
    <p:sldId id="282" r:id="rId5"/>
    <p:sldId id="297" r:id="rId6"/>
    <p:sldId id="298" r:id="rId7"/>
    <p:sldId id="299" r:id="rId8"/>
    <p:sldId id="300" r:id="rId9"/>
    <p:sldId id="3437" r:id="rId10"/>
    <p:sldId id="301" r:id="rId11"/>
    <p:sldId id="3431" r:id="rId12"/>
    <p:sldId id="3293" r:id="rId13"/>
    <p:sldId id="3305" r:id="rId14"/>
    <p:sldId id="256" r:id="rId15"/>
    <p:sldId id="3489" r:id="rId16"/>
    <p:sldId id="3476" r:id="rId17"/>
    <p:sldId id="3472" r:id="rId18"/>
    <p:sldId id="3474" r:id="rId19"/>
    <p:sldId id="3487" r:id="rId20"/>
    <p:sldId id="34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3B1F93-DBA8-44DF-8787-08A6015776FA}" v="1" dt="2023-06-20T02:22:54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57BF-670A-422E-AFD1-ED3402C05691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706E5-A814-42CA-BAC6-638F87E6D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0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A515-0CD4-47D5-B3EC-D4732CEB1EA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92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A515-0CD4-47D5-B3EC-D4732CEB1E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13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A515-0CD4-47D5-B3EC-D4732CEB1E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70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A515-0CD4-47D5-B3EC-D4732CEB1EA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10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6A515-0CD4-47D5-B3EC-D4732CEB1EA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3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1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584183-709F-3910-FF4D-AE9FFED0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168CF-036E-AB77-6E85-A61FB5349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FE81C-8482-D3D5-1DDD-7DF6C09E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AF87-8233-C624-8256-DAC058DC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C8B69-F36C-B930-2DD0-2568A8A7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47387-9767-A162-7E29-C36AF54B5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0D0CE-32C1-903E-E25A-6672682C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B21A6-4E71-C99A-4352-15393E5A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4FC01-FE0B-4EC3-8EF4-A3FEA73C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B67D-522B-9D10-8116-BD269E9F7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A9DD8-6415-9582-4153-70922FDD0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1FBC0-10B3-DF4C-1231-F490B0C73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04489-6702-4483-7A14-5F5A2687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ECCD9-D32A-5270-8F72-37B5109C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0DBE7-8922-C091-0186-733EB52A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E0162-3FF7-C7F5-61FD-098E0D44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365DC-BAA3-FBAE-3D39-E533E020F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5E051-8232-ACCF-319E-556339A4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32AF3-C2B2-BA13-2820-CD39B192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313B2-AEB2-92B0-F9BA-8F4DA375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DD112-22C5-3A8F-D836-734F9C952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D20D0-E8D6-2E28-C55B-C69EBCBBF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254FF-2BCD-F8BB-AC48-08A9BF8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344D-0C40-D2D6-939C-AED38DE7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13492-37B0-AB35-8D39-C01371DA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036" y="1365891"/>
            <a:ext cx="6401365" cy="3363783"/>
          </a:xfrm>
        </p:spPr>
        <p:txBody>
          <a:bodyPr/>
          <a:lstStyle>
            <a:lvl1pPr algn="ctr">
              <a:defRPr b="1" i="0" spc="0">
                <a:solidFill>
                  <a:schemeClr val="bg1"/>
                </a:solidFill>
                <a:latin typeface="Trade Gothic LT Std Bold" pitchFamily="2" charset="0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8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56A930-7EC1-B440-A361-8AB7BBDA5D48}"/>
              </a:ext>
            </a:extLst>
          </p:cNvPr>
          <p:cNvSpPr/>
          <p:nvPr userDrawn="1"/>
        </p:nvSpPr>
        <p:spPr>
          <a:xfrm>
            <a:off x="0" y="6627449"/>
            <a:ext cx="12201168" cy="230553"/>
          </a:xfrm>
          <a:prstGeom prst="rect">
            <a:avLst/>
          </a:prstGeom>
          <a:gradFill>
            <a:gsLst>
              <a:gs pos="8000">
                <a:schemeClr val="accent1">
                  <a:lumMod val="75000"/>
                </a:schemeClr>
              </a:gs>
              <a:gs pos="49000">
                <a:schemeClr val="accent1"/>
              </a:gs>
              <a:gs pos="92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5211"/>
            <a:ext cx="10972800" cy="731520"/>
          </a:xfrm>
        </p:spPr>
        <p:txBody>
          <a:bodyPr/>
          <a:lstStyle>
            <a:lvl1pPr algn="l">
              <a:defRPr b="1" i="0" spc="0">
                <a:solidFill>
                  <a:schemeClr val="accent1"/>
                </a:solidFill>
                <a:latin typeface="Trade Gothic LT Std C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3897"/>
            <a:ext cx="10972800" cy="4525963"/>
          </a:xfrm>
        </p:spPr>
        <p:txBody>
          <a:bodyPr/>
          <a:lstStyle>
            <a:lvl1pPr>
              <a:defRPr>
                <a:latin typeface="Trade Gothic LT Std" pitchFamily="2" charset="0"/>
              </a:defRPr>
            </a:lvl1pPr>
            <a:lvl2pPr>
              <a:defRPr>
                <a:latin typeface="Trade Gothic LT Std" pitchFamily="2" charset="0"/>
              </a:defRPr>
            </a:lvl2pPr>
            <a:lvl3pPr>
              <a:defRPr>
                <a:latin typeface="Trade Gothic LT Std" pitchFamily="2" charset="0"/>
              </a:defRPr>
            </a:lvl3pPr>
            <a:lvl4pPr>
              <a:defRPr>
                <a:latin typeface="Trade Gothic LT Std" pitchFamily="2" charset="0"/>
              </a:defRPr>
            </a:lvl4pPr>
            <a:lvl5pPr>
              <a:defRPr>
                <a:latin typeface="Trade Gothic LT St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D3CB5-4CC4-1645-9157-EDBAFCBE0979}"/>
              </a:ext>
            </a:extLst>
          </p:cNvPr>
          <p:cNvSpPr txBox="1"/>
          <p:nvPr userDrawn="1"/>
        </p:nvSpPr>
        <p:spPr>
          <a:xfrm>
            <a:off x="10489238" y="6728751"/>
            <a:ext cx="156901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D19-0777</a:t>
            </a:r>
          </a:p>
        </p:txBody>
      </p:sp>
    </p:spTree>
    <p:extLst>
      <p:ext uri="{BB962C8B-B14F-4D97-AF65-F5344CB8AC3E}">
        <p14:creationId xmlns:p14="http://schemas.microsoft.com/office/powerpoint/2010/main" val="153661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3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784" y="350503"/>
            <a:ext cx="10972800" cy="731520"/>
          </a:xfrm>
        </p:spPr>
        <p:txBody>
          <a:bodyPr/>
          <a:lstStyle>
            <a:lvl1pPr algn="l">
              <a:defRPr b="1" i="0" spc="0">
                <a:solidFill>
                  <a:schemeClr val="accent1"/>
                </a:solidFill>
                <a:latin typeface="Trade Gothic LT Std C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A3DBFE-FABD-D446-A6D9-7E0962C1423A}"/>
              </a:ext>
            </a:extLst>
          </p:cNvPr>
          <p:cNvSpPr/>
          <p:nvPr userDrawn="1"/>
        </p:nvSpPr>
        <p:spPr>
          <a:xfrm>
            <a:off x="0" y="6627449"/>
            <a:ext cx="12201168" cy="230553"/>
          </a:xfrm>
          <a:prstGeom prst="rect">
            <a:avLst/>
          </a:prstGeom>
          <a:gradFill>
            <a:gsLst>
              <a:gs pos="8000">
                <a:schemeClr val="accent1">
                  <a:lumMod val="75000"/>
                </a:schemeClr>
              </a:gs>
              <a:gs pos="49000">
                <a:schemeClr val="accent1"/>
              </a:gs>
              <a:gs pos="92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DF8BB1-9A8B-4742-A8B3-C211BEAA51AA}"/>
              </a:ext>
            </a:extLst>
          </p:cNvPr>
          <p:cNvSpPr txBox="1"/>
          <p:nvPr userDrawn="1"/>
        </p:nvSpPr>
        <p:spPr>
          <a:xfrm>
            <a:off x="10489238" y="6728751"/>
            <a:ext cx="156901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D19-0777</a:t>
            </a:r>
          </a:p>
        </p:txBody>
      </p:sp>
    </p:spTree>
    <p:extLst>
      <p:ext uri="{BB962C8B-B14F-4D97-AF65-F5344CB8AC3E}">
        <p14:creationId xmlns:p14="http://schemas.microsoft.com/office/powerpoint/2010/main" val="1501279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3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AB713F-296D-2841-8A19-60F9EEF40584}"/>
              </a:ext>
            </a:extLst>
          </p:cNvPr>
          <p:cNvSpPr/>
          <p:nvPr userDrawn="1"/>
        </p:nvSpPr>
        <p:spPr>
          <a:xfrm>
            <a:off x="0" y="6627449"/>
            <a:ext cx="12201168" cy="230553"/>
          </a:xfrm>
          <a:prstGeom prst="rect">
            <a:avLst/>
          </a:prstGeom>
          <a:gradFill>
            <a:gsLst>
              <a:gs pos="8000">
                <a:schemeClr val="accent1">
                  <a:lumMod val="75000"/>
                </a:schemeClr>
              </a:gs>
              <a:gs pos="49000">
                <a:schemeClr val="accent1"/>
              </a:gs>
              <a:gs pos="92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88FED-AEB0-F744-8326-5B8872460C3A}"/>
              </a:ext>
            </a:extLst>
          </p:cNvPr>
          <p:cNvSpPr txBox="1"/>
          <p:nvPr userDrawn="1"/>
        </p:nvSpPr>
        <p:spPr>
          <a:xfrm>
            <a:off x="10489238" y="6728751"/>
            <a:ext cx="156901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D19-0777</a:t>
            </a:r>
          </a:p>
        </p:txBody>
      </p:sp>
    </p:spTree>
    <p:extLst>
      <p:ext uri="{BB962C8B-B14F-4D97-AF65-F5344CB8AC3E}">
        <p14:creationId xmlns:p14="http://schemas.microsoft.com/office/powerpoint/2010/main" val="654866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3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7036" y="1365891"/>
            <a:ext cx="6401365" cy="3363783"/>
          </a:xfrm>
        </p:spPr>
        <p:txBody>
          <a:bodyPr/>
          <a:lstStyle>
            <a:lvl1pPr algn="ctr">
              <a:defRPr b="1" i="0" spc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9401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83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46" y="1770870"/>
            <a:ext cx="4644793" cy="321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4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253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3EEB6D-BE86-264E-BF12-DAEA347C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22066"/>
            <a:ext cx="1012372" cy="435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01B49632-E5A2-7F41-8AA7-3CFE8A6FB90B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F9D4A-C2EF-9198-AF32-529FAE59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0473"/>
            <a:ext cx="2999177" cy="5448916"/>
          </a:xfrm>
        </p:spPr>
        <p:txBody>
          <a:bodyPr>
            <a:normAutofit/>
          </a:bodyPr>
          <a:lstStyle>
            <a:lvl1pPr algn="r">
              <a:defRPr sz="4267" b="1" i="0" spc="0">
                <a:solidFill>
                  <a:srgbClr val="C00000"/>
                </a:solidFill>
                <a:latin typeface="Trade Gothic LT Std Cn" pitchFamily="2" charset="0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7119DB-96CE-CFC1-9EC7-198FC36C6C9D}"/>
              </a:ext>
            </a:extLst>
          </p:cNvPr>
          <p:cNvCxnSpPr>
            <a:cxnSpLocks/>
          </p:cNvCxnSpPr>
          <p:nvPr userDrawn="1"/>
        </p:nvCxnSpPr>
        <p:spPr>
          <a:xfrm>
            <a:off x="3852269" y="570472"/>
            <a:ext cx="0" cy="5501536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368F6-D4BD-8349-8EC4-5966E353CD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95749" y="517875"/>
            <a:ext cx="7486651" cy="5554133"/>
          </a:xfrm>
        </p:spPr>
        <p:txBody>
          <a:bodyPr anchor="ctr" anchorCtr="0">
            <a:normAutofit/>
          </a:bodyPr>
          <a:lstStyle>
            <a:lvl1pPr>
              <a:defRPr sz="2667" b="0" i="0">
                <a:solidFill>
                  <a:schemeClr val="tx1"/>
                </a:solidFill>
                <a:latin typeface="Trade Gothic LT Std" pitchFamily="2" charset="0"/>
              </a:defRPr>
            </a:lvl1pPr>
            <a:lvl2pPr>
              <a:defRPr sz="2667" b="0" i="0">
                <a:solidFill>
                  <a:schemeClr val="tx1"/>
                </a:solidFill>
                <a:latin typeface="Trade Gothic LT Std" pitchFamily="2" charset="0"/>
              </a:defRPr>
            </a:lvl2pPr>
            <a:lvl3pPr>
              <a:defRPr sz="2667" b="0" i="0">
                <a:solidFill>
                  <a:schemeClr val="tx1"/>
                </a:solidFill>
                <a:latin typeface="Trade Gothic LT Std" pitchFamily="2" charset="0"/>
              </a:defRPr>
            </a:lvl3pPr>
            <a:lvl4pPr>
              <a:defRPr sz="2667" b="0" i="0">
                <a:solidFill>
                  <a:schemeClr val="tx1"/>
                </a:solidFill>
                <a:latin typeface="Trade Gothic LT Std" pitchFamily="2" charset="0"/>
              </a:defRPr>
            </a:lvl4pPr>
            <a:lvl5pPr>
              <a:defRPr sz="2667" b="0" i="0">
                <a:solidFill>
                  <a:schemeClr val="tx1"/>
                </a:solidFill>
                <a:latin typeface="Trade Gothic LT St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41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C8330C-6EF4-8C46-80B0-C069CB926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07888"/>
            <a:ext cx="822251" cy="450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01B49632-E5A2-7F41-8AA7-3CFE8A6FB90B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7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459E-0EC6-17FE-3DFE-8DCF8C51A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66318-0D24-F156-9896-487D8BF2B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D8E9A-CB4C-A927-879C-B08F1288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0952E-1896-EAE7-064C-408C92A8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02256-3795-B22D-26C9-FF926F73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73719-4799-8AF3-7515-ACBB1994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741AF-C455-767C-CC47-FBCD55601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422A4-0F48-3696-262F-EE4B924B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2CD0E-F81F-5CA6-E8A7-77620D7E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7D214-FE47-6EF6-6F2C-70FC3CB9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9D8AE-45B5-B677-531F-1AAF4036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4B703-025A-FD2C-0E80-B6648B2D6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D9BE9-9EED-2CDC-A218-4753ED54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2093B-3A54-0DF4-EED1-C27915C3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48348-ADB1-68FF-4416-EDC784C4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C22A-5930-D532-B3D5-CA4FEE6F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CDBA6-3850-03DD-EDA6-2826DCAE4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CD536-6217-8002-2E97-936DF1DE8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A402F-FCF5-D991-9D23-09F27514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1E248-A7C6-465B-98E8-7A7A672F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0FB32-AA3C-BB69-D1E7-E9548407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A7899-FE1D-62C3-3E66-437B5545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EA7AA-DA7A-425A-B510-AEE587B3C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60978-3D52-86AD-4D14-36C4273AC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00F52-2B78-8A38-077E-2065CA24E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F23FE-3B00-40FB-86A8-C766E3446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1A745-8B4C-596A-B4F5-C588414D9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4BB196-1E73-EBFC-9970-DECDBDFA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639BD-BB21-C8CE-7FEF-4D0E7B78B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45DE-73B9-75FE-CE19-67D63B92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E0C65-015D-C807-B50B-430BD1A1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863FC-D516-270F-3CF4-90898EBC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B7C49-21C5-FA3D-3E8C-5D04C5AF1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3080"/>
            <a:ext cx="10972800" cy="96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992939" y="6446108"/>
            <a:ext cx="52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4935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1" r:id="rId2"/>
    <p:sldLayoutId id="214748368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189" rtl="0" eaLnBrk="1" latinLnBrk="0" hangingPunct="1">
        <a:spcBef>
          <a:spcPct val="0"/>
        </a:spcBef>
        <a:buNone/>
        <a:defRPr sz="4000" b="1" kern="1200" spc="-151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ts val="1400"/>
        </a:spcBef>
        <a:buClr>
          <a:schemeClr val="accent1"/>
        </a:buClr>
        <a:buSzPct val="90000"/>
        <a:buFont typeface="Arial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800"/>
        </a:spcBef>
        <a:buClr>
          <a:schemeClr val="accent1"/>
        </a:buClr>
        <a:buSzPct val="90000"/>
        <a:buFont typeface="Arial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600"/>
        </a:spcBef>
        <a:buClr>
          <a:schemeClr val="accent1"/>
        </a:buClr>
        <a:buSzPct val="90000"/>
        <a:buFont typeface="Arial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500"/>
        </a:spcBef>
        <a:buClr>
          <a:schemeClr val="accent1"/>
        </a:buClr>
        <a:buSzPct val="90000"/>
        <a:buFont typeface="Arial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500"/>
        </a:spcBef>
        <a:buClr>
          <a:schemeClr val="accent1"/>
        </a:buClr>
        <a:buSzPct val="90000"/>
        <a:buFont typeface="Arial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EC77EB-1FDB-4BE9-DF06-5E57CE1F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01480-D93B-B386-DA9C-284227EBE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E7EE5-FBC1-F32D-22E5-DA1CC9DB4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2416F-531A-4F47-AC2F-B06C6278DE96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E87D-45C7-4CEF-F6B2-CDA5BD343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CE52E-D97D-91E3-43F2-1E47E42A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81461-428E-CE49-8FA2-23902D252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3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3080"/>
            <a:ext cx="10972800" cy="96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992939" y="6446108"/>
            <a:ext cx="52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374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705" r:id="rId8"/>
    <p:sldLayoutId id="2147483706" r:id="rId9"/>
  </p:sldLayoutIdLst>
  <p:hf hdr="0" dt="0"/>
  <p:txStyles>
    <p:titleStyle>
      <a:lvl1pPr algn="l" defTabSz="457178" rtl="0" eaLnBrk="1" latinLnBrk="0" hangingPunct="1">
        <a:spcBef>
          <a:spcPct val="0"/>
        </a:spcBef>
        <a:buNone/>
        <a:defRPr sz="4000" b="1" i="0" kern="1200" spc="-151">
          <a:solidFill>
            <a:schemeClr val="accent1"/>
          </a:solidFill>
          <a:latin typeface="Trade Gothic LT Std Cn" pitchFamily="2" charset="0"/>
          <a:ea typeface="+mj-ea"/>
          <a:cs typeface="Calibri"/>
        </a:defRPr>
      </a:lvl1pPr>
    </p:titleStyle>
    <p:bodyStyle>
      <a:lvl1pPr marL="342882" indent="-342882" algn="l" defTabSz="457178" rtl="0" eaLnBrk="1" latinLnBrk="0" hangingPunct="1">
        <a:spcBef>
          <a:spcPts val="1400"/>
        </a:spcBef>
        <a:buClr>
          <a:schemeClr val="accent1"/>
        </a:buClr>
        <a:buSzPct val="90000"/>
        <a:buFont typeface="Arial"/>
        <a:buChar char="•"/>
        <a:defRPr sz="3200" b="0" i="0" kern="1200">
          <a:solidFill>
            <a:schemeClr val="accent6">
              <a:lumMod val="75000"/>
            </a:schemeClr>
          </a:solidFill>
          <a:latin typeface="Trade Gothic LT Std" pitchFamily="2" charset="0"/>
          <a:ea typeface="+mn-ea"/>
          <a:cs typeface="Trade Gothic LT Std" pitchFamily="2" charset="0"/>
        </a:defRPr>
      </a:lvl1pPr>
      <a:lvl2pPr marL="742913" indent="-285737" algn="l" defTabSz="457178" rtl="0" eaLnBrk="1" latinLnBrk="0" hangingPunct="1">
        <a:spcBef>
          <a:spcPts val="800"/>
        </a:spcBef>
        <a:buClr>
          <a:schemeClr val="accent1"/>
        </a:buClr>
        <a:buSzPct val="90000"/>
        <a:buFont typeface="Arial"/>
        <a:buChar char="–"/>
        <a:defRPr sz="2800" b="0" i="0" kern="1200">
          <a:solidFill>
            <a:schemeClr val="accent6">
              <a:lumMod val="75000"/>
            </a:schemeClr>
          </a:solidFill>
          <a:latin typeface="Trade Gothic LT Std" pitchFamily="2" charset="0"/>
          <a:ea typeface="+mn-ea"/>
          <a:cs typeface="Trade Gothic LT Std" pitchFamily="2" charset="0"/>
        </a:defRPr>
      </a:lvl2pPr>
      <a:lvl3pPr marL="1142942" indent="-228589" algn="l" defTabSz="457178" rtl="0" eaLnBrk="1" latinLnBrk="0" hangingPunct="1">
        <a:spcBef>
          <a:spcPts val="600"/>
        </a:spcBef>
        <a:buClr>
          <a:schemeClr val="accent1"/>
        </a:buClr>
        <a:buSzPct val="90000"/>
        <a:buFont typeface="Arial"/>
        <a:buChar char="•"/>
        <a:defRPr sz="2400" b="0" i="0" kern="1200">
          <a:solidFill>
            <a:schemeClr val="accent6">
              <a:lumMod val="75000"/>
            </a:schemeClr>
          </a:solidFill>
          <a:latin typeface="Trade Gothic LT Std" pitchFamily="2" charset="0"/>
          <a:ea typeface="+mn-ea"/>
          <a:cs typeface="Trade Gothic LT Std" pitchFamily="2" charset="0"/>
        </a:defRPr>
      </a:lvl3pPr>
      <a:lvl4pPr marL="1600120" indent="-228589" algn="l" defTabSz="457178" rtl="0" eaLnBrk="1" latinLnBrk="0" hangingPunct="1">
        <a:spcBef>
          <a:spcPts val="500"/>
        </a:spcBef>
        <a:buClr>
          <a:schemeClr val="accent1"/>
        </a:buClr>
        <a:buSzPct val="90000"/>
        <a:buFont typeface="Arial"/>
        <a:buChar char="–"/>
        <a:defRPr sz="2000" b="0" i="0" kern="1200">
          <a:solidFill>
            <a:schemeClr val="accent6">
              <a:lumMod val="75000"/>
            </a:schemeClr>
          </a:solidFill>
          <a:latin typeface="Trade Gothic LT Std" pitchFamily="2" charset="0"/>
          <a:ea typeface="+mn-ea"/>
          <a:cs typeface="Trade Gothic LT Std" pitchFamily="2" charset="0"/>
        </a:defRPr>
      </a:lvl4pPr>
      <a:lvl5pPr marL="2057298" indent="-228589" algn="l" defTabSz="457178" rtl="0" eaLnBrk="1" latinLnBrk="0" hangingPunct="1">
        <a:spcBef>
          <a:spcPts val="500"/>
        </a:spcBef>
        <a:buClr>
          <a:schemeClr val="accent1"/>
        </a:buClr>
        <a:buSzPct val="90000"/>
        <a:buFont typeface="Arial"/>
        <a:buChar char="»"/>
        <a:defRPr sz="2000" b="0" i="0" kern="1200">
          <a:solidFill>
            <a:schemeClr val="accent6">
              <a:lumMod val="75000"/>
            </a:schemeClr>
          </a:solidFill>
          <a:latin typeface="Trade Gothic LT Std" pitchFamily="2" charset="0"/>
          <a:ea typeface="+mn-ea"/>
          <a:cs typeface="Trade Gothic LT Std" pitchFamily="2" charset="0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da.org/nada/membership/nada-affinity-provider-program" TargetMode="External"/><Relationship Id="rId2" Type="http://schemas.openxmlformats.org/officeDocument/2006/relationships/hyperlink" Target="http://www.nada.org/safeguardsrule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c.gov/news-events/news/press-releases/2004/11/ftc-enforces-gramm-leach-bliley-acts-safeguards-rule-against-mortgage-companies" TargetMode="External"/><Relationship Id="rId2" Type="http://schemas.openxmlformats.org/officeDocument/2006/relationships/hyperlink" Target="https://www.cisa.gov/known-exploited-vulnerabilities-catalog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nada.org/safeguardsrule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2196-FE52-4004-AD51-E89B6AE34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060" y="1019527"/>
            <a:ext cx="10322560" cy="3363783"/>
          </a:xfrm>
        </p:spPr>
        <p:txBody>
          <a:bodyPr>
            <a:normAutofit/>
          </a:bodyPr>
          <a:lstStyle/>
          <a:p>
            <a:r>
              <a:rPr lang="en-US" sz="8800" b="0" dirty="0">
                <a:latin typeface="Trade Gothic LT Std Bold" panose="00000800000000000000" pitchFamily="50" charset="0"/>
              </a:rPr>
              <a:t>NADA Update</a:t>
            </a:r>
            <a:r>
              <a:rPr lang="en-US" sz="9733" b="0" dirty="0">
                <a:latin typeface="Trade Gothic LT Std Bold" panose="00000800000000000000" pitchFamily="50" charset="0"/>
              </a:rPr>
              <a:t>: </a:t>
            </a:r>
            <a:br>
              <a:rPr lang="en-US" dirty="0">
                <a:latin typeface="Trade Gothic LT Std Bold" panose="00000800000000000000" pitchFamily="50" charset="0"/>
              </a:rPr>
            </a:br>
            <a:r>
              <a:rPr lang="en-US" dirty="0">
                <a:latin typeface="Trade Gothic LT Std Bold" panose="00000800000000000000" pitchFamily="50" charset="0"/>
              </a:rPr>
              <a:t>Safeguards Rule – Overview and Update</a:t>
            </a:r>
            <a:endParaRPr lang="en-US" b="0" i="1" dirty="0">
              <a:latin typeface="Trade Gothic LT Std Bold" panose="00000800000000000000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55EB7-7982-4435-A273-7122AFECDD9C}"/>
              </a:ext>
            </a:extLst>
          </p:cNvPr>
          <p:cNvSpPr txBox="1">
            <a:spLocks/>
          </p:cNvSpPr>
          <p:nvPr/>
        </p:nvSpPr>
        <p:spPr>
          <a:xfrm>
            <a:off x="4141265" y="5740840"/>
            <a:ext cx="5002735" cy="679059"/>
          </a:xfrm>
          <a:prstGeom prst="rect">
            <a:avLst/>
          </a:prstGeom>
        </p:spPr>
        <p:txBody>
          <a:bodyPr vert="horz" lIns="205740" tIns="0" rIns="0" bIns="0" rtlCol="0" anchor="b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400"/>
              </a:spcBef>
              <a:buClr>
                <a:schemeClr val="accent1"/>
              </a:buClr>
              <a:buSzPct val="90000"/>
              <a:buFont typeface="Arial"/>
              <a:buChar char="•"/>
              <a:defRPr sz="32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Clr>
                <a:schemeClr val="accent1"/>
              </a:buClr>
              <a:buSzPct val="90000"/>
              <a:buFont typeface="Arial"/>
              <a:buChar char="–"/>
              <a:defRPr sz="28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Arial"/>
              <a:buChar char="•"/>
              <a:defRPr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SzPct val="90000"/>
              <a:buFont typeface="Arial"/>
              <a:buChar char="–"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500"/>
              </a:spcBef>
              <a:buClr>
                <a:schemeClr val="accent1"/>
              </a:buClr>
              <a:buSzPct val="90000"/>
              <a:buFont typeface="Arial"/>
              <a:buChar char="»"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Brad Miller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i="1" dirty="0">
                <a:solidFill>
                  <a:schemeClr val="tx1"/>
                </a:solidFill>
                <a:latin typeface="+mj-lt"/>
              </a:rPr>
              <a:t>Chief Regulatory Counsel, </a:t>
            </a:r>
            <a:r>
              <a:rPr lang="en-US" sz="1400" dirty="0">
                <a:solidFill>
                  <a:schemeClr val="tx1"/>
                </a:solidFill>
                <a:latin typeface="+mj-lt"/>
              </a:rPr>
              <a:t>Digital Affairs and Privacy NADA  bmiller@nada.org</a:t>
            </a:r>
          </a:p>
        </p:txBody>
      </p:sp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F15FD3B-6571-4CFD-9C63-FDD2588F0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99" b="4622"/>
          <a:stretch/>
        </p:blipFill>
        <p:spPr>
          <a:xfrm>
            <a:off x="1219200" y="4271700"/>
            <a:ext cx="2129487" cy="238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755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5298-02EE-4628-9ECF-6B4E3D81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“Triage”  - Steps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EFBCE-2B27-469F-95AF-DD260E793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are behind the ball, best steps to take now are to avoid “being hacked” / a data breach</a:t>
            </a:r>
          </a:p>
          <a:p>
            <a:pPr lvl="1"/>
            <a:r>
              <a:rPr lang="en-US" dirty="0"/>
              <a:t>Training</a:t>
            </a:r>
          </a:p>
          <a:p>
            <a:pPr lvl="1"/>
            <a:r>
              <a:rPr lang="en-US" dirty="0"/>
              <a:t>MFA </a:t>
            </a:r>
          </a:p>
          <a:p>
            <a:pPr lvl="1"/>
            <a:r>
              <a:rPr lang="en-US" dirty="0"/>
              <a:t>Encryption – email and device hard drives</a:t>
            </a:r>
          </a:p>
          <a:p>
            <a:pPr lvl="1"/>
            <a:r>
              <a:rPr lang="en-US" dirty="0"/>
              <a:t>Conduct a penetration and vulnerability test</a:t>
            </a:r>
          </a:p>
          <a:p>
            <a:pPr lvl="1"/>
            <a:r>
              <a:rPr lang="en-US" dirty="0"/>
              <a:t>Implement your program</a:t>
            </a:r>
          </a:p>
          <a:p>
            <a:pPr lvl="2"/>
            <a:r>
              <a:rPr lang="en-US" dirty="0"/>
              <a:t>Four written documents are key!</a:t>
            </a:r>
          </a:p>
          <a:p>
            <a:pPr marL="914353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8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5298-02EE-4628-9ECF-6B4E3D81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405211"/>
            <a:ext cx="10430933" cy="731520"/>
          </a:xfrm>
        </p:spPr>
        <p:txBody>
          <a:bodyPr/>
          <a:lstStyle/>
          <a:p>
            <a:r>
              <a:rPr lang="en-US" dirty="0"/>
              <a:t>Six Steps to Compliance With </a:t>
            </a:r>
            <a:r>
              <a:rPr lang="en-US"/>
              <a:t>the Amended Rule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EFBCE-2B27-469F-95AF-DD260E793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dirty="0"/>
              <a:t>Designate a “Qualified” Individual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Prepare written documents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Enact technical IT requirements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Enact internal IT procedures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Employee training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Oversee service providers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3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A650-FBB9-0524-2B24-1BA05795F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" y="619761"/>
            <a:ext cx="11816080" cy="77215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Safeguards Rule: NADA Resources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0D016-6DAB-12DF-2329-3956B2706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1621970"/>
            <a:ext cx="10341429" cy="4951549"/>
          </a:xfrm>
        </p:spPr>
        <p:txBody>
          <a:bodyPr>
            <a:norm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www.nada.org/safeguardsrule</a:t>
            </a:r>
            <a:r>
              <a:rPr lang="en-US" dirty="0"/>
              <a:t>	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NADA Driven Guide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Templates (including WORD versions)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Links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Resources 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Webinars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NADA and Third Party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Worksh</a:t>
            </a:r>
            <a:r>
              <a:rPr lang="en-US" dirty="0">
                <a:solidFill>
                  <a:srgbClr val="000000"/>
                </a:solidFill>
              </a:rPr>
              <a:t>ops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Third party service providers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pt-BR" sz="2400" dirty="0">
                <a:hlinkClick r:id="rId3"/>
              </a:rPr>
              <a:t>NADA Affinity </a:t>
            </a:r>
            <a:r>
              <a:rPr lang="pt-BR" sz="2400" dirty="0" err="1">
                <a:hlinkClick r:id="rId3"/>
              </a:rPr>
              <a:t>Provider</a:t>
            </a:r>
            <a:r>
              <a:rPr lang="pt-BR" sz="2400" dirty="0">
                <a:hlinkClick r:id="rId3"/>
              </a:rPr>
              <a:t> </a:t>
            </a:r>
            <a:r>
              <a:rPr lang="pt-BR" sz="2400" dirty="0" err="1">
                <a:hlinkClick r:id="rId3"/>
              </a:rPr>
              <a:t>Program</a:t>
            </a:r>
            <a:r>
              <a:rPr lang="pt-BR" sz="2400" dirty="0">
                <a:hlinkClick r:id="rId3"/>
              </a:rPr>
              <a:t> | 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A650-FBB9-0524-2B24-1BA05795F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" y="619761"/>
            <a:ext cx="11816080" cy="77215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Safeguards Rule: Next Steps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0D016-6DAB-12DF-2329-3956B2706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0" y="1899920"/>
            <a:ext cx="9987280" cy="4673600"/>
          </a:xfrm>
        </p:spPr>
        <p:txBody>
          <a:bodyPr>
            <a:normAutofit fontScale="92500" lnSpcReduction="10000"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800" dirty="0"/>
              <a:t>NADA continues to seek more specific FTC guidance re third party service providers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800" dirty="0"/>
              <a:t>Ongoing efforts/updates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/>
              <a:t>E.g., CISA KVA database - </a:t>
            </a:r>
            <a:r>
              <a:rPr lang="en-US" sz="2000" dirty="0">
                <a:hlinkClick r:id="rId2"/>
              </a:rPr>
              <a:t>Known Exploited Vulnerabilities Catalog | CISA</a:t>
            </a:r>
            <a:endParaRPr lang="en-US" sz="2400" dirty="0"/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NADA will continue to work on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Industry data standards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Industry data audit standards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FTC next steps?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Unclear, but expect broad action (hopefully not dealers)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Enforcement Sweeps?</a:t>
            </a: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One year after original rule went into effect</a:t>
            </a:r>
          </a:p>
          <a:p>
            <a:pPr marL="1714500" lvl="3" indent="-342900" algn="l" fontAlgn="base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https://www.ftc.gov/news-events/news/press-releases/2004/11/ftc-enforces-gramm-leach-bliley-acts-safeguards-rule-against-mortgage-companies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06E86-19E2-3371-9A08-6A8EAD72129A}"/>
              </a:ext>
            </a:extLst>
          </p:cNvPr>
          <p:cNvSpPr txBox="1">
            <a:spLocks/>
          </p:cNvSpPr>
          <p:nvPr/>
        </p:nvSpPr>
        <p:spPr>
          <a:xfrm>
            <a:off x="1370290" y="2211173"/>
            <a:ext cx="8790037" cy="2681305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 spc="-113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C00000"/>
                </a:solidFill>
                <a:latin typeface="Arial Narrow" panose="020B0606020202030204" pitchFamily="34" charset="0"/>
              </a:rPr>
              <a:t>State</a:t>
            </a:r>
            <a:br>
              <a:rPr lang="en-US" sz="44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en-US" sz="6000" dirty="0">
                <a:solidFill>
                  <a:srgbClr val="C00000"/>
                </a:solidFill>
                <a:latin typeface="Arial Narrow" panose="020B0606020202030204" pitchFamily="34" charset="0"/>
              </a:rPr>
              <a:t>Update</a:t>
            </a:r>
            <a:endParaRPr lang="en-US" sz="4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D4485397-69CA-929A-D512-BB9FF69FD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7" y="808760"/>
            <a:ext cx="8655901" cy="4868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0B0C6-D4D0-73D3-4CB6-58B2D39B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rade Gothic LT Std Cn" pitchFamily="2" charset="0"/>
              </a:rPr>
              <a:t>The Legal Basics: State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D425-01F0-D061-7CC4-501594780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133" b="1" dirty="0">
                <a:latin typeface="Trade Gothic LT Std Bold" pitchFamily="2" charset="0"/>
              </a:rPr>
              <a:t>Data Breach - Generally Require: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latin typeface="Trade Gothic LT Std" pitchFamily="2" charset="0"/>
              </a:rPr>
              <a:t>Notification to affected individuals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latin typeface="Trade Gothic LT Std" pitchFamily="2" charset="0"/>
              </a:rPr>
              <a:t>Other “compensation”?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latin typeface="Trade Gothic LT Std" pitchFamily="2" charset="0"/>
              </a:rPr>
              <a:t>Notification of State AG?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latin typeface="Trade Gothic LT Std" pitchFamily="2" charset="0"/>
              </a:rPr>
              <a:t>Understand implications of “encryption”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latin typeface="Trade Gothic LT Std" pitchFamily="2" charset="0"/>
              </a:rPr>
              <a:t>Which party is responsible for data breaches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latin typeface="Trade Gothic LT Std" pitchFamily="2" charset="0"/>
              </a:rPr>
              <a:t>How is it determined? 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latin typeface="Trade Gothic LT Std" pitchFamily="2" charset="0"/>
              </a:rPr>
              <a:t>What is the role of third parties?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8F32-C092-41AE-A207-C043378E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365125"/>
            <a:ext cx="10809514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</a:rPr>
              <a:t>State Omnibus Privacy Laws – Now Nine States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905C9-42C9-81D8-6E6A-40A3FB27E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640" y="1574800"/>
            <a:ext cx="5725160" cy="491807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California</a:t>
            </a:r>
            <a:r>
              <a:rPr lang="en-US" sz="2400" b="1" dirty="0"/>
              <a:t>:</a:t>
            </a:r>
          </a:p>
          <a:p>
            <a:pPr lvl="1"/>
            <a:r>
              <a:rPr lang="en-US" dirty="0"/>
              <a:t>California Consumer Privacy Act (2018; effective Jan. 1, 2020) </a:t>
            </a:r>
          </a:p>
          <a:p>
            <a:pPr lvl="1"/>
            <a:r>
              <a:rPr lang="en-US" dirty="0"/>
              <a:t>California Privacy Rights Act (2020; fully operative Jan. 1, 2023)</a:t>
            </a:r>
            <a:endParaRPr lang="en-US" b="1" dirty="0"/>
          </a:p>
          <a:p>
            <a:r>
              <a:rPr lang="en-US" b="1" dirty="0"/>
              <a:t>Colorado</a:t>
            </a:r>
            <a:endParaRPr lang="en-US" sz="2400" b="1" dirty="0"/>
          </a:p>
          <a:p>
            <a:pPr lvl="1"/>
            <a:r>
              <a:rPr lang="en-US" dirty="0"/>
              <a:t>Colorado Privacy Act (2021; effective July 1, 2023)</a:t>
            </a:r>
            <a:endParaRPr lang="en-US" b="1" dirty="0"/>
          </a:p>
          <a:p>
            <a:r>
              <a:rPr lang="en-US" b="1" dirty="0"/>
              <a:t>Connecticut</a:t>
            </a:r>
            <a:endParaRPr lang="en-US" sz="2400" b="1" dirty="0"/>
          </a:p>
          <a:p>
            <a:pPr lvl="1"/>
            <a:r>
              <a:rPr lang="en-US" dirty="0"/>
              <a:t>Connecticut Data Privacy Act (2022; effective July 1, 2023)</a:t>
            </a:r>
            <a:endParaRPr lang="en-US" b="1" dirty="0"/>
          </a:p>
          <a:p>
            <a:r>
              <a:rPr lang="en-US" b="1" dirty="0"/>
              <a:t>Indiana</a:t>
            </a:r>
            <a:endParaRPr lang="en-US" sz="2400" b="1" dirty="0"/>
          </a:p>
          <a:p>
            <a:pPr lvl="1"/>
            <a:r>
              <a:rPr lang="en-US" dirty="0"/>
              <a:t>Indiana Consumer Data Protection Act (2023; effective Jan. 1, 2026)</a:t>
            </a:r>
            <a:endParaRPr lang="en-US" b="1" dirty="0"/>
          </a:p>
          <a:p>
            <a:r>
              <a:rPr lang="en-US" b="1" dirty="0"/>
              <a:t>Iowa</a:t>
            </a:r>
            <a:r>
              <a:rPr lang="en-US" sz="2400" b="1" dirty="0"/>
              <a:t>	</a:t>
            </a:r>
          </a:p>
          <a:p>
            <a:pPr lvl="1"/>
            <a:r>
              <a:rPr lang="en-US" dirty="0"/>
              <a:t>Iowa Consumer Data Protection Act (2023; effective Jan. 1, 2025)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6F0BBE-05E5-A65E-976E-3D20403B7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45361"/>
            <a:ext cx="5506720" cy="3931602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Montana</a:t>
            </a:r>
          </a:p>
          <a:p>
            <a:pPr lvl="1"/>
            <a:r>
              <a:rPr lang="en-US" dirty="0"/>
              <a:t>Montana Consumer Data Privacy Act (2023, effective Oct. 1, 2024)</a:t>
            </a:r>
            <a:endParaRPr lang="en-US" b="1" dirty="0"/>
          </a:p>
          <a:p>
            <a:r>
              <a:rPr lang="en-US" sz="2800" b="1" dirty="0"/>
              <a:t>Tennessee</a:t>
            </a:r>
          </a:p>
          <a:p>
            <a:pPr lvl="1"/>
            <a:r>
              <a:rPr lang="en-US" dirty="0"/>
              <a:t>Tennessee Information Protection Act (2023; effective July 1, 2024) </a:t>
            </a:r>
            <a:endParaRPr lang="en-US" b="1" dirty="0"/>
          </a:p>
          <a:p>
            <a:r>
              <a:rPr lang="en-US" sz="2800" b="1" dirty="0"/>
              <a:t>Utah</a:t>
            </a:r>
          </a:p>
          <a:p>
            <a:pPr lvl="1"/>
            <a:r>
              <a:rPr lang="en-US" dirty="0"/>
              <a:t>Utah Consumer Privacy Act (2022; effective Dec. 31, 2023)</a:t>
            </a:r>
            <a:endParaRPr lang="en-US" b="1" dirty="0"/>
          </a:p>
          <a:p>
            <a:r>
              <a:rPr lang="en-US" sz="2800" b="1" dirty="0"/>
              <a:t>Virginia</a:t>
            </a:r>
          </a:p>
          <a:p>
            <a:pPr lvl="1"/>
            <a:r>
              <a:rPr lang="en-US" dirty="0"/>
              <a:t>Virginia Consumer Data Protection Act (2021; effective Jan. 1, 2023)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2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FBC1B4-EF08-B369-9F0B-7B7F6E81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8F32-C092-41AE-A207-C043378E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5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 Narrow" panose="020B0606020202030204" pitchFamily="34" charset="0"/>
              </a:rPr>
              <a:t>State Omnibus Privacy Laws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C5ED7-C179-1A6A-16C0-02A645CC54E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2514" y="1371599"/>
            <a:ext cx="11466286" cy="5214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Open questions for Dealers/OEMs/Dealer Vendors: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GLB exemption (entity v. “data” level)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Apply to Dealers?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How to comply?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How do vendors handle various requests? (website design, data deletion/control, etc.)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Private right of action	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CA only …. For now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Definition of sale/sharing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For any consideration?  For money only?  Implications for OEM data sharing agreements?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OEMs and Large Dealer Groups - how to apply state specific laws across dealerships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How to determine applicability?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Multiple processes?  Only to the “highest” bar?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66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6FBF54-A6B6-D730-B179-48420123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B49632-E5A2-7F41-8AA7-3CFE8A6FB90B}" type="slidenum">
              <a:rPr lang="en-US" smtClean="0"/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C41CA-D90D-CF75-F2FA-6B9DE373E42F}"/>
              </a:ext>
            </a:extLst>
          </p:cNvPr>
          <p:cNvSpPr txBox="1"/>
          <p:nvPr/>
        </p:nvSpPr>
        <p:spPr>
          <a:xfrm>
            <a:off x="250371" y="6058762"/>
            <a:ext cx="11778343" cy="79923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942F8-2D3C-12C2-E00D-B5F69F467AC9}"/>
              </a:ext>
            </a:extLst>
          </p:cNvPr>
          <p:cNvSpPr txBox="1"/>
          <p:nvPr/>
        </p:nvSpPr>
        <p:spPr>
          <a:xfrm>
            <a:off x="822252" y="859971"/>
            <a:ext cx="10618634" cy="15675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FB3EE-D770-E9F4-B12E-F63102523236}"/>
              </a:ext>
            </a:extLst>
          </p:cNvPr>
          <p:cNvSpPr txBox="1"/>
          <p:nvPr/>
        </p:nvSpPr>
        <p:spPr>
          <a:xfrm>
            <a:off x="1197429" y="783771"/>
            <a:ext cx="9165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 Narrow" panose="020B0606020202030204" pitchFamily="34" charset="0"/>
              </a:rPr>
              <a:t>Legal Disclaimer – Not Legal Advice</a:t>
            </a:r>
          </a:p>
        </p:txBody>
      </p:sp>
    </p:spTree>
    <p:extLst>
      <p:ext uri="{BB962C8B-B14F-4D97-AF65-F5344CB8AC3E}">
        <p14:creationId xmlns:p14="http://schemas.microsoft.com/office/powerpoint/2010/main" val="3634955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35033-86D8-28CD-69BA-DA897449286E}"/>
              </a:ext>
            </a:extLst>
          </p:cNvPr>
          <p:cNvSpPr txBox="1">
            <a:spLocks/>
          </p:cNvSpPr>
          <p:nvPr/>
        </p:nvSpPr>
        <p:spPr>
          <a:xfrm>
            <a:off x="1700981" y="2404831"/>
            <a:ext cx="8790037" cy="2681305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000" b="1" kern="1200" spc="-113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dirty="0">
                <a:solidFill>
                  <a:srgbClr val="C00000"/>
                </a:solidFill>
                <a:latin typeface="Trade Gothic LT Std Bold" pitchFamily="2" charset="0"/>
              </a:rPr>
              <a:t>Amended </a:t>
            </a:r>
            <a:br>
              <a:rPr lang="en-US" sz="5333" dirty="0">
                <a:solidFill>
                  <a:srgbClr val="C00000"/>
                </a:solidFill>
                <a:latin typeface="Trade Gothic LT Std Bold" pitchFamily="2" charset="0"/>
              </a:rPr>
            </a:br>
            <a:r>
              <a:rPr lang="en-US" sz="5333" dirty="0">
                <a:solidFill>
                  <a:srgbClr val="C00000"/>
                </a:solidFill>
                <a:latin typeface="Trade Gothic LT Std Bold" pitchFamily="2" charset="0"/>
              </a:rPr>
              <a:t>Safeguards Rule</a:t>
            </a:r>
            <a:endParaRPr lang="en-US" sz="5333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59551-F715-251F-7F96-2A941C8F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686" y="4361729"/>
            <a:ext cx="769620" cy="911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077E8-4C83-9FFE-1072-4ECBF412682A}"/>
              </a:ext>
            </a:extLst>
          </p:cNvPr>
          <p:cNvSpPr txBox="1"/>
          <p:nvPr/>
        </p:nvSpPr>
        <p:spPr>
          <a:xfrm>
            <a:off x="587829" y="381000"/>
            <a:ext cx="1328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99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CC17F6-1E55-4334-F3DF-DF6C2663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2795"/>
            <a:ext cx="10972801" cy="731520"/>
          </a:xfrm>
        </p:spPr>
        <p:txBody>
          <a:bodyPr>
            <a:normAutofit/>
          </a:bodyPr>
          <a:lstStyle/>
          <a:p>
            <a:r>
              <a:rPr lang="en-US" dirty="0">
                <a:latin typeface="Trade Gothic LT Std" pitchFamily="2" charset="0"/>
              </a:rPr>
              <a:t>Amended Safeguards Rule: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rade Gothic LT Std" pitchFamily="2" charset="0"/>
              </a:rPr>
              <a:t>The “Basics”</a:t>
            </a: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AA1E4931-FDD4-07D2-E3AA-3DA048EA44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2541393"/>
          <a:ext cx="10972800" cy="23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83259427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1240890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78612151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30948963"/>
                    </a:ext>
                  </a:extLst>
                </a:gridCol>
              </a:tblGrid>
              <a:tr h="1107440"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700" b="1" dirty="0">
                          <a:solidFill>
                            <a:schemeClr val="accent5"/>
                          </a:solidFill>
                          <a:latin typeface="Bahnschrift Condensed" panose="020B0502040204020203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700" b="1" dirty="0">
                          <a:solidFill>
                            <a:schemeClr val="accent5"/>
                          </a:solidFill>
                          <a:latin typeface="Bahnschrift Condensed" panose="020B0502040204020203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700" b="1" dirty="0">
                          <a:solidFill>
                            <a:schemeClr val="accent5"/>
                          </a:solidFill>
                          <a:latin typeface="Bahnschrift Condensed" panose="020B0502040204020203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700" b="1" dirty="0">
                          <a:solidFill>
                            <a:schemeClr val="accent5"/>
                          </a:solidFill>
                          <a:latin typeface="Bahnschrift Condensed" panose="020B0502040204020203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928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Abandon “reasonable” standard for the list of requirements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Must comply by 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June 9, 2023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Certain requirements do not apply if &lt;5,000 customer records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Increased obligations internal systems and re Third Parties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259611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4F0E37D-AA0F-9E9A-453D-32BB04C5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73616" y="797181"/>
            <a:ext cx="61756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CC17F6-1E55-4334-F3DF-DF6C2663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181"/>
            <a:ext cx="10972801" cy="731520"/>
          </a:xfrm>
        </p:spPr>
        <p:txBody>
          <a:bodyPr>
            <a:normAutofit/>
          </a:bodyPr>
          <a:lstStyle/>
          <a:p>
            <a:r>
              <a:rPr lang="en-US" dirty="0">
                <a:latin typeface="Trade Gothic LT Std" pitchFamily="2" charset="0"/>
              </a:rPr>
              <a:t>New Requirements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ade Gothic LT Std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F0E37D-AA0F-9E9A-453D-32BB04C5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73616" y="441568"/>
            <a:ext cx="617565" cy="7315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A69D346-CCB4-CC57-A765-6019A133CA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2941" y="1417320"/>
          <a:ext cx="10972800" cy="4777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83259427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1240890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78612151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30948963"/>
                    </a:ext>
                  </a:extLst>
                </a:gridCol>
              </a:tblGrid>
              <a:tr h="1194435"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Qualified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Individual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Written Risk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Assessment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Access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Controls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Data and 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Systems Inventory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259611"/>
                  </a:ext>
                </a:extLst>
              </a:tr>
              <a:tr h="1194435"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Data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Encryption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Secure Development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Practices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Multi-Factor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Authentication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Systems Monitoring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and Logging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043837"/>
                  </a:ext>
                </a:extLst>
              </a:tr>
              <a:tr h="1194435"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Secure Data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Disposal Procedures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Change Management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Procedures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Unauthorized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Activity Monitoring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Intrusion Detection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Vulnerability Testing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8400"/>
                  </a:ext>
                </a:extLst>
              </a:tr>
              <a:tr h="1194435"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Overseeing/Monitoring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Service Providers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Written Incident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Response Plan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Annual Reporting</a:t>
                      </a:r>
                      <a:b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</a:br>
                      <a:r>
                        <a:rPr lang="en-US" sz="2400" b="1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Bahnschrift SemiBold Condensed" panose="020B0502040204020203" pitchFamily="34" charset="0"/>
                        </a:rPr>
                        <a:t>to Board</a:t>
                      </a: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0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Bahnschrift SemiBold Condensed" panose="020B0502040204020203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204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95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59C7F-049A-3E35-912E-5BB5C3C5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4850336"/>
            <a:ext cx="616688" cy="2931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B49632-E5A2-7F41-8AA7-3CFE8A6FB90B}" type="slidenum">
              <a:rPr lang="en-US" smtClean="0"/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28FFB1-9D3B-D1E8-F275-0E532F6D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72" y="305570"/>
            <a:ext cx="3381889" cy="1505124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rade Gothic LT Std" pitchFamily="2" charset="0"/>
              </a:rPr>
              <a:t>Updated NADA </a:t>
            </a:r>
            <a:r>
              <a:rPr lang="en-US" i="1" dirty="0">
                <a:latin typeface="Trade Gothic LT Std" pitchFamily="2" charset="0"/>
              </a:rPr>
              <a:t>Driven</a:t>
            </a:r>
            <a:r>
              <a:rPr lang="en-US" dirty="0">
                <a:latin typeface="Trade Gothic LT Std" pitchFamily="2" charset="0"/>
              </a:rPr>
              <a:t> Guide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rade Gothic LT Std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268031-6728-5E66-08DB-F67A3230D8BC}"/>
              </a:ext>
            </a:extLst>
          </p:cNvPr>
          <p:cNvCxnSpPr/>
          <p:nvPr/>
        </p:nvCxnSpPr>
        <p:spPr>
          <a:xfrm>
            <a:off x="4466348" y="1037088"/>
            <a:ext cx="0" cy="4973781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56559A-5B65-753F-284B-C538FAC2D0BC}"/>
              </a:ext>
            </a:extLst>
          </p:cNvPr>
          <p:cNvSpPr txBox="1"/>
          <p:nvPr/>
        </p:nvSpPr>
        <p:spPr>
          <a:xfrm>
            <a:off x="452678" y="1892176"/>
            <a:ext cx="3288743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www.nada.org/safeguardsrule</a:t>
            </a:r>
            <a:endParaRPr lang="en-US" sz="2000" dirty="0">
              <a:latin typeface="Bahnschrift Light Condensed" panose="020B0502040204020203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42891" indent="-34289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Addresses each of the requirements in detail</a:t>
            </a:r>
          </a:p>
          <a:p>
            <a:pPr marL="342891" indent="-34289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Includes input from IT specialists</a:t>
            </a:r>
          </a:p>
          <a:p>
            <a:pPr marL="342891" indent="-34289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Includes appendices and exhibits</a:t>
            </a:r>
          </a:p>
          <a:p>
            <a:pPr marL="800080" lvl="1" indent="-34289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Sample written policies</a:t>
            </a:r>
          </a:p>
          <a:p>
            <a:pPr marL="800080" lvl="1" indent="-34289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Governmental resources</a:t>
            </a:r>
          </a:p>
          <a:p>
            <a:pPr marL="800080" lvl="1" indent="-34289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NADA Affinity Partner outsourcing resources</a:t>
            </a:r>
          </a:p>
          <a:p>
            <a:pPr marL="800080" lvl="1" indent="-34289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And more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EABFD4C-28BC-1DA8-3C88-F751EB05E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" t="721" r="374" b="630"/>
          <a:stretch/>
        </p:blipFill>
        <p:spPr>
          <a:xfrm rot="182887">
            <a:off x="5068130" y="-36789"/>
            <a:ext cx="5387009" cy="6931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F89A0-C9AF-12E3-A2CF-89E4D81981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73618" y="305568"/>
            <a:ext cx="61756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20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2C16-3B68-01C0-CAB3-DFBDE94A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8" y="570473"/>
            <a:ext cx="3454400" cy="5448916"/>
          </a:xfrm>
        </p:spPr>
        <p:txBody>
          <a:bodyPr>
            <a:normAutofit/>
          </a:bodyPr>
          <a:lstStyle/>
          <a:p>
            <a:r>
              <a:rPr lang="en-US" sz="3733" dirty="0"/>
              <a:t>Implementation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C649-D7AC-AE93-5AAF-FB45122806D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891" indent="-34289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To what data does the Rule apply?</a:t>
            </a:r>
          </a:p>
          <a:p>
            <a:pPr marL="342891" indent="-34289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Vendors/OEMs - Agreement to contract language</a:t>
            </a:r>
          </a:p>
          <a:p>
            <a:pPr marL="342891" indent="-34289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What must contract say?</a:t>
            </a:r>
          </a:p>
          <a:p>
            <a:pPr marL="342891" indent="-34289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Can be complicated, need to determine</a:t>
            </a:r>
          </a:p>
          <a:p>
            <a:pPr marL="800080" lvl="1" indent="-34289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Scope of data shared</a:t>
            </a:r>
          </a:p>
          <a:p>
            <a:pPr marL="800080" lvl="1" indent="-34289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Current contractual language</a:t>
            </a:r>
          </a:p>
          <a:p>
            <a:pPr marL="800080" lvl="1" indent="-342891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Distinction between GLB and Section 5 contract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AA894-67FA-088A-C203-0EBEF5625869}"/>
              </a:ext>
            </a:extLst>
          </p:cNvPr>
          <p:cNvSpPr txBox="1"/>
          <p:nvPr/>
        </p:nvSpPr>
        <p:spPr>
          <a:xfrm>
            <a:off x="10755086" y="6488668"/>
            <a:ext cx="1328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5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59C7F-049A-3E35-912E-5BB5C3C5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B49632-E5A2-7F41-8AA7-3CFE8A6FB90B}" type="slidenum">
              <a:rPr lang="en-US" smtClean="0"/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925DF0-8A37-5294-3B77-15F4E31D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C00000"/>
                </a:solidFill>
                <a:latin typeface="Trade Gothic LT Std Cn" pitchFamily="2" charset="0"/>
              </a:rPr>
              <a:t>Regulatory Issues</a:t>
            </a:r>
            <a:br>
              <a:rPr lang="en-US" dirty="0">
                <a:latin typeface="Trade Gothic LT Std Cn" pitchFamily="2" charset="0"/>
              </a:rPr>
            </a:b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”Section 5”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3B821-371E-9165-1636-705E57C638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44" indent="-285744" defTabSz="45705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FTC generally considers any personally identifying information as requiring protection</a:t>
            </a:r>
          </a:p>
          <a:p>
            <a:pPr marL="285744" indent="-285744" defTabSz="45705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Outside of GLB – majority of data security actions</a:t>
            </a:r>
          </a:p>
          <a:p>
            <a:pPr marL="285744" indent="-285744" defTabSz="45705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Our view —treat all personal data information as NPPI</a:t>
            </a:r>
          </a:p>
          <a:p>
            <a:pPr marL="285744" indent="-285744" defTabSz="457051">
              <a:buFont typeface="Arial" panose="020B0604020202020204" pitchFamily="34" charset="0"/>
              <a:buChar char="•"/>
              <a:defRPr/>
            </a:pPr>
            <a:r>
              <a:rPr lang="en-US" dirty="0"/>
              <a:t>Difficult to understand/accept</a:t>
            </a:r>
          </a:p>
          <a:p>
            <a:pPr marL="742932" lvl="1" indent="-285744" defTabSz="45705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Beginning to change</a:t>
            </a:r>
          </a:p>
          <a:p>
            <a:pPr marL="285744" indent="-285744" defTabSz="45705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What does this mean for dealer compliance?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F8CE11-5E31-560A-F25B-0350F385F4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73618" y="305568"/>
            <a:ext cx="617565" cy="731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E9CFB-7149-8BA2-DDE8-F51779DED63B}"/>
              </a:ext>
            </a:extLst>
          </p:cNvPr>
          <p:cNvSpPr txBox="1"/>
          <p:nvPr/>
        </p:nvSpPr>
        <p:spPr>
          <a:xfrm>
            <a:off x="10609589" y="6488668"/>
            <a:ext cx="1328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3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59C7F-049A-3E35-912E-5BB5C3C5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B49632-E5A2-7F41-8AA7-3CFE8A6FB90B}" type="slidenum">
              <a:rPr lang="en-US" smtClean="0"/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925DF0-8A37-5294-3B77-15F4E31D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58" y="570473"/>
            <a:ext cx="3188919" cy="5448916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Dealer Obligations re: </a:t>
            </a:r>
            <a:r>
              <a:rPr lang="en-US" dirty="0"/>
              <a:t>Third Parties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732346-9111-9147-22F3-7EE5766F015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rade Gothic LT Std Bold" pitchFamily="2" charset="0"/>
                <a:ea typeface="MS Mincho" panose="02020609040205080304" pitchFamily="49" charset="-128"/>
                <a:cs typeface="Calibri" panose="020F0502020204030204" pitchFamily="34" charset="0"/>
              </a:rPr>
              <a:t>If any third party “touches” any consumer information in the custody or control of a dealer</a:t>
            </a:r>
          </a:p>
          <a:p>
            <a:pPr marL="400039">
              <a:lnSpc>
                <a:spcPct val="107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Then dealer has obligations re: that Third Party</a:t>
            </a:r>
          </a:p>
          <a:p>
            <a:pPr marL="0" indent="0">
              <a:lnSpc>
                <a:spcPct val="107000"/>
              </a:lnSpc>
              <a:spcAft>
                <a:spcPts val="1600"/>
              </a:spcAft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rade Gothic LT Std Bold" pitchFamily="2" charset="0"/>
                <a:ea typeface="MS Mincho" panose="02020609040205080304" pitchFamily="49" charset="-128"/>
                <a:cs typeface="Calibri" panose="020F0502020204030204" pitchFamily="34" charset="0"/>
              </a:rPr>
              <a:t>If NOT NPI – Section 5 still requires contractual and practical data security measures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rade Gothic LT Std Bold" pitchFamily="2" charset="0"/>
                <a:ea typeface="MS Mincho" panose="02020609040205080304" pitchFamily="49" charset="-128"/>
                <a:cs typeface="Calibri" panose="020F0502020204030204" pitchFamily="34" charset="0"/>
              </a:rPr>
              <a:t>If NPI – service provider obligations apply, Dealer must:</a:t>
            </a:r>
          </a:p>
          <a:p>
            <a:pPr marL="400039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Exercise due diligence in selecting</a:t>
            </a:r>
          </a:p>
          <a:p>
            <a:pPr marL="400039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Ensure contract contains required language</a:t>
            </a:r>
          </a:p>
          <a:p>
            <a:pPr marL="400039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Periodically assess the service providers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F8CE11-5E31-560A-F25B-0350F385F4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73618" y="305568"/>
            <a:ext cx="617565" cy="731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028801-5F2A-A59A-7741-F2D5B7FCE09F}"/>
              </a:ext>
            </a:extLst>
          </p:cNvPr>
          <p:cNvSpPr txBox="1"/>
          <p:nvPr/>
        </p:nvSpPr>
        <p:spPr>
          <a:xfrm>
            <a:off x="10563126" y="6367766"/>
            <a:ext cx="1328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1720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NADA Theme Colors">
      <a:dk1>
        <a:srgbClr val="343333"/>
      </a:dk1>
      <a:lt1>
        <a:sysClr val="window" lastClr="FFFFFF"/>
      </a:lt1>
      <a:dk2>
        <a:srgbClr val="7D868C"/>
      </a:dk2>
      <a:lt2>
        <a:srgbClr val="EEECE1"/>
      </a:lt2>
      <a:accent1>
        <a:srgbClr val="B21E28"/>
      </a:accent1>
      <a:accent2>
        <a:srgbClr val="F9A01B"/>
      </a:accent2>
      <a:accent3>
        <a:srgbClr val="009BDE"/>
      </a:accent3>
      <a:accent4>
        <a:srgbClr val="242D69"/>
      </a:accent4>
      <a:accent5>
        <a:srgbClr val="006098"/>
      </a:accent5>
      <a:accent6>
        <a:srgbClr val="6D6E6D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ADA Master">
  <a:themeElements>
    <a:clrScheme name="NADA Theme Colors">
      <a:dk1>
        <a:srgbClr val="343333"/>
      </a:dk1>
      <a:lt1>
        <a:sysClr val="window" lastClr="FFFFFF"/>
      </a:lt1>
      <a:dk2>
        <a:srgbClr val="7D868C"/>
      </a:dk2>
      <a:lt2>
        <a:srgbClr val="EEECE1"/>
      </a:lt2>
      <a:accent1>
        <a:srgbClr val="B21E28"/>
      </a:accent1>
      <a:accent2>
        <a:srgbClr val="F9A01B"/>
      </a:accent2>
      <a:accent3>
        <a:srgbClr val="009BDE"/>
      </a:accent3>
      <a:accent4>
        <a:srgbClr val="242D69"/>
      </a:accent4>
      <a:accent5>
        <a:srgbClr val="006098"/>
      </a:accent5>
      <a:accent6>
        <a:srgbClr val="6D6E6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910</Words>
  <Application>Microsoft Office PowerPoint</Application>
  <PresentationFormat>Widescreen</PresentationFormat>
  <Paragraphs>153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 Narrow</vt:lpstr>
      <vt:lpstr>Bahnschrift Condensed</vt:lpstr>
      <vt:lpstr>Bahnschrift Light Condensed</vt:lpstr>
      <vt:lpstr>Bahnschrift SemiBold Condensed</vt:lpstr>
      <vt:lpstr>Calibri</vt:lpstr>
      <vt:lpstr>Calibri Light</vt:lpstr>
      <vt:lpstr>Trade Gothic LT Std</vt:lpstr>
      <vt:lpstr>Trade Gothic LT Std Bold</vt:lpstr>
      <vt:lpstr>Trade Gothic LT Std Cn</vt:lpstr>
      <vt:lpstr>3_Office Theme</vt:lpstr>
      <vt:lpstr>Office Theme</vt:lpstr>
      <vt:lpstr>NADA Master</vt:lpstr>
      <vt:lpstr>NADA Update:  Safeguards Rule – Overview and Update</vt:lpstr>
      <vt:lpstr>PowerPoint Presentation</vt:lpstr>
      <vt:lpstr>PowerPoint Presentation</vt:lpstr>
      <vt:lpstr>Amended Safeguards Rule: The “Basics”</vt:lpstr>
      <vt:lpstr>New Requirements</vt:lpstr>
      <vt:lpstr>Updated NADA Driven Guide</vt:lpstr>
      <vt:lpstr>Implementation Challenges</vt:lpstr>
      <vt:lpstr>Regulatory Issues ”Section 5”</vt:lpstr>
      <vt:lpstr>Dealer Obligations re: Third Parties</vt:lpstr>
      <vt:lpstr>Compliance “Triage”  - Steps to Consider</vt:lpstr>
      <vt:lpstr>Six Steps to Compliance With the Amended Rule</vt:lpstr>
      <vt:lpstr>Safeguards Rule: NADA Resources</vt:lpstr>
      <vt:lpstr>Safeguards Rule: Next Steps</vt:lpstr>
      <vt:lpstr>PowerPoint Presentation</vt:lpstr>
      <vt:lpstr>The Legal Basics: State Law</vt:lpstr>
      <vt:lpstr>State Omnibus Privacy Laws – Now Nine States</vt:lpstr>
      <vt:lpstr>PowerPoint Presentation</vt:lpstr>
      <vt:lpstr>State Omnibus Privacy Laws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Miller, Bradley</dc:creator>
  <cp:lastModifiedBy>Linda Robertson</cp:lastModifiedBy>
  <cp:revision>5</cp:revision>
  <dcterms:created xsi:type="dcterms:W3CDTF">2023-05-03T17:52:46Z</dcterms:created>
  <dcterms:modified xsi:type="dcterms:W3CDTF">2023-06-20T14:49:30Z</dcterms:modified>
</cp:coreProperties>
</file>