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3" r:id="rId1"/>
    <p:sldMasterId id="2147483752" r:id="rId2"/>
    <p:sldMasterId id="2147483690" r:id="rId3"/>
    <p:sldMasterId id="2147483706" r:id="rId4"/>
    <p:sldMasterId id="2147483700" r:id="rId5"/>
  </p:sldMasterIdLst>
  <p:notesMasterIdLst>
    <p:notesMasterId r:id="rId33"/>
  </p:notesMasterIdLst>
  <p:sldIdLst>
    <p:sldId id="291" r:id="rId6"/>
    <p:sldId id="295" r:id="rId7"/>
    <p:sldId id="292" r:id="rId8"/>
    <p:sldId id="258" r:id="rId9"/>
    <p:sldId id="289" r:id="rId10"/>
    <p:sldId id="259" r:id="rId11"/>
    <p:sldId id="260" r:id="rId12"/>
    <p:sldId id="274" r:id="rId13"/>
    <p:sldId id="283" r:id="rId14"/>
    <p:sldId id="284" r:id="rId15"/>
    <p:sldId id="276" r:id="rId16"/>
    <p:sldId id="275" r:id="rId17"/>
    <p:sldId id="277" r:id="rId18"/>
    <p:sldId id="278" r:id="rId19"/>
    <p:sldId id="279" r:id="rId20"/>
    <p:sldId id="280" r:id="rId21"/>
    <p:sldId id="281" r:id="rId22"/>
    <p:sldId id="268" r:id="rId23"/>
    <p:sldId id="288" r:id="rId24"/>
    <p:sldId id="287" r:id="rId25"/>
    <p:sldId id="286" r:id="rId26"/>
    <p:sldId id="285" r:id="rId27"/>
    <p:sldId id="290" r:id="rId28"/>
    <p:sldId id="293" r:id="rId29"/>
    <p:sldId id="297" r:id="rId30"/>
    <p:sldId id="294" r:id="rId31"/>
    <p:sldId id="296" r:id="rId32"/>
  </p:sldIdLst>
  <p:sldSz cx="12192000" cy="6858000"/>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M1qikHXxwrxnzhRWGo5d4Ng2X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9"/>
  </p:normalViewPr>
  <p:slideViewPr>
    <p:cSldViewPr snapToGrid="0">
      <p:cViewPr varScale="1">
        <p:scale>
          <a:sx n="79" d="100"/>
          <a:sy n="79" d="100"/>
        </p:scale>
        <p:origin x="82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763" cy="463647"/>
          </a:xfrm>
          <a:prstGeom prst="rect">
            <a:avLst/>
          </a:prstGeom>
          <a:noFill/>
          <a:ln>
            <a:noFill/>
          </a:ln>
        </p:spPr>
        <p:txBody>
          <a:bodyPr spcFirstLastPara="1" wrap="square" lIns="92531" tIns="46253" rIns="92531" bIns="4625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939466" y="0"/>
            <a:ext cx="3013763" cy="463647"/>
          </a:xfrm>
          <a:prstGeom prst="rect">
            <a:avLst/>
          </a:prstGeom>
          <a:noFill/>
          <a:ln>
            <a:noFill/>
          </a:ln>
        </p:spPr>
        <p:txBody>
          <a:bodyPr spcFirstLastPara="1" wrap="square" lIns="92531" tIns="46253" rIns="92531" bIns="4625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706438" y="1155700"/>
            <a:ext cx="5541962"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484" y="4447153"/>
            <a:ext cx="5563870" cy="3638580"/>
          </a:xfrm>
          <a:prstGeom prst="rect">
            <a:avLst/>
          </a:prstGeom>
          <a:noFill/>
          <a:ln>
            <a:noFill/>
          </a:ln>
        </p:spPr>
        <p:txBody>
          <a:bodyPr spcFirstLastPara="1" wrap="square" lIns="92531" tIns="46253" rIns="92531" bIns="4625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7193"/>
            <a:ext cx="3013763" cy="463646"/>
          </a:xfrm>
          <a:prstGeom prst="rect">
            <a:avLst/>
          </a:prstGeom>
          <a:noFill/>
          <a:ln>
            <a:noFill/>
          </a:ln>
        </p:spPr>
        <p:txBody>
          <a:bodyPr spcFirstLastPara="1" wrap="square" lIns="92531" tIns="46253" rIns="92531" bIns="4625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939466" y="8777193"/>
            <a:ext cx="3013763" cy="463646"/>
          </a:xfrm>
          <a:prstGeom prst="rect">
            <a:avLst/>
          </a:prstGeom>
          <a:noFill/>
          <a:ln>
            <a:noFill/>
          </a:ln>
        </p:spPr>
        <p:txBody>
          <a:bodyPr spcFirstLastPara="1" wrap="square" lIns="92531" tIns="46253" rIns="92531" bIns="46253" anchor="b" anchorCtr="0">
            <a:noAutofit/>
          </a:bodyPr>
          <a:lstStyle/>
          <a:p>
            <a:pPr algn="r">
              <a:buSzPts val="1200"/>
            </a:pPr>
            <a:fld id="{00000000-1234-1234-1234-123412341234}" type="slidenum">
              <a:rPr lang="en-US" sz="1200" smtClean="0">
                <a:solidFill>
                  <a:schemeClr val="dk1"/>
                </a:solidFill>
              </a:rPr>
              <a:pPr algn="r">
                <a:buSzPts val="1200"/>
              </a:pPr>
              <a:t>‹#›</a:t>
            </a:fld>
            <a:endParaRPr lang="en-US" sz="12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5bb08c831_0_76: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endParaRPr dirty="0"/>
          </a:p>
        </p:txBody>
      </p:sp>
      <p:sp>
        <p:nvSpPr>
          <p:cNvPr id="95" name="Google Shape;95;ge5bb08c831_0_76: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40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93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021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6456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29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31472ad7e_0_0: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endParaRPr dirty="0"/>
          </a:p>
        </p:txBody>
      </p:sp>
      <p:sp>
        <p:nvSpPr>
          <p:cNvPr id="155" name="Google Shape;155;gf31472ad7e_0_0: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31472ad7e_0_0: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endParaRPr dirty="0"/>
          </a:p>
        </p:txBody>
      </p:sp>
      <p:sp>
        <p:nvSpPr>
          <p:cNvPr id="155" name="Google Shape;155;gf31472ad7e_0_0: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6030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31472ad7e_0_0: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endParaRPr dirty="0"/>
          </a:p>
        </p:txBody>
      </p:sp>
      <p:sp>
        <p:nvSpPr>
          <p:cNvPr id="155" name="Google Shape;155;gf31472ad7e_0_0: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2225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31472ad7e_0_0: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endParaRPr dirty="0"/>
          </a:p>
        </p:txBody>
      </p:sp>
      <p:sp>
        <p:nvSpPr>
          <p:cNvPr id="155" name="Google Shape;155;gf31472ad7e_0_0: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342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31472ad7e_0_0: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endParaRPr dirty="0"/>
          </a:p>
        </p:txBody>
      </p:sp>
      <p:sp>
        <p:nvSpPr>
          <p:cNvPr id="155" name="Google Shape;155;gf31472ad7e_0_0: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022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5bb08c831_0_76: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endParaRPr dirty="0"/>
          </a:p>
        </p:txBody>
      </p:sp>
      <p:sp>
        <p:nvSpPr>
          <p:cNvPr id="95" name="Google Shape;95;ge5bb08c831_0_76: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2641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31472ad7e_0_0: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endParaRPr dirty="0"/>
          </a:p>
        </p:txBody>
      </p:sp>
      <p:sp>
        <p:nvSpPr>
          <p:cNvPr id="155" name="Google Shape;155;gf31472ad7e_0_0: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352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endParaRPr dirty="0"/>
          </a:p>
        </p:txBody>
      </p:sp>
      <p:sp>
        <p:nvSpPr>
          <p:cNvPr id="101" name="Google Shape;101;p2: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85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131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028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717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2626d9664_0_3:notes"/>
          <p:cNvSpPr txBox="1">
            <a:spLocks noGrp="1"/>
          </p:cNvSpPr>
          <p:nvPr>
            <p:ph type="body" idx="1"/>
          </p:nvPr>
        </p:nvSpPr>
        <p:spPr>
          <a:xfrm>
            <a:off x="695484" y="4389398"/>
            <a:ext cx="5563870" cy="4158377"/>
          </a:xfrm>
          <a:prstGeom prst="rect">
            <a:avLst/>
          </a:prstGeom>
          <a:noFill/>
          <a:ln>
            <a:noFill/>
          </a:ln>
        </p:spPr>
        <p:txBody>
          <a:bodyPr spcFirstLastPara="1" wrap="square" lIns="92531" tIns="92531" rIns="92531" bIns="92531" anchor="t" anchorCtr="0">
            <a:noAutofit/>
          </a:bodyPr>
          <a:lstStyle/>
          <a:p>
            <a:pPr marL="0" indent="0"/>
            <a:r>
              <a:rPr lang="en-US" dirty="0"/>
              <a:t>How can an online platform make things more transparent?</a:t>
            </a:r>
            <a:r>
              <a:rPr lang="en-US" b="0" i="0" dirty="0">
                <a:solidFill>
                  <a:srgbClr val="333333"/>
                </a:solidFill>
                <a:effectLst/>
                <a:latin typeface="Georgia" panose="02040502050405020303" pitchFamily="18" charset="0"/>
              </a:rPr>
              <a:t> (1) of the Proposed Rule required the risk assessment be written and include: (1) Criteria for the evaluation and categorization of identified security risks or threats the financial institution faces; (2) criteria for the assessment of the confidentiality, integrity, and availability of the financial institution's information systems and customer information, including the adequacy of the existing controls in the context of the identified risks or threats to the financial institution; and (3) requirements describing how identified risks will be mitigated or accepted based on the risk assessment and how the information security program will address the financial institution's risks.</a:t>
            </a:r>
            <a:endParaRPr dirty="0"/>
          </a:p>
        </p:txBody>
      </p:sp>
      <p:sp>
        <p:nvSpPr>
          <p:cNvPr id="107" name="Google Shape;107;gf2626d9664_0_3: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790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45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9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88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93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6"/>
          <p:cNvSpPr>
            <a:spLocks noGrp="1"/>
          </p:cNvSpPr>
          <p:nvPr>
            <p:ph type="pic" idx="2"/>
          </p:nvPr>
        </p:nvSpPr>
        <p:spPr>
          <a:xfrm>
            <a:off x="5183188" y="987425"/>
            <a:ext cx="6172200" cy="4873625"/>
          </a:xfrm>
          <a:prstGeom prst="rect">
            <a:avLst/>
          </a:prstGeom>
          <a:noFill/>
          <a:ln>
            <a:noFill/>
          </a:ln>
        </p:spPr>
      </p:sp>
      <p:sp>
        <p:nvSpPr>
          <p:cNvPr id="64" name="Google Shape;64;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l="-4000" r="-4000"/>
          </a:stretch>
        </a:blip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CD819-2328-D343-8FE0-5F2AB36B29D7}"/>
              </a:ext>
            </a:extLst>
          </p:cNvPr>
          <p:cNvPicPr>
            <a:picLocks noChangeAspect="1"/>
          </p:cNvPicPr>
          <p:nvPr userDrawn="1"/>
        </p:nvPicPr>
        <p:blipFill>
          <a:blip r:embed="rId3"/>
          <a:srcRect/>
          <a:stretch/>
        </p:blipFill>
        <p:spPr>
          <a:xfrm>
            <a:off x="12694" y="7140"/>
            <a:ext cx="12166612" cy="6843719"/>
          </a:xfrm>
          <a:prstGeom prst="rect">
            <a:avLst/>
          </a:prstGeom>
        </p:spPr>
      </p:pic>
    </p:spTree>
    <p:extLst>
      <p:ext uri="{BB962C8B-B14F-4D97-AF65-F5344CB8AC3E}">
        <p14:creationId xmlns:p14="http://schemas.microsoft.com/office/powerpoint/2010/main" val="401359627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E85592-FAA5-484E-A044-0C14F6C47F53}"/>
              </a:ext>
            </a:extLst>
          </p:cNvPr>
          <p:cNvPicPr>
            <a:picLocks noChangeAspect="1"/>
          </p:cNvPicPr>
          <p:nvPr userDrawn="1"/>
        </p:nvPicPr>
        <p:blipFill>
          <a:blip r:embed="rId3"/>
          <a:srcRect/>
          <a:stretch/>
        </p:blipFill>
        <p:spPr>
          <a:xfrm>
            <a:off x="6350" y="0"/>
            <a:ext cx="12179300" cy="6858000"/>
          </a:xfrm>
          <a:prstGeom prst="rect">
            <a:avLst/>
          </a:prstGeom>
        </p:spPr>
      </p:pic>
    </p:spTree>
    <p:extLst>
      <p:ext uri="{BB962C8B-B14F-4D97-AF65-F5344CB8AC3E}">
        <p14:creationId xmlns:p14="http://schemas.microsoft.com/office/powerpoint/2010/main" val="3967300172"/>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16CEA-65CD-8E42-9C00-8EFD3A085140}"/>
              </a:ext>
            </a:extLst>
          </p:cNvPr>
          <p:cNvPicPr>
            <a:picLocks noChangeAspect="1"/>
          </p:cNvPicPr>
          <p:nvPr userDrawn="1"/>
        </p:nvPicPr>
        <p:blipFill>
          <a:blip r:embed="rId3"/>
          <a:srcRect/>
          <a:stretch/>
        </p:blipFill>
        <p:spPr>
          <a:xfrm>
            <a:off x="0" y="-3574"/>
            <a:ext cx="12273820" cy="6911222"/>
          </a:xfrm>
          <a:prstGeom prst="rect">
            <a:avLst/>
          </a:prstGeom>
        </p:spPr>
      </p:pic>
    </p:spTree>
    <p:extLst>
      <p:ext uri="{BB962C8B-B14F-4D97-AF65-F5344CB8AC3E}">
        <p14:creationId xmlns:p14="http://schemas.microsoft.com/office/powerpoint/2010/main" val="1019110980"/>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16CEA-65CD-8E42-9C00-8EFD3A085140}"/>
              </a:ext>
            </a:extLst>
          </p:cNvPr>
          <p:cNvPicPr>
            <a:picLocks noChangeAspect="1"/>
          </p:cNvPicPr>
          <p:nvPr userDrawn="1"/>
        </p:nvPicPr>
        <p:blipFill>
          <a:blip r:embed="rId3"/>
          <a:srcRect/>
          <a:stretch/>
        </p:blipFill>
        <p:spPr>
          <a:xfrm>
            <a:off x="0" y="-3574"/>
            <a:ext cx="12273820" cy="6911223"/>
          </a:xfrm>
          <a:prstGeom prst="rect">
            <a:avLst/>
          </a:prstGeom>
        </p:spPr>
      </p:pic>
    </p:spTree>
    <p:extLst>
      <p:ext uri="{BB962C8B-B14F-4D97-AF65-F5344CB8AC3E}">
        <p14:creationId xmlns:p14="http://schemas.microsoft.com/office/powerpoint/2010/main" val="3365491587"/>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linda.robertson@adcocomunity.com"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mailto:Info@ignitecp.com" TargetMode="Externa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linda.robertson@adcocomunity.com"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andrea@privacy4cars.com"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adcocommunity.com/app" TargetMode="External"/><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hyperlink" Target="https://view.flipdocs.com/Automotive-Privacy-Protection" TargetMode="External"/><Relationship Id="rId4" Type="http://schemas.openxmlformats.org/officeDocument/2006/relationships/hyperlink" Target="https://view.flipdocs.com/Association-of-Dealership-Compliance-Officer-Brochu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43015B1-8FA5-6F45-9AE8-54A23FA2D398}"/>
              </a:ext>
            </a:extLst>
          </p:cNvPr>
          <p:cNvSpPr txBox="1">
            <a:spLocks/>
          </p:cNvSpPr>
          <p:nvPr/>
        </p:nvSpPr>
        <p:spPr>
          <a:xfrm>
            <a:off x="251927" y="4603726"/>
            <a:ext cx="11573489" cy="991938"/>
          </a:xfrm>
          <a:prstGeom prst="rect">
            <a:avLst/>
          </a:prstGeom>
        </p:spPr>
        <p:txBody>
          <a:bodyPr vert="horz" lIns="0" tIns="0" rIns="0" bIns="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chemeClr val="bg1"/>
              </a:solidFill>
            </a:endParaRPr>
          </a:p>
        </p:txBody>
      </p:sp>
      <p:sp>
        <p:nvSpPr>
          <p:cNvPr id="10" name="Text Placeholder 3">
            <a:extLst>
              <a:ext uri="{FF2B5EF4-FFF2-40B4-BE49-F238E27FC236}">
                <a16:creationId xmlns:a16="http://schemas.microsoft.com/office/drawing/2014/main" id="{A5B8BCA1-67CF-2A44-8058-7619CA60D12E}"/>
              </a:ext>
            </a:extLst>
          </p:cNvPr>
          <p:cNvSpPr txBox="1">
            <a:spLocks/>
          </p:cNvSpPr>
          <p:nvPr/>
        </p:nvSpPr>
        <p:spPr>
          <a:xfrm>
            <a:off x="608694" y="5567672"/>
            <a:ext cx="11048753" cy="296416"/>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i-FI" sz="1600" dirty="0">
              <a:solidFill>
                <a:schemeClr val="bg1"/>
              </a:solidFill>
              <a:latin typeface="Arial Narrow" panose="020B0604020202020204" pitchFamily="34" charset="0"/>
              <a:cs typeface="Arial Narrow" panose="020B0604020202020204" pitchFamily="34" charset="0"/>
            </a:endParaRPr>
          </a:p>
        </p:txBody>
      </p:sp>
      <p:sp>
        <p:nvSpPr>
          <p:cNvPr id="11" name="Text Placeholder 3">
            <a:extLst>
              <a:ext uri="{FF2B5EF4-FFF2-40B4-BE49-F238E27FC236}">
                <a16:creationId xmlns:a16="http://schemas.microsoft.com/office/drawing/2014/main" id="{7494BF0D-2980-D34B-855C-4DF1E56226D0}"/>
              </a:ext>
            </a:extLst>
          </p:cNvPr>
          <p:cNvSpPr txBox="1">
            <a:spLocks/>
          </p:cNvSpPr>
          <p:nvPr/>
        </p:nvSpPr>
        <p:spPr>
          <a:xfrm>
            <a:off x="9810421" y="5983415"/>
            <a:ext cx="1707045" cy="39516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i-FI" sz="1300" dirty="0">
                <a:solidFill>
                  <a:schemeClr val="bg1"/>
                </a:solidFill>
                <a:latin typeface="Arial Narrow" panose="020B0604020202020204" pitchFamily="34" charset="0"/>
                <a:cs typeface="Arial Narrow" panose="020B0604020202020204" pitchFamily="34" charset="0"/>
              </a:rPr>
              <a:t>March 8, 2022</a:t>
            </a:r>
          </a:p>
        </p:txBody>
      </p:sp>
      <p:sp>
        <p:nvSpPr>
          <p:cNvPr id="6" name="TextBox 5">
            <a:extLst>
              <a:ext uri="{FF2B5EF4-FFF2-40B4-BE49-F238E27FC236}">
                <a16:creationId xmlns:a16="http://schemas.microsoft.com/office/drawing/2014/main" id="{10F64041-EB73-4055-ADA6-3409766B7827}"/>
              </a:ext>
            </a:extLst>
          </p:cNvPr>
          <p:cNvSpPr txBox="1"/>
          <p:nvPr/>
        </p:nvSpPr>
        <p:spPr>
          <a:xfrm>
            <a:off x="674535" y="4518446"/>
            <a:ext cx="10908771" cy="1077218"/>
          </a:xfrm>
          <a:prstGeom prst="rect">
            <a:avLst/>
          </a:prstGeom>
          <a:noFill/>
        </p:spPr>
        <p:txBody>
          <a:bodyPr wrap="square">
            <a:spAutoFit/>
          </a:bodyPr>
          <a:lstStyle/>
          <a:p>
            <a:pPr algn="ctr"/>
            <a:r>
              <a:rPr lang="en-US" sz="3200" b="1" i="0" dirty="0">
                <a:solidFill>
                  <a:srgbClr val="FF9900"/>
                </a:solidFill>
                <a:effectLst/>
                <a:latin typeface="-apple-system"/>
              </a:rPr>
              <a:t>The FTC's Amended Safeguards Rule for Small, </a:t>
            </a:r>
          </a:p>
          <a:p>
            <a:pPr algn="ctr"/>
            <a:r>
              <a:rPr lang="en-US" sz="3200" b="1" i="0" dirty="0">
                <a:solidFill>
                  <a:srgbClr val="FF9900"/>
                </a:solidFill>
                <a:effectLst/>
                <a:latin typeface="-apple-system"/>
              </a:rPr>
              <a:t>Independent or BHPH Dealerships</a:t>
            </a:r>
            <a:endParaRPr lang="en-US" sz="3200" b="1" dirty="0">
              <a:solidFill>
                <a:srgbClr val="FF9900"/>
              </a:solidFill>
            </a:endParaRPr>
          </a:p>
        </p:txBody>
      </p:sp>
    </p:spTree>
    <p:extLst>
      <p:ext uri="{BB962C8B-B14F-4D97-AF65-F5344CB8AC3E}">
        <p14:creationId xmlns:p14="http://schemas.microsoft.com/office/powerpoint/2010/main" val="174603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gf2626d9664_0_3"/>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a:solidFill>
                  <a:srgbClr val="FFFFFF"/>
                </a:solidFill>
              </a:rPr>
              <a:t>Step One: Inventory Your Customer NPI</a:t>
            </a:r>
            <a:endParaRPr lang="en-US" b="1" u="sng">
              <a:solidFill>
                <a:srgbClr val="FFFFFF"/>
              </a:solidFill>
            </a:endParaRPr>
          </a:p>
        </p:txBody>
      </p:sp>
      <p:sp>
        <p:nvSpPr>
          <p:cNvPr id="119" name="Arc 1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Google Shape;110;gf2626d9664_0_3"/>
          <p:cNvSpPr txBox="1">
            <a:spLocks noGrp="1"/>
          </p:cNvSpPr>
          <p:nvPr>
            <p:ph type="body" idx="1"/>
          </p:nvPr>
        </p:nvSpPr>
        <p:spPr>
          <a:xfrm>
            <a:off x="4447308" y="134912"/>
            <a:ext cx="6675393" cy="6042052"/>
          </a:xfrm>
          <a:prstGeom prst="rect">
            <a:avLst/>
          </a:prstGeom>
        </p:spPr>
        <p:txBody>
          <a:bodyPr spcFirstLastPara="1" lIns="91425" tIns="45700" rIns="91425" bIns="45700" anchor="ctr" anchorCtr="0">
            <a:normAutofit/>
          </a:bodyPr>
          <a:lstStyle/>
          <a:p>
            <a:pPr marL="228600" lvl="0" indent="-228600">
              <a:buClrTx/>
              <a:buSzTx/>
              <a:buFont typeface="Arial" panose="020B0604020202020204" pitchFamily="34" charset="0"/>
              <a:buChar char="•"/>
            </a:pPr>
            <a:r>
              <a:rPr lang="en-US" sz="2000" kern="1200" dirty="0">
                <a:latin typeface="Calibri" panose="020F0502020204030204"/>
                <a:ea typeface="+mn-ea"/>
                <a:cs typeface="+mn-cs"/>
              </a:rPr>
              <a:t>You can’t protect your data if you don’t know where it is</a:t>
            </a:r>
          </a:p>
          <a:p>
            <a:pPr marL="228600" lvl="0" indent="-228600">
              <a:buClrTx/>
              <a:buSzTx/>
              <a:buFont typeface="Arial" panose="020B0604020202020204" pitchFamily="34" charset="0"/>
              <a:buChar char="•"/>
            </a:pPr>
            <a:r>
              <a:rPr lang="en-US" sz="2000" kern="1200" dirty="0">
                <a:latin typeface="Calibri" panose="020F0502020204030204"/>
                <a:ea typeface="+mn-ea"/>
                <a:cs typeface="+mn-cs"/>
              </a:rPr>
              <a:t>Identify each place where your customer NPI is located, internally and externally, in hard copy as well as in electronic files</a:t>
            </a:r>
          </a:p>
          <a:p>
            <a:pPr marL="685800" lvl="1" indent="-228600">
              <a:buClrTx/>
              <a:buSzTx/>
              <a:buFont typeface="Arial" panose="020B0604020202020204" pitchFamily="34" charset="0"/>
              <a:buChar char="•"/>
            </a:pPr>
            <a:r>
              <a:rPr lang="en-US" sz="2000" kern="1200" dirty="0">
                <a:latin typeface="Calibri" panose="020F0502020204030204"/>
                <a:ea typeface="+mn-ea"/>
                <a:cs typeface="+mn-cs"/>
              </a:rPr>
              <a:t>Internally, where is your data located?</a:t>
            </a:r>
          </a:p>
          <a:p>
            <a:pPr marL="685800" lvl="1" indent="-228600">
              <a:buClrTx/>
              <a:buSzTx/>
              <a:buFont typeface="Arial" panose="020B0604020202020204" pitchFamily="34" charset="0"/>
              <a:buChar char="•"/>
            </a:pPr>
            <a:r>
              <a:rPr lang="en-US" sz="2000" kern="1200" dirty="0">
                <a:latin typeface="Calibri" panose="020F0502020204030204"/>
                <a:ea typeface="+mn-ea"/>
                <a:cs typeface="+mn-cs"/>
              </a:rPr>
              <a:t>Has it been downloaded or duplicated to a backup server or other location?</a:t>
            </a:r>
          </a:p>
          <a:p>
            <a:pPr marL="685800" lvl="1" indent="-228600">
              <a:buClrTx/>
              <a:buSzTx/>
              <a:buFont typeface="Arial" panose="020B0604020202020204" pitchFamily="34" charset="0"/>
              <a:buChar char="•"/>
            </a:pPr>
            <a:r>
              <a:rPr lang="en-US" sz="2000" kern="1200" dirty="0">
                <a:latin typeface="Calibri" panose="020F0502020204030204"/>
                <a:ea typeface="+mn-ea"/>
                <a:cs typeface="+mn-cs"/>
              </a:rPr>
              <a:t>If you don’t know, find out</a:t>
            </a:r>
          </a:p>
          <a:p>
            <a:pPr marL="228600" lvl="0" indent="-228600">
              <a:buClrTx/>
              <a:buSzTx/>
              <a:buFont typeface="Arial" panose="020B0604020202020204" pitchFamily="34" charset="0"/>
              <a:buChar char="•"/>
            </a:pPr>
            <a:r>
              <a:rPr lang="en-US" sz="2000" kern="1200" dirty="0">
                <a:latin typeface="Calibri" panose="020F0502020204030204"/>
                <a:ea typeface="+mn-ea"/>
                <a:cs typeface="+mn-cs"/>
              </a:rPr>
              <a:t>Identify each person or entity that has access to your NPI</a:t>
            </a:r>
          </a:p>
          <a:p>
            <a:pPr marL="685800" lvl="1" indent="-228600">
              <a:buClrTx/>
              <a:buSzTx/>
              <a:buFont typeface="Arial" panose="020B0604020202020204" pitchFamily="34" charset="0"/>
              <a:buChar char="•"/>
            </a:pPr>
            <a:r>
              <a:rPr lang="en-US" sz="2000" kern="1200" dirty="0">
                <a:latin typeface="Calibri" panose="020F0502020204030204"/>
                <a:ea typeface="+mn-ea"/>
                <a:cs typeface="+mn-cs"/>
              </a:rPr>
              <a:t>Obvious service providers such as DMS, CRM, and leads providers</a:t>
            </a:r>
          </a:p>
          <a:p>
            <a:pPr marL="685800" lvl="1" indent="-228600">
              <a:buClrTx/>
              <a:buSzTx/>
              <a:buFont typeface="Arial" panose="020B0604020202020204" pitchFamily="34" charset="0"/>
              <a:buChar char="•"/>
            </a:pPr>
            <a:r>
              <a:rPr lang="en-US" sz="2000" kern="1200" dirty="0">
                <a:latin typeface="Calibri" panose="020F0502020204030204"/>
                <a:ea typeface="+mn-ea"/>
                <a:cs typeface="+mn-cs"/>
              </a:rPr>
              <a:t>Less obvious ones such as IT companies, cloud storage, and </a:t>
            </a:r>
            <a:r>
              <a:rPr lang="en-US" sz="2000" kern="1200" dirty="0" err="1">
                <a:latin typeface="Calibri" panose="020F0502020204030204"/>
                <a:ea typeface="+mn-ea"/>
                <a:cs typeface="+mn-cs"/>
              </a:rPr>
              <a:t>mailhouses</a:t>
            </a:r>
            <a:endParaRPr lang="en-US" sz="2000" kern="1200" dirty="0">
              <a:latin typeface="Calibri" panose="020F0502020204030204"/>
              <a:ea typeface="+mn-ea"/>
              <a:cs typeface="+mn-cs"/>
            </a:endParaRPr>
          </a:p>
          <a:p>
            <a:pPr marL="228600" lvl="0" indent="-228600">
              <a:buClrTx/>
              <a:buSzTx/>
              <a:buFont typeface="Arial" panose="020B0604020202020204" pitchFamily="34" charset="0"/>
              <a:buChar char="•"/>
            </a:pPr>
            <a:r>
              <a:rPr lang="en-US" sz="2000" kern="1200" dirty="0">
                <a:latin typeface="Calibri" panose="020F0502020204030204"/>
                <a:ea typeface="+mn-ea"/>
                <a:cs typeface="+mn-cs"/>
              </a:rPr>
              <a:t> Make a list of each place and person as these will be the focus points for your risk assessment</a:t>
            </a:r>
          </a:p>
        </p:txBody>
      </p:sp>
    </p:spTree>
    <p:extLst>
      <p:ext uri="{BB962C8B-B14F-4D97-AF65-F5344CB8AC3E}">
        <p14:creationId xmlns:p14="http://schemas.microsoft.com/office/powerpoint/2010/main" val="367620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gf2626d9664_0_3"/>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sz="3400">
                <a:solidFill>
                  <a:srgbClr val="FFFFFF"/>
                </a:solidFill>
              </a:rPr>
              <a:t>Step Two: Appoint A Single Qualified Individual to Head Up Your Information Security Program</a:t>
            </a:r>
            <a:endParaRPr lang="en-US" sz="3400" b="1" u="sng">
              <a:solidFill>
                <a:srgbClr val="FFFFFF"/>
              </a:solidFill>
            </a:endParaRPr>
          </a:p>
        </p:txBody>
      </p:sp>
      <p:sp>
        <p:nvSpPr>
          <p:cNvPr id="119" name="Arc 1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Google Shape;110;gf2626d9664_0_3"/>
          <p:cNvSpPr txBox="1">
            <a:spLocks noGrp="1"/>
          </p:cNvSpPr>
          <p:nvPr>
            <p:ph type="body" idx="1"/>
          </p:nvPr>
        </p:nvSpPr>
        <p:spPr>
          <a:xfrm>
            <a:off x="4447308" y="591344"/>
            <a:ext cx="6375589" cy="5947568"/>
          </a:xfrm>
          <a:prstGeom prst="rect">
            <a:avLst/>
          </a:prstGeom>
        </p:spPr>
        <p:txBody>
          <a:bodyPr spcFirstLastPara="1" lIns="91425" tIns="45700" rIns="91425" bIns="45700" anchor="ctr" anchorCtr="0">
            <a:normAutofit/>
          </a:bodyPr>
          <a:lstStyle/>
          <a:p>
            <a:r>
              <a:rPr lang="en-US" sz="2000" dirty="0"/>
              <a:t>Must appoint a </a:t>
            </a:r>
            <a:r>
              <a:rPr lang="en-US" sz="2000" b="1" dirty="0"/>
              <a:t>qualified individual </a:t>
            </a:r>
            <a:r>
              <a:rPr lang="en-US" sz="2000" dirty="0"/>
              <a:t>responsible for overseeing and implementing, and enforcing your information security program</a:t>
            </a:r>
          </a:p>
          <a:p>
            <a:r>
              <a:rPr lang="en-US" sz="2000" dirty="0"/>
              <a:t>Qualifications will depend upon the size and complexity of an entity’s information system and the volume and sensitivity of the customer information that the dealer possesses or processes</a:t>
            </a:r>
          </a:p>
          <a:p>
            <a:r>
              <a:rPr lang="en-US" sz="2000" dirty="0"/>
              <a:t>The Qualified Individual must have some level of information security training and knowledge</a:t>
            </a:r>
          </a:p>
          <a:p>
            <a:r>
              <a:rPr lang="en-US" sz="2000" dirty="0"/>
              <a:t>If you have an external IT person, ask them.  If you use an IT firm, talk to the officers to identify a good candidate</a:t>
            </a:r>
          </a:p>
          <a:p>
            <a:pPr lvl="1"/>
            <a:r>
              <a:rPr lang="en-US" sz="2000" dirty="0"/>
              <a:t>The person should understand your systems and security</a:t>
            </a:r>
          </a:p>
        </p:txBody>
      </p:sp>
    </p:spTree>
    <p:extLst>
      <p:ext uri="{BB962C8B-B14F-4D97-AF65-F5344CB8AC3E}">
        <p14:creationId xmlns:p14="http://schemas.microsoft.com/office/powerpoint/2010/main" val="402539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gf2626d9664_0_3"/>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sz="4100">
                <a:solidFill>
                  <a:srgbClr val="FFFFFF"/>
                </a:solidFill>
              </a:rPr>
              <a:t>Step Three: Do a Written Risk Assessment</a:t>
            </a:r>
            <a:endParaRPr lang="en-US" sz="4100" b="1" u="sng">
              <a:solidFill>
                <a:srgbClr val="FFFFFF"/>
              </a:solidFill>
            </a:endParaRPr>
          </a:p>
        </p:txBody>
      </p:sp>
      <p:sp>
        <p:nvSpPr>
          <p:cNvPr id="119" name="Arc 1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Google Shape;110;gf2626d9664_0_3"/>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228600" lvl="0" indent="-228600">
              <a:buClrTx/>
              <a:buSzTx/>
              <a:buFont typeface="Arial" panose="020B0604020202020204" pitchFamily="34" charset="0"/>
              <a:buChar char="•"/>
            </a:pPr>
            <a:r>
              <a:rPr lang="en-US" sz="1600" kern="1200" dirty="0">
                <a:latin typeface="Arial" panose="020B0604020202020204" pitchFamily="34" charset="0"/>
                <a:ea typeface="+mn-ea"/>
                <a:cs typeface="Arial" panose="020B0604020202020204" pitchFamily="34" charset="0"/>
              </a:rPr>
              <a:t>The FTC will now require a written risk assessment to assess identified security risks, confidentiality, and integrity of information systems</a:t>
            </a:r>
          </a:p>
          <a:p>
            <a:pPr marL="228600" lvl="0" indent="-228600">
              <a:buClrTx/>
              <a:buSzTx/>
              <a:buFont typeface="Arial" panose="020B0604020202020204" pitchFamily="34" charset="0"/>
              <a:buChar char="•"/>
            </a:pPr>
            <a:r>
              <a:rPr lang="en-US" sz="1600" kern="1200" dirty="0">
                <a:latin typeface="Arial" panose="020B0604020202020204" pitchFamily="34" charset="0"/>
                <a:ea typeface="+mn-ea"/>
                <a:cs typeface="Arial" panose="020B0604020202020204" pitchFamily="34" charset="0"/>
              </a:rPr>
              <a:t>Identify and evaluate risks to your systems, evaluate the adequacy of your existing controls for addressing these risks, and identify how these risks can be mitigated</a:t>
            </a:r>
          </a:p>
          <a:p>
            <a:pPr marL="228600" lvl="0" indent="-228600">
              <a:buClrTx/>
              <a:buSzTx/>
              <a:buFont typeface="Arial" panose="020B0604020202020204" pitchFamily="34" charset="0"/>
              <a:buChar char="•"/>
            </a:pPr>
            <a:r>
              <a:rPr lang="en-US" sz="1600" kern="1200" dirty="0">
                <a:latin typeface="Arial" panose="020B0604020202020204" pitchFamily="34" charset="0"/>
                <a:ea typeface="+mn-ea"/>
                <a:cs typeface="Arial" panose="020B0604020202020204" pitchFamily="34" charset="0"/>
              </a:rPr>
              <a:t>The Rule is not specific on how the dealer should conduct the assessment</a:t>
            </a:r>
          </a:p>
          <a:p>
            <a:pPr marL="228600" lvl="0" indent="-228600">
              <a:buClrTx/>
              <a:buSzTx/>
              <a:buFont typeface="Arial" panose="020B0604020202020204" pitchFamily="34" charset="0"/>
              <a:buChar char="•"/>
            </a:pPr>
            <a:r>
              <a:rPr lang="en-US" sz="1600" kern="1200" dirty="0">
                <a:latin typeface="Arial" panose="020B0604020202020204" pitchFamily="34" charset="0"/>
                <a:ea typeface="+mn-ea"/>
                <a:cs typeface="Arial" panose="020B0604020202020204" pitchFamily="34" charset="0"/>
              </a:rPr>
              <a:t>Start by assessing your internal NPI security risks and controls</a:t>
            </a:r>
          </a:p>
          <a:p>
            <a:pPr marL="228600" lvl="0" indent="-228600">
              <a:buClrTx/>
              <a:buSzTx/>
              <a:buFont typeface="Arial" panose="020B0604020202020204" pitchFamily="34" charset="0"/>
              <a:buChar char="•"/>
            </a:pPr>
            <a:r>
              <a:rPr lang="en-US" sz="1600" kern="1200" dirty="0">
                <a:latin typeface="Arial" panose="020B0604020202020204" pitchFamily="34" charset="0"/>
                <a:ea typeface="+mn-ea"/>
                <a:cs typeface="Arial" panose="020B0604020202020204" pitchFamily="34" charset="0"/>
              </a:rPr>
              <a:t>Send security questionnaires to each entity that has or can access NPI</a:t>
            </a:r>
          </a:p>
          <a:p>
            <a:pPr marL="685800" lvl="1" indent="-228600">
              <a:buClrTx/>
              <a:buSzTx/>
              <a:buFont typeface="Arial" panose="020B0604020202020204" pitchFamily="34" charset="0"/>
              <a:buChar char="•"/>
            </a:pPr>
            <a:r>
              <a:rPr lang="en-US" sz="1600" kern="1200" dirty="0">
                <a:latin typeface="Arial" panose="020B0604020202020204" pitchFamily="34" charset="0"/>
                <a:ea typeface="+mn-ea"/>
                <a:cs typeface="Arial" panose="020B0604020202020204" pitchFamily="34" charset="0"/>
              </a:rPr>
              <a:t>Answers to these questions will be a big part of the risk assessment</a:t>
            </a:r>
          </a:p>
          <a:p>
            <a:pPr marL="685800" lvl="1" indent="-228600">
              <a:buClrTx/>
              <a:buSzTx/>
              <a:buFont typeface="Arial" panose="020B0604020202020204" pitchFamily="34" charset="0"/>
              <a:buChar char="•"/>
            </a:pPr>
            <a:r>
              <a:rPr lang="en-US" sz="1600" kern="1200" dirty="0">
                <a:latin typeface="Arial" panose="020B0604020202020204" pitchFamily="34" charset="0"/>
                <a:ea typeface="+mn-ea"/>
                <a:cs typeface="Arial" panose="020B0604020202020204" pitchFamily="34" charset="0"/>
              </a:rPr>
              <a:t>Go over the answers with your compliance and IT people to identify risks and suggest controls.  Identify controls you can take unilaterally especially for internal records  </a:t>
            </a:r>
          </a:p>
          <a:p>
            <a:pPr marL="228600" lvl="0" indent="-228600">
              <a:buClrTx/>
              <a:buSzTx/>
              <a:buFont typeface="Arial" panose="020B0604020202020204" pitchFamily="34" charset="0"/>
              <a:buChar char="•"/>
            </a:pPr>
            <a:r>
              <a:rPr lang="en-US" sz="1600" kern="1200" dirty="0">
                <a:latin typeface="Arial" panose="020B0604020202020204" pitchFamily="34" charset="0"/>
                <a:ea typeface="+mn-ea"/>
                <a:cs typeface="Arial" panose="020B0604020202020204" pitchFamily="34" charset="0"/>
              </a:rPr>
              <a:t>You must periodically do this again for changes in both a dealer’s information systems and changes in threats to the security of those systems</a:t>
            </a:r>
          </a:p>
          <a:p>
            <a:pPr marL="685800" lvl="1" indent="-228600">
              <a:buClrTx/>
              <a:buSzTx/>
              <a:buFont typeface="Arial" panose="020B0604020202020204" pitchFamily="34" charset="0"/>
              <a:buChar char="•"/>
            </a:pPr>
            <a:r>
              <a:rPr lang="en-US" sz="1600" kern="1200" dirty="0">
                <a:latin typeface="Arial" panose="020B0604020202020204" pitchFamily="34" charset="0"/>
                <a:ea typeface="+mn-ea"/>
                <a:cs typeface="Arial" panose="020B0604020202020204" pitchFamily="34" charset="0"/>
              </a:rPr>
              <a:t>No specific timetable for how often the risk assessment must be updated</a:t>
            </a:r>
          </a:p>
        </p:txBody>
      </p:sp>
    </p:spTree>
    <p:extLst>
      <p:ext uri="{BB962C8B-B14F-4D97-AF65-F5344CB8AC3E}">
        <p14:creationId xmlns:p14="http://schemas.microsoft.com/office/powerpoint/2010/main" val="215094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gf2626d9664_0_3"/>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sz="3700" dirty="0">
                <a:solidFill>
                  <a:srgbClr val="FFFFFF"/>
                </a:solidFill>
              </a:rPr>
              <a:t>Step Four: Draft a Revised ISP</a:t>
            </a:r>
            <a:endParaRPr lang="en-US" sz="3700" b="1" u="sng" dirty="0">
              <a:solidFill>
                <a:srgbClr val="FFFFFF"/>
              </a:solidFill>
            </a:endParaRPr>
          </a:p>
        </p:txBody>
      </p:sp>
      <p:sp>
        <p:nvSpPr>
          <p:cNvPr id="119" name="Arc 1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Google Shape;110;gf2626d9664_0_3"/>
          <p:cNvSpPr txBox="1">
            <a:spLocks noGrp="1"/>
          </p:cNvSpPr>
          <p:nvPr>
            <p:ph type="body" idx="1"/>
          </p:nvPr>
        </p:nvSpPr>
        <p:spPr>
          <a:xfrm>
            <a:off x="4167272" y="591343"/>
            <a:ext cx="6906491" cy="5585619"/>
          </a:xfrm>
          <a:prstGeom prst="rect">
            <a:avLst/>
          </a:prstGeom>
        </p:spPr>
        <p:txBody>
          <a:bodyPr spcFirstLastPara="1" lIns="91425" tIns="45700" rIns="91425" bIns="45700" anchor="ctr" anchorCtr="0">
            <a:noAutofit/>
          </a:bodyPr>
          <a:lstStyle/>
          <a:p>
            <a:r>
              <a:rPr lang="en-US" sz="2400" dirty="0"/>
              <a:t>Use your current Safeguards Information Security Program (ISP) as a starting point</a:t>
            </a:r>
          </a:p>
          <a:p>
            <a:r>
              <a:rPr lang="en-US" sz="2400" dirty="0"/>
              <a:t> Include required ISP elements from Step Five</a:t>
            </a:r>
          </a:p>
          <a:p>
            <a:r>
              <a:rPr lang="en-US" sz="2400" dirty="0"/>
              <a:t> Identify risks and propose controls for each location and person you identified in Step One</a:t>
            </a:r>
          </a:p>
          <a:p>
            <a:r>
              <a:rPr lang="en-US" sz="2400" dirty="0"/>
              <a:t>E.g., Develop a Safeguards Amendment for service provider contracts</a:t>
            </a:r>
          </a:p>
          <a:p>
            <a:r>
              <a:rPr lang="en-US" sz="2400" dirty="0"/>
              <a:t>E.g.,  Cause any internal customer server to be stand alone and  not connected to the Internet</a:t>
            </a:r>
          </a:p>
          <a:p>
            <a:r>
              <a:rPr lang="en-US" sz="2400" dirty="0"/>
              <a:t>Identify risks you are willing to assume because the cost of mitigation is prohibitive in relation to the risk identified</a:t>
            </a:r>
          </a:p>
          <a:p>
            <a:r>
              <a:rPr lang="en-US" sz="2400" dirty="0"/>
              <a:t>Include a requirement to wipe data from vehicles you acquire and for rental vehicles</a:t>
            </a:r>
          </a:p>
        </p:txBody>
      </p:sp>
    </p:spTree>
    <p:extLst>
      <p:ext uri="{BB962C8B-B14F-4D97-AF65-F5344CB8AC3E}">
        <p14:creationId xmlns:p14="http://schemas.microsoft.com/office/powerpoint/2010/main" val="28250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gf2626d9664_0_3"/>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sz="3700" dirty="0">
                <a:solidFill>
                  <a:srgbClr val="FFFFFF"/>
                </a:solidFill>
              </a:rPr>
              <a:t>Step Five: The FTC Safeguards Rule’s  Requirements for Your ISP</a:t>
            </a:r>
            <a:endParaRPr lang="en-US" sz="3700" b="1" u="sng" dirty="0">
              <a:solidFill>
                <a:srgbClr val="FFFFFF"/>
              </a:solidFill>
            </a:endParaRPr>
          </a:p>
        </p:txBody>
      </p:sp>
      <p:sp>
        <p:nvSpPr>
          <p:cNvPr id="119" name="Arc 1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Google Shape;110;gf2626d9664_0_3"/>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fontScale="92500" lnSpcReduction="20000"/>
          </a:bodyPr>
          <a:lstStyle/>
          <a:p>
            <a:r>
              <a:rPr lang="en-US" dirty="0"/>
              <a:t>Must encrypt all customer data at all times, both in motion to external networks and at rest</a:t>
            </a:r>
          </a:p>
          <a:p>
            <a:r>
              <a:rPr lang="en-US" dirty="0"/>
              <a:t>Must adopt “dual factor authentication” for access to NPI</a:t>
            </a:r>
          </a:p>
          <a:p>
            <a:r>
              <a:rPr lang="en-US" dirty="0"/>
              <a:t>Must limit access to NPI in electronic and physical form</a:t>
            </a:r>
          </a:p>
          <a:p>
            <a:pPr lvl="1"/>
            <a:r>
              <a:rPr lang="en-US" dirty="0"/>
              <a:t>“Least privilege” access -  persons with a need to know only</a:t>
            </a:r>
          </a:p>
          <a:p>
            <a:r>
              <a:rPr lang="en-US" dirty="0"/>
              <a:t>Must keep an electronic record of who accesses customer information and when (audit trails) and monitor user behavior </a:t>
            </a:r>
          </a:p>
          <a:p>
            <a:r>
              <a:rPr lang="en-US" dirty="0"/>
              <a:t>Adopt procedures for change management  -  Must evaluate the security of existing and new software and systems</a:t>
            </a:r>
          </a:p>
          <a:p>
            <a:r>
              <a:rPr lang="en-US" dirty="0"/>
              <a:t>Which of these requirements can be outsourced or delegated?</a:t>
            </a:r>
          </a:p>
        </p:txBody>
      </p:sp>
    </p:spTree>
    <p:extLst>
      <p:ext uri="{BB962C8B-B14F-4D97-AF65-F5344CB8AC3E}">
        <p14:creationId xmlns:p14="http://schemas.microsoft.com/office/powerpoint/2010/main" val="17893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gf2626d9664_0_3"/>
          <p:cNvSpPr txBox="1">
            <a:spLocks noGrp="1"/>
          </p:cNvSpPr>
          <p:nvPr>
            <p:ph type="title"/>
          </p:nvPr>
        </p:nvSpPr>
        <p:spPr>
          <a:xfrm>
            <a:off x="688743" y="1153571"/>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dirty="0">
                <a:solidFill>
                  <a:srgbClr val="FFFFFF"/>
                </a:solidFill>
              </a:rPr>
              <a:t>Step Six: Perform Safeguards Testing Using Trusted IT Companies</a:t>
            </a:r>
            <a:endParaRPr lang="en-US" b="1" u="sng" dirty="0">
              <a:solidFill>
                <a:srgbClr val="FFFFFF"/>
              </a:solidFill>
            </a:endParaRPr>
          </a:p>
        </p:txBody>
      </p:sp>
      <p:sp>
        <p:nvSpPr>
          <p:cNvPr id="119" name="Arc 1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Google Shape;110;gf2626d9664_0_3"/>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r>
              <a:rPr lang="en-US" sz="2200" dirty="0"/>
              <a:t>System penetration testing must be done at least annually</a:t>
            </a:r>
          </a:p>
          <a:p>
            <a:r>
              <a:rPr lang="en-US" sz="2200" dirty="0"/>
              <a:t>This test should identify compromised systems, workstations, and devices </a:t>
            </a:r>
          </a:p>
          <a:p>
            <a:r>
              <a:rPr lang="en-US" sz="2200" dirty="0"/>
              <a:t>Run vulnerability scans (“white hat” hacker attempts to break in) at least twice per year and after events having a material impact on your program such as a security event</a:t>
            </a:r>
          </a:p>
          <a:p>
            <a:r>
              <a:rPr lang="en-US" sz="2200" dirty="0"/>
              <a:t>This test should identify holes in your system that an intruder can exploit</a:t>
            </a:r>
          </a:p>
          <a:p>
            <a:r>
              <a:rPr lang="en-US" sz="2200" dirty="0"/>
              <a:t>Use phishing tests to increase employee awareness of best email and Internet practices</a:t>
            </a:r>
          </a:p>
          <a:p>
            <a:r>
              <a:rPr lang="en-US" sz="2200" dirty="0"/>
              <a:t> Other tests depending on circumstances</a:t>
            </a:r>
          </a:p>
        </p:txBody>
      </p:sp>
    </p:spTree>
    <p:extLst>
      <p:ext uri="{BB962C8B-B14F-4D97-AF65-F5344CB8AC3E}">
        <p14:creationId xmlns:p14="http://schemas.microsoft.com/office/powerpoint/2010/main" val="6519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gf2626d9664_0_3"/>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sz="3700" dirty="0">
                <a:solidFill>
                  <a:srgbClr val="FFFFFF"/>
                </a:solidFill>
              </a:rPr>
              <a:t>Step Seven: Select and Manage Service Providers</a:t>
            </a:r>
            <a:endParaRPr lang="en-US" sz="3700" b="1" u="sng" dirty="0">
              <a:solidFill>
                <a:srgbClr val="FFFFFF"/>
              </a:solidFill>
            </a:endParaRPr>
          </a:p>
        </p:txBody>
      </p:sp>
      <p:sp>
        <p:nvSpPr>
          <p:cNvPr id="119" name="Arc 1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Google Shape;110;gf2626d9664_0_3"/>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fontScale="92500" lnSpcReduction="20000"/>
          </a:bodyPr>
          <a:lstStyle/>
          <a:p>
            <a:r>
              <a:rPr lang="en-US" dirty="0"/>
              <a:t>Need to select and manage the service providers that can access your system or that maintain or have access to NPI</a:t>
            </a:r>
          </a:p>
          <a:p>
            <a:r>
              <a:rPr lang="en-US" dirty="0"/>
              <a:t>Service providers must contractually agree to safeguard customer information and you must do due diligence on service providers</a:t>
            </a:r>
          </a:p>
          <a:p>
            <a:pPr lvl="1"/>
            <a:r>
              <a:rPr lang="en-US" dirty="0"/>
              <a:t>Send a Safeguards Amendment to each service provider with NPI access</a:t>
            </a:r>
          </a:p>
          <a:p>
            <a:r>
              <a:rPr lang="en-US" dirty="0"/>
              <a:t>Dealers must periodically assess service providers “based on the risk they present and the continued adequacy of their safeguards.”</a:t>
            </a:r>
          </a:p>
          <a:p>
            <a:r>
              <a:rPr lang="en-US" dirty="0"/>
              <a:t>Service providers with access to NPI must adopt their own ISP containing the required elements of the Safeguards Rule (see Step Five) </a:t>
            </a:r>
          </a:p>
        </p:txBody>
      </p:sp>
    </p:spTree>
    <p:extLst>
      <p:ext uri="{BB962C8B-B14F-4D97-AF65-F5344CB8AC3E}">
        <p14:creationId xmlns:p14="http://schemas.microsoft.com/office/powerpoint/2010/main" val="238171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gf2626d9664_0_3"/>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sz="3700" dirty="0">
                <a:solidFill>
                  <a:srgbClr val="FFFFFF"/>
                </a:solidFill>
              </a:rPr>
              <a:t>Step Eight: Employee Security Training</a:t>
            </a:r>
            <a:endParaRPr lang="en-US" sz="3700" b="1" u="sng" dirty="0">
              <a:solidFill>
                <a:srgbClr val="FFFFFF"/>
              </a:solidFill>
            </a:endParaRPr>
          </a:p>
        </p:txBody>
      </p:sp>
      <p:sp>
        <p:nvSpPr>
          <p:cNvPr id="119" name="Arc 1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Google Shape;110;gf2626d9664_0_3"/>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r>
              <a:rPr lang="en-US" dirty="0"/>
              <a:t>This requirement includes four components: </a:t>
            </a:r>
          </a:p>
          <a:p>
            <a:pPr lvl="1"/>
            <a:r>
              <a:rPr lang="en-US" dirty="0"/>
              <a:t>(1) general employee information security training</a:t>
            </a:r>
          </a:p>
          <a:p>
            <a:pPr lvl="1"/>
            <a:r>
              <a:rPr lang="en-US" dirty="0"/>
              <a:t>(2) use of qualified information security personnel</a:t>
            </a:r>
          </a:p>
          <a:p>
            <a:pPr lvl="1"/>
            <a:r>
              <a:rPr lang="en-US" dirty="0"/>
              <a:t>(3) specific and additional training for information security personnel; and </a:t>
            </a:r>
          </a:p>
          <a:p>
            <a:pPr lvl="1"/>
            <a:r>
              <a:rPr lang="en-US" dirty="0"/>
              <a:t>(4) verification that security personnel are taking steps to maintain their current knowledge on security issues</a:t>
            </a:r>
          </a:p>
          <a:p>
            <a:r>
              <a:rPr lang="en-US" dirty="0"/>
              <a:t>The training requirement extends to service providers that will have access to your systems or NPI</a:t>
            </a:r>
          </a:p>
        </p:txBody>
      </p:sp>
    </p:spTree>
    <p:extLst>
      <p:ext uri="{BB962C8B-B14F-4D97-AF65-F5344CB8AC3E}">
        <p14:creationId xmlns:p14="http://schemas.microsoft.com/office/powerpoint/2010/main" val="34505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Google Shape;157;gf31472ad7e_0_0"/>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u="sng" dirty="0">
                <a:solidFill>
                  <a:srgbClr val="FFFFFF"/>
                </a:solidFill>
              </a:rPr>
              <a:t>Step Nine: Incident Response Plan</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8" name="Google Shape;158;gf31472ad7e_0_0"/>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fontScale="92500" lnSpcReduction="20000"/>
          </a:bodyPr>
          <a:lstStyle/>
          <a:p>
            <a:pPr marL="457200" lvl="0" indent="-412750" rtl="0">
              <a:spcBef>
                <a:spcPts val="0"/>
              </a:spcBef>
              <a:spcAft>
                <a:spcPts val="600"/>
              </a:spcAft>
              <a:buSzPts val="2900"/>
              <a:buChar char="•"/>
            </a:pPr>
            <a:r>
              <a:rPr lang="en-US" dirty="0"/>
              <a:t>Establish a written security incident response plan designed to promptly respond to, and recover from, any security event materially affecting NPI</a:t>
            </a:r>
          </a:p>
          <a:p>
            <a:pPr marL="457200" lvl="0" indent="-412750" rtl="0">
              <a:spcBef>
                <a:spcPts val="0"/>
              </a:spcBef>
              <a:spcAft>
                <a:spcPts val="600"/>
              </a:spcAft>
              <a:buSzPts val="2900"/>
              <a:buChar char="•"/>
            </a:pPr>
            <a:r>
              <a:rPr lang="en-US" dirty="0"/>
              <a:t>Identify response processes and individuals responsible for all aspects of responding, and including documentation and reporting requirements for a security event</a:t>
            </a:r>
          </a:p>
          <a:p>
            <a:pPr marL="457200" lvl="0" indent="-412750" rtl="0">
              <a:spcBef>
                <a:spcPts val="0"/>
              </a:spcBef>
              <a:spcAft>
                <a:spcPts val="600"/>
              </a:spcAft>
              <a:buSzPts val="2900"/>
              <a:buChar char="•"/>
            </a:pPr>
            <a:r>
              <a:rPr lang="en-US" dirty="0"/>
              <a:t>Have a plan for internal and external communications</a:t>
            </a:r>
          </a:p>
          <a:p>
            <a:pPr marL="457200" lvl="0" indent="-412750" rtl="0">
              <a:spcBef>
                <a:spcPts val="0"/>
              </a:spcBef>
              <a:spcAft>
                <a:spcPts val="600"/>
              </a:spcAft>
              <a:buSzPts val="2900"/>
              <a:buChar char="•"/>
            </a:pPr>
            <a:r>
              <a:rPr lang="en-US" dirty="0"/>
              <a:t>Retain necessary vendors (E.g., Legal, PR, breach management companies)</a:t>
            </a:r>
          </a:p>
          <a:p>
            <a:pPr marL="457200" lvl="0" indent="-412750" rtl="0">
              <a:spcBef>
                <a:spcPts val="0"/>
              </a:spcBef>
              <a:spcAft>
                <a:spcPts val="600"/>
              </a:spcAft>
              <a:buSzPts val="2900"/>
              <a:buChar char="•"/>
            </a:pPr>
            <a:r>
              <a:rPr lang="en-US" dirty="0"/>
              <a:t>Do a mock test of the incident response plan at least once per year</a:t>
            </a:r>
          </a:p>
          <a:p>
            <a:pPr marL="457200" lvl="0" indent="-412750" rtl="0">
              <a:spcBef>
                <a:spcPts val="0"/>
              </a:spcBef>
              <a:spcAft>
                <a:spcPts val="600"/>
              </a:spcAft>
              <a:buSzPts val="2900"/>
              <a:buChar char="•"/>
            </a:pPr>
            <a:r>
              <a:rPr lang="en-US" dirty="0"/>
              <a:t>Good to do this in connection with vulnerability test (Step Six)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Google Shape;157;gf31472ad7e_0_0"/>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b="1" u="sng" dirty="0">
                <a:solidFill>
                  <a:srgbClr val="FFFFFF"/>
                </a:solidFill>
              </a:rPr>
              <a:t>Step Ten: Adopt NPI Disposal and Other Necessary Policies</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8" name="Google Shape;158;gf31472ad7e_0_0"/>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fontScale="92500" lnSpcReduction="10000"/>
          </a:bodyPr>
          <a:lstStyle/>
          <a:p>
            <a:r>
              <a:rPr lang="en-US" dirty="0"/>
              <a:t>Develop a policy for the secure disposal of customer information that is no longer necessary for business operations or other legitimate business purposes</a:t>
            </a:r>
          </a:p>
          <a:p>
            <a:r>
              <a:rPr lang="en-US" dirty="0"/>
              <a:t>The Rule requires deletion of customer information two years after the last time the information is used in connection with providing a product or service to the customer unless the information is required for a legitimate business purpose </a:t>
            </a:r>
          </a:p>
          <a:p>
            <a:pPr lvl="1"/>
            <a:r>
              <a:rPr lang="en-US" dirty="0"/>
              <a:t>State law may require a longer information retention period</a:t>
            </a:r>
          </a:p>
          <a:p>
            <a:r>
              <a:rPr lang="en-US" dirty="0"/>
              <a:t>Other policies include Internet acceptable usage, social media, system backup, passwords, remote access, guest access, physical security</a:t>
            </a:r>
          </a:p>
        </p:txBody>
      </p:sp>
    </p:spTree>
    <p:extLst>
      <p:ext uri="{BB962C8B-B14F-4D97-AF65-F5344CB8AC3E}">
        <p14:creationId xmlns:p14="http://schemas.microsoft.com/office/powerpoint/2010/main" val="36058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D161C-43AA-3B40-9D3B-3059734800D4}"/>
              </a:ext>
            </a:extLst>
          </p:cNvPr>
          <p:cNvSpPr txBox="1">
            <a:spLocks/>
          </p:cNvSpPr>
          <p:nvPr/>
        </p:nvSpPr>
        <p:spPr>
          <a:xfrm>
            <a:off x="1" y="6380146"/>
            <a:ext cx="10538459" cy="855043"/>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536B7F"/>
                </a:solidFill>
                <a:hlinkClick r:id="rId2">
                  <a:extLst>
                    <a:ext uri="{A12FA001-AC4F-418D-AE19-62706E023703}">
                      <ahyp:hlinkClr xmlns:ahyp="http://schemas.microsoft.com/office/drawing/2018/hyperlinkcolor" val="tx"/>
                    </a:ext>
                  </a:extLst>
                </a:hlinkClick>
              </a:rPr>
              <a:t>linda.robertson@adcocomunity.com</a:t>
            </a:r>
            <a:r>
              <a:rPr lang="en-US" sz="2000" dirty="0">
                <a:solidFill>
                  <a:srgbClr val="536B7F"/>
                </a:solidFill>
              </a:rPr>
              <a:t>       (682) 325-4381      www.adcocommunity.com</a:t>
            </a:r>
          </a:p>
        </p:txBody>
      </p:sp>
      <p:sp>
        <p:nvSpPr>
          <p:cNvPr id="5" name="TextBox 4">
            <a:extLst>
              <a:ext uri="{FF2B5EF4-FFF2-40B4-BE49-F238E27FC236}">
                <a16:creationId xmlns:a16="http://schemas.microsoft.com/office/drawing/2014/main" id="{CD4B78FF-9345-45CB-8683-6E4532114963}"/>
              </a:ext>
            </a:extLst>
          </p:cNvPr>
          <p:cNvSpPr txBox="1"/>
          <p:nvPr/>
        </p:nvSpPr>
        <p:spPr>
          <a:xfrm>
            <a:off x="1805857" y="456794"/>
            <a:ext cx="8873412" cy="523220"/>
          </a:xfrm>
          <a:prstGeom prst="rect">
            <a:avLst/>
          </a:prstGeom>
          <a:noFill/>
        </p:spPr>
        <p:txBody>
          <a:bodyPr wrap="square" rtlCol="0">
            <a:spAutoFit/>
          </a:bodyPr>
          <a:lstStyle/>
          <a:p>
            <a:pPr algn="ctr"/>
            <a:r>
              <a:rPr lang="en-US" sz="2800" b="1" dirty="0"/>
              <a:t>PRESENTER</a:t>
            </a:r>
          </a:p>
        </p:txBody>
      </p:sp>
      <p:pic>
        <p:nvPicPr>
          <p:cNvPr id="9" name="Picture 8" descr="A picture containing person, suit, clothing, posing&#10;&#10;Description automatically generated">
            <a:extLst>
              <a:ext uri="{FF2B5EF4-FFF2-40B4-BE49-F238E27FC236}">
                <a16:creationId xmlns:a16="http://schemas.microsoft.com/office/drawing/2014/main" id="{CA48B7CE-8612-44CC-B123-12CD67D93FB7}"/>
              </a:ext>
            </a:extLst>
          </p:cNvPr>
          <p:cNvPicPr>
            <a:picLocks noChangeAspect="1"/>
          </p:cNvPicPr>
          <p:nvPr/>
        </p:nvPicPr>
        <p:blipFill>
          <a:blip r:embed="rId3"/>
          <a:stretch>
            <a:fillRect/>
          </a:stretch>
        </p:blipFill>
        <p:spPr>
          <a:xfrm>
            <a:off x="938065" y="1871678"/>
            <a:ext cx="2411477" cy="2704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910AF972-7D61-4CC3-AF76-C14DCDBB4298}"/>
              </a:ext>
            </a:extLst>
          </p:cNvPr>
          <p:cNvSpPr txBox="1"/>
          <p:nvPr/>
        </p:nvSpPr>
        <p:spPr>
          <a:xfrm>
            <a:off x="4157331" y="1444200"/>
            <a:ext cx="7527851" cy="4031873"/>
          </a:xfrm>
          <a:prstGeom prst="rect">
            <a:avLst/>
          </a:prstGeom>
          <a:noFill/>
        </p:spPr>
        <p:txBody>
          <a:bodyPr wrap="square">
            <a:spAutoFit/>
          </a:bodyPr>
          <a:lstStyle/>
          <a:p>
            <a:pPr marL="0" marR="0">
              <a:spcBef>
                <a:spcPts val="1200"/>
              </a:spcBef>
              <a:spcAft>
                <a:spcPts val="0"/>
              </a:spcAft>
            </a:pPr>
            <a:r>
              <a:rPr lang="en-US" sz="1600" kern="0" dirty="0">
                <a:effectLst/>
                <a:latin typeface="Abadi" panose="020B0604020104020204" pitchFamily="34" charset="0"/>
                <a:ea typeface="Times New Roman" panose="02020603050405020304" pitchFamily="18" charset="0"/>
                <a:cs typeface="Calibri" panose="020F0502020204030204" pitchFamily="34" charset="0"/>
              </a:rPr>
              <a:t>Randy Henrick is an experienced auto dealer compliance and consumer credit attorney and consultant.  He was the regulatory and compliance attorney for Dealertrack, Inc. for 12 years and authored all of the Dealertrack's Compliance Guides.  Randy also was the thought leader for Dealertrack's Compliance product.  </a:t>
            </a:r>
          </a:p>
          <a:p>
            <a:pPr marL="0" marR="0">
              <a:spcBef>
                <a:spcPts val="0"/>
              </a:spcBef>
              <a:spcAft>
                <a:spcPts val="0"/>
              </a:spcAft>
            </a:pPr>
            <a:endParaRPr lang="en-US" sz="1600" dirty="0">
              <a:effectLst/>
              <a:latin typeface="Abadi" panose="020B0604020104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600" dirty="0">
                <a:effectLst/>
                <a:latin typeface="Abadi" panose="020B0604020104020204" pitchFamily="34" charset="0"/>
                <a:ea typeface="Calibri" panose="020F0502020204030204" pitchFamily="34" charset="0"/>
                <a:cs typeface="Calibri" panose="020F0502020204030204" pitchFamily="34" charset="0"/>
              </a:rPr>
              <a:t>Randy has over 30 years experience in consumer credit and compliance.  Prior to Dealertrack, Randy worked for GE Capital, Citibank, MasterCard International, and Fleet Boston. Randy does dealer consulting to provide assistance with regulatory and compliance issues ranging from advertising and policy reviews to webinar-based training on sales, F &amp; I, privacy, data security, and other topics.  </a:t>
            </a:r>
          </a:p>
          <a:p>
            <a:pPr marL="0" marR="0">
              <a:spcBef>
                <a:spcPts val="0"/>
              </a:spcBef>
              <a:spcAft>
                <a:spcPts val="0"/>
              </a:spcAft>
            </a:pPr>
            <a:endParaRPr lang="en-US" sz="1600" dirty="0">
              <a:effectLst/>
              <a:latin typeface="Abadi" panose="020B0604020104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600" dirty="0">
                <a:effectLst/>
                <a:latin typeface="Abadi" panose="020B0604020104020204" pitchFamily="34" charset="0"/>
                <a:ea typeface="Calibri" panose="020F0502020204030204" pitchFamily="34" charset="0"/>
                <a:cs typeface="Calibri" panose="020F0502020204030204" pitchFamily="34" charset="0"/>
              </a:rPr>
              <a:t>Randy writes monthly articles in Subprime Auto Finance News covering an array of legal, regulatory and compliance best practices for vehicle dealers.  He has spoken at four NADA conventions and three NIADA conventions. Randy has worked with NADA on training and publications as well.  Randy wrote the NADA Management Series “A Dealer Guide to Federal Truth in Lending Requirements” (2018).</a:t>
            </a:r>
          </a:p>
        </p:txBody>
      </p:sp>
    </p:spTree>
    <p:extLst>
      <p:ext uri="{BB962C8B-B14F-4D97-AF65-F5344CB8AC3E}">
        <p14:creationId xmlns:p14="http://schemas.microsoft.com/office/powerpoint/2010/main" val="19288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Google Shape;157;gf31472ad7e_0_0"/>
          <p:cNvSpPr txBox="1">
            <a:spLocks noGrp="1"/>
          </p:cNvSpPr>
          <p:nvPr>
            <p:ph type="title"/>
          </p:nvPr>
        </p:nvSpPr>
        <p:spPr>
          <a:xfrm>
            <a:off x="267110" y="1153571"/>
            <a:ext cx="3200400" cy="4461163"/>
          </a:xfrm>
          <a:prstGeom prst="rect">
            <a:avLst/>
          </a:prstGeom>
        </p:spPr>
        <p:txBody>
          <a:bodyPr spcFirstLastPara="1" lIns="91425" tIns="45700" rIns="91425" bIns="45700" anchorCtr="0">
            <a:normAutofit fontScale="90000"/>
          </a:bodyPr>
          <a:lstStyle/>
          <a:p>
            <a:pPr marL="0" lvl="0" indent="0" rtl="0">
              <a:spcBef>
                <a:spcPts val="0"/>
              </a:spcBef>
              <a:spcAft>
                <a:spcPts val="0"/>
              </a:spcAft>
              <a:buClr>
                <a:srgbClr val="D92429"/>
              </a:buClr>
              <a:buSzPts val="3600"/>
              <a:buNone/>
            </a:pPr>
            <a:r>
              <a:rPr lang="en-US" dirty="0">
                <a:solidFill>
                  <a:srgbClr val="FFFFFF"/>
                </a:solidFill>
              </a:rPr>
              <a:t>Step Eleven: Update Your ISP In Response to Testing, Security Incidents, and Best Practices</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8" name="Google Shape;158;gf31472ad7e_0_0"/>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fontScale="92500" lnSpcReduction="20000"/>
          </a:bodyPr>
          <a:lstStyle/>
          <a:p>
            <a:r>
              <a:rPr lang="en-US" dirty="0"/>
              <a:t>Vulnerability and penetration tests will  identify matters that need correcting</a:t>
            </a:r>
          </a:p>
          <a:p>
            <a:r>
              <a:rPr lang="en-US" dirty="0"/>
              <a:t>New security threats (e.g., malware, email spoofing) emerge regularly and your ISP needs to address threats affecting your dealership</a:t>
            </a:r>
          </a:p>
          <a:p>
            <a:r>
              <a:rPr lang="en-US" dirty="0"/>
              <a:t>Patch and update all systems and security software regularly and so notate in your ISP</a:t>
            </a:r>
          </a:p>
          <a:p>
            <a:r>
              <a:rPr lang="en-US" dirty="0"/>
              <a:t>Have a periodic “check in” with your attorneys to learn of new laws, regulations, and cases affecting information security</a:t>
            </a:r>
          </a:p>
          <a:p>
            <a:pPr lvl="1"/>
            <a:r>
              <a:rPr lang="en-US" dirty="0"/>
              <a:t>E.g., A class action was recently filed against a D.C. auto group for a security breach of its systems.  This case will need to be watched closely</a:t>
            </a:r>
          </a:p>
        </p:txBody>
      </p:sp>
    </p:spTree>
    <p:extLst>
      <p:ext uri="{BB962C8B-B14F-4D97-AF65-F5344CB8AC3E}">
        <p14:creationId xmlns:p14="http://schemas.microsoft.com/office/powerpoint/2010/main" val="160847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Google Shape;157;gf31472ad7e_0_0"/>
          <p:cNvSpPr txBox="1">
            <a:spLocks noGrp="1"/>
          </p:cNvSpPr>
          <p:nvPr>
            <p:ph type="title"/>
          </p:nvPr>
        </p:nvSpPr>
        <p:spPr>
          <a:xfrm>
            <a:off x="406798" y="1153571"/>
            <a:ext cx="3760474"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dirty="0">
                <a:solidFill>
                  <a:srgbClr val="FFFFFF"/>
                </a:solidFill>
              </a:rPr>
              <a:t>Summary of Key New Requirements</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8" name="Google Shape;158;gf31472ad7e_0_0"/>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fontScale="70000" lnSpcReduction="20000"/>
          </a:bodyPr>
          <a:lstStyle/>
          <a:p>
            <a:r>
              <a:rPr lang="en-US" dirty="0"/>
              <a:t>Must conduct a written risk assessment to update your ISP</a:t>
            </a:r>
          </a:p>
          <a:p>
            <a:r>
              <a:rPr lang="en-US" dirty="0"/>
              <a:t>Appoint a Qualified Individual to head your Safeguards Program and make annual reports to the Board or senior management</a:t>
            </a:r>
          </a:p>
          <a:p>
            <a:r>
              <a:rPr lang="en-US" dirty="0"/>
              <a:t>Encrypt all customer information at rest and in motion</a:t>
            </a:r>
          </a:p>
          <a:p>
            <a:r>
              <a:rPr lang="en-US" dirty="0"/>
              <a:t>Two-factor authentication and audit trails for persons accessing customer data.  Limit access  to persons needing it to do their jobs.  Need to know only</a:t>
            </a:r>
          </a:p>
          <a:p>
            <a:r>
              <a:rPr lang="en-US" dirty="0"/>
              <a:t>Vulnerability assessment and penetration testing requirements</a:t>
            </a:r>
          </a:p>
          <a:p>
            <a:r>
              <a:rPr lang="en-US" dirty="0"/>
              <a:t>Systems assessments for existing and new systems</a:t>
            </a:r>
          </a:p>
          <a:p>
            <a:r>
              <a:rPr lang="en-US" dirty="0"/>
              <a:t>Enhanced employee training and use of information security people</a:t>
            </a:r>
          </a:p>
          <a:p>
            <a:r>
              <a:rPr lang="en-US" dirty="0"/>
              <a:t>Service provider requirements including monitoring </a:t>
            </a:r>
          </a:p>
          <a:p>
            <a:r>
              <a:rPr lang="en-US" dirty="0"/>
              <a:t>Secure information disposal procedures</a:t>
            </a:r>
          </a:p>
          <a:p>
            <a:r>
              <a:rPr lang="en-US" dirty="0"/>
              <a:t>Develop security incident response procedures and team</a:t>
            </a:r>
          </a:p>
          <a:p>
            <a:endParaRPr lang="en-US" dirty="0"/>
          </a:p>
        </p:txBody>
      </p:sp>
    </p:spTree>
    <p:extLst>
      <p:ext uri="{BB962C8B-B14F-4D97-AF65-F5344CB8AC3E}">
        <p14:creationId xmlns:p14="http://schemas.microsoft.com/office/powerpoint/2010/main" val="313152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Google Shape;157;gf31472ad7e_0_0"/>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dirty="0">
                <a:solidFill>
                  <a:srgbClr val="FFFFFF"/>
                </a:solidFill>
              </a:rPr>
              <a:t>Summary and Call to Action</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8" name="Google Shape;158;gf31472ad7e_0_0"/>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fontScale="92500" lnSpcReduction="20000"/>
          </a:bodyPr>
          <a:lstStyle/>
          <a:p>
            <a:r>
              <a:rPr lang="en-US" b="1" dirty="0"/>
              <a:t>Now</a:t>
            </a:r>
            <a:r>
              <a:rPr lang="en-US" dirty="0"/>
              <a:t> is the time to inventory your NPI and send out security questionnaires to vendors and persons managing your IT</a:t>
            </a:r>
          </a:p>
          <a:p>
            <a:r>
              <a:rPr lang="en-US" dirty="0"/>
              <a:t>Identify and finalize the appointment of a Qualified Individual to head up your program</a:t>
            </a:r>
          </a:p>
          <a:p>
            <a:r>
              <a:rPr lang="en-US" dirty="0"/>
              <a:t>Identify service providers with access to NPI that need to have their contracts updated for the Safeguards Rule</a:t>
            </a:r>
          </a:p>
          <a:p>
            <a:r>
              <a:rPr lang="en-US" dirty="0"/>
              <a:t>Explore providers of security training for your employees and service providers</a:t>
            </a:r>
          </a:p>
          <a:p>
            <a:r>
              <a:rPr lang="en-US" dirty="0"/>
              <a:t>As questionnaire responses come in, identify controls to mitigate risk  and make these a starting point for your ISP along with your existing Safeguards program</a:t>
            </a:r>
          </a:p>
          <a:p>
            <a:r>
              <a:rPr lang="en-US" dirty="0"/>
              <a:t>What steps can you outsource to third parties?</a:t>
            </a:r>
          </a:p>
        </p:txBody>
      </p:sp>
    </p:spTree>
    <p:extLst>
      <p:ext uri="{BB962C8B-B14F-4D97-AF65-F5344CB8AC3E}">
        <p14:creationId xmlns:p14="http://schemas.microsoft.com/office/powerpoint/2010/main" val="295627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useBgFill="1">
        <p:nvSpPr>
          <p:cNvPr id="163" name="Rectangle 16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descr="3D black question marks with one yellow question mark">
            <a:extLst>
              <a:ext uri="{FF2B5EF4-FFF2-40B4-BE49-F238E27FC236}">
                <a16:creationId xmlns:a16="http://schemas.microsoft.com/office/drawing/2014/main" id="{0E5DC733-ED17-45DE-AA63-7525BAD509E4}"/>
              </a:ext>
            </a:extLst>
          </p:cNvPr>
          <p:cNvPicPr>
            <a:picLocks noChangeAspect="1"/>
          </p:cNvPicPr>
          <p:nvPr/>
        </p:nvPicPr>
        <p:blipFill rotWithShape="1">
          <a:blip r:embed="rId3"/>
          <a:srcRect l="31471" r="22393" b="1"/>
          <a:stretch/>
        </p:blipFill>
        <p:spPr>
          <a:xfrm>
            <a:off x="3523488" y="10"/>
            <a:ext cx="8668512" cy="6857990"/>
          </a:xfrm>
          <a:prstGeom prst="rect">
            <a:avLst/>
          </a:prstGeom>
        </p:spPr>
      </p:pic>
      <p:sp>
        <p:nvSpPr>
          <p:cNvPr id="165" name="Rectangle 16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Google Shape;157;gf31472ad7e_0_0"/>
          <p:cNvSpPr txBox="1">
            <a:spLocks noGrp="1"/>
          </p:cNvSpPr>
          <p:nvPr>
            <p:ph type="title"/>
          </p:nvPr>
        </p:nvSpPr>
        <p:spPr>
          <a:xfrm>
            <a:off x="342623" y="2756935"/>
            <a:ext cx="4023360" cy="897497"/>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rgbClr val="D92429"/>
              </a:buClr>
              <a:buSzPts val="3600"/>
            </a:pPr>
            <a:r>
              <a:rPr lang="en-US" sz="4800" kern="1200" dirty="0">
                <a:solidFill>
                  <a:schemeClr val="tx1"/>
                </a:solidFill>
                <a:latin typeface="+mj-lt"/>
                <a:ea typeface="+mj-ea"/>
                <a:cs typeface="+mj-cs"/>
              </a:rPr>
              <a:t>Questions?</a:t>
            </a:r>
          </a:p>
        </p:txBody>
      </p:sp>
      <p:sp>
        <p:nvSpPr>
          <p:cNvPr id="167" name="Rectangle 16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9" name="Rectangle 16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 logo&#10;&#10;Description automatically generated">
            <a:extLst>
              <a:ext uri="{FF2B5EF4-FFF2-40B4-BE49-F238E27FC236}">
                <a16:creationId xmlns:a16="http://schemas.microsoft.com/office/drawing/2014/main" id="{C4259259-EC8E-4DA8-8768-3FC4CAE93525}"/>
              </a:ext>
            </a:extLst>
          </p:cNvPr>
          <p:cNvPicPr>
            <a:picLocks noChangeAspect="1"/>
          </p:cNvPicPr>
          <p:nvPr/>
        </p:nvPicPr>
        <p:blipFill>
          <a:blip r:embed="rId4"/>
          <a:stretch>
            <a:fillRect/>
          </a:stretch>
        </p:blipFill>
        <p:spPr>
          <a:xfrm>
            <a:off x="4935" y="0"/>
            <a:ext cx="4222291" cy="2376963"/>
          </a:xfrm>
          <a:prstGeom prst="rect">
            <a:avLst/>
          </a:prstGeom>
        </p:spPr>
      </p:pic>
      <p:sp>
        <p:nvSpPr>
          <p:cNvPr id="6" name="TextBox 5">
            <a:extLst>
              <a:ext uri="{FF2B5EF4-FFF2-40B4-BE49-F238E27FC236}">
                <a16:creationId xmlns:a16="http://schemas.microsoft.com/office/drawing/2014/main" id="{871D3223-D0CA-46B2-8FE0-B3512485AF5C}"/>
              </a:ext>
            </a:extLst>
          </p:cNvPr>
          <p:cNvSpPr txBox="1"/>
          <p:nvPr/>
        </p:nvSpPr>
        <p:spPr>
          <a:xfrm>
            <a:off x="833073" y="5006715"/>
            <a:ext cx="2989419" cy="954107"/>
          </a:xfrm>
          <a:prstGeom prst="rect">
            <a:avLst/>
          </a:prstGeom>
          <a:noFill/>
        </p:spPr>
        <p:txBody>
          <a:bodyPr wrap="square" rtlCol="0">
            <a:spAutoFit/>
          </a:bodyPr>
          <a:lstStyle/>
          <a:p>
            <a:r>
              <a:rPr lang="en-US" dirty="0"/>
              <a:t>Email us at </a:t>
            </a:r>
            <a:r>
              <a:rPr lang="en-US" dirty="0">
                <a:hlinkClick r:id="rId5"/>
              </a:rPr>
              <a:t>Info@ignitecp.com</a:t>
            </a:r>
            <a:endParaRPr lang="en-US" dirty="0"/>
          </a:p>
          <a:p>
            <a:r>
              <a:rPr lang="en-US" dirty="0"/>
              <a:t> for more information and learn about our Safeguards compliance toolkit.</a:t>
            </a:r>
          </a:p>
        </p:txBody>
      </p:sp>
    </p:spTree>
    <p:extLst>
      <p:ext uri="{BB962C8B-B14F-4D97-AF65-F5344CB8AC3E}">
        <p14:creationId xmlns:p14="http://schemas.microsoft.com/office/powerpoint/2010/main" val="75519386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D161C-43AA-3B40-9D3B-3059734800D4}"/>
              </a:ext>
            </a:extLst>
          </p:cNvPr>
          <p:cNvSpPr txBox="1">
            <a:spLocks/>
          </p:cNvSpPr>
          <p:nvPr/>
        </p:nvSpPr>
        <p:spPr>
          <a:xfrm>
            <a:off x="1" y="6380146"/>
            <a:ext cx="10538459" cy="855043"/>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536B7F"/>
                </a:solidFill>
                <a:hlinkClick r:id="rId2">
                  <a:extLst>
                    <a:ext uri="{A12FA001-AC4F-418D-AE19-62706E023703}">
                      <ahyp:hlinkClr xmlns:ahyp="http://schemas.microsoft.com/office/drawing/2018/hyperlinkcolor" val="tx"/>
                    </a:ext>
                  </a:extLst>
                </a:hlinkClick>
              </a:rPr>
              <a:t>linda.robertson@adcocomunity.com</a:t>
            </a:r>
            <a:r>
              <a:rPr lang="en-US" sz="2000" dirty="0">
                <a:solidFill>
                  <a:srgbClr val="536B7F"/>
                </a:solidFill>
              </a:rPr>
              <a:t>       (682) 325-4381      www.adcocommunity.com</a:t>
            </a:r>
          </a:p>
        </p:txBody>
      </p:sp>
      <p:sp>
        <p:nvSpPr>
          <p:cNvPr id="5" name="TextBox 4">
            <a:extLst>
              <a:ext uri="{FF2B5EF4-FFF2-40B4-BE49-F238E27FC236}">
                <a16:creationId xmlns:a16="http://schemas.microsoft.com/office/drawing/2014/main" id="{CD4B78FF-9345-45CB-8683-6E4532114963}"/>
              </a:ext>
            </a:extLst>
          </p:cNvPr>
          <p:cNvSpPr txBox="1"/>
          <p:nvPr/>
        </p:nvSpPr>
        <p:spPr>
          <a:xfrm>
            <a:off x="1805857" y="456794"/>
            <a:ext cx="8873412" cy="523220"/>
          </a:xfrm>
          <a:prstGeom prst="rect">
            <a:avLst/>
          </a:prstGeom>
          <a:noFill/>
        </p:spPr>
        <p:txBody>
          <a:bodyPr wrap="square" rtlCol="0">
            <a:spAutoFit/>
          </a:bodyPr>
          <a:lstStyle/>
          <a:p>
            <a:pPr algn="ctr"/>
            <a:r>
              <a:rPr lang="en-US" sz="2800" b="1" dirty="0"/>
              <a:t>PRESENTER</a:t>
            </a:r>
          </a:p>
        </p:txBody>
      </p:sp>
      <p:pic>
        <p:nvPicPr>
          <p:cNvPr id="9" name="Picture 8" descr="A picture containing person, suit, clothing, posing&#10;&#10;Description automatically generated">
            <a:extLst>
              <a:ext uri="{FF2B5EF4-FFF2-40B4-BE49-F238E27FC236}">
                <a16:creationId xmlns:a16="http://schemas.microsoft.com/office/drawing/2014/main" id="{CA48B7CE-8612-44CC-B123-12CD67D93FB7}"/>
              </a:ext>
            </a:extLst>
          </p:cNvPr>
          <p:cNvPicPr>
            <a:picLocks noChangeAspect="1"/>
          </p:cNvPicPr>
          <p:nvPr/>
        </p:nvPicPr>
        <p:blipFill>
          <a:blip r:embed="rId3"/>
          <a:stretch>
            <a:fillRect/>
          </a:stretch>
        </p:blipFill>
        <p:spPr>
          <a:xfrm>
            <a:off x="1182613" y="1867712"/>
            <a:ext cx="2903004" cy="3255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a:extLst>
              <a:ext uri="{FF2B5EF4-FFF2-40B4-BE49-F238E27FC236}">
                <a16:creationId xmlns:a16="http://schemas.microsoft.com/office/drawing/2014/main" id="{EE922320-70FE-4D5F-A430-3097E2181A4A}"/>
              </a:ext>
            </a:extLst>
          </p:cNvPr>
          <p:cNvSpPr txBox="1"/>
          <p:nvPr/>
        </p:nvSpPr>
        <p:spPr>
          <a:xfrm>
            <a:off x="6242563" y="1895023"/>
            <a:ext cx="3009388" cy="1600438"/>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Randy Henrick, JD</a:t>
            </a:r>
          </a:p>
          <a:p>
            <a:r>
              <a:rPr lang="en-US" sz="2000" dirty="0">
                <a:latin typeface="Calibri" panose="020F0502020204030204" pitchFamily="34" charset="0"/>
                <a:cs typeface="Calibri" panose="020F0502020204030204" pitchFamily="34" charset="0"/>
              </a:rPr>
              <a:t>Consultant</a:t>
            </a:r>
          </a:p>
          <a:p>
            <a:r>
              <a:rPr lang="en-US" sz="2000" dirty="0">
                <a:latin typeface="Calibri" panose="020F0502020204030204" pitchFamily="34" charset="0"/>
                <a:cs typeface="Calibri" panose="020F0502020204030204" pitchFamily="34" charset="0"/>
              </a:rPr>
              <a:t>Ignite Consulting Partners</a:t>
            </a:r>
          </a:p>
          <a:p>
            <a:pPr algn="l" fontAlgn="base"/>
            <a:r>
              <a:rPr lang="en-US" sz="2000" i="0" dirty="0">
                <a:effectLst/>
                <a:latin typeface="Calibri" panose="020F0502020204030204" pitchFamily="34" charset="0"/>
                <a:cs typeface="Calibri" panose="020F0502020204030204" pitchFamily="34" charset="0"/>
              </a:rPr>
              <a:t>Main (817)-900-8754</a:t>
            </a:r>
          </a:p>
          <a:p>
            <a:pPr algn="l" fontAlgn="base"/>
            <a:r>
              <a:rPr lang="en-US" sz="2000" i="0" dirty="0">
                <a:effectLst/>
                <a:latin typeface="Calibri" panose="020F0502020204030204" pitchFamily="34" charset="0"/>
                <a:cs typeface="Calibri" panose="020F0502020204030204" pitchFamily="34" charset="0"/>
              </a:rPr>
              <a:t>wrhenrick@gmail.com</a:t>
            </a:r>
          </a:p>
        </p:txBody>
      </p:sp>
      <p:sp>
        <p:nvSpPr>
          <p:cNvPr id="12" name="TextBox 11">
            <a:extLst>
              <a:ext uri="{FF2B5EF4-FFF2-40B4-BE49-F238E27FC236}">
                <a16:creationId xmlns:a16="http://schemas.microsoft.com/office/drawing/2014/main" id="{FFF484BF-1714-4B23-A7DB-B846A78D4A85}"/>
              </a:ext>
            </a:extLst>
          </p:cNvPr>
          <p:cNvSpPr txBox="1"/>
          <p:nvPr/>
        </p:nvSpPr>
        <p:spPr>
          <a:xfrm>
            <a:off x="6242563" y="3737474"/>
            <a:ext cx="3905688" cy="1200329"/>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President</a:t>
            </a:r>
          </a:p>
          <a:p>
            <a:r>
              <a:rPr lang="en-US" sz="1800" dirty="0">
                <a:latin typeface="Arial" panose="020B0604020202020204" pitchFamily="34" charset="0"/>
                <a:cs typeface="Arial" panose="020B0604020202020204" pitchFamily="34" charset="0"/>
              </a:rPr>
              <a:t>Randy Henrick &amp; Associates, LLC</a:t>
            </a:r>
          </a:p>
          <a:p>
            <a:r>
              <a:rPr lang="en-US" sz="1800" dirty="0">
                <a:latin typeface="Arial" panose="020B0604020202020204" pitchFamily="34" charset="0"/>
                <a:cs typeface="Arial" panose="020B0604020202020204" pitchFamily="34" charset="0"/>
              </a:rPr>
              <a:t>267.481.5636</a:t>
            </a:r>
          </a:p>
          <a:p>
            <a:r>
              <a:rPr lang="en-US" sz="1800" dirty="0">
                <a:latin typeface="Arial" panose="020B0604020202020204" pitchFamily="34" charset="0"/>
                <a:cs typeface="Arial" panose="020B0604020202020204" pitchFamily="34" charset="0"/>
              </a:rPr>
              <a:t>autodealercompliance@gmail.com</a:t>
            </a:r>
          </a:p>
        </p:txBody>
      </p:sp>
      <p:cxnSp>
        <p:nvCxnSpPr>
          <p:cNvPr id="4" name="Straight Connector 3">
            <a:extLst>
              <a:ext uri="{FF2B5EF4-FFF2-40B4-BE49-F238E27FC236}">
                <a16:creationId xmlns:a16="http://schemas.microsoft.com/office/drawing/2014/main" id="{9713FCDD-6ED1-4F1E-BFE9-82C00D12464D}"/>
              </a:ext>
            </a:extLst>
          </p:cNvPr>
          <p:cNvCxnSpPr/>
          <p:nvPr/>
        </p:nvCxnSpPr>
        <p:spPr>
          <a:xfrm>
            <a:off x="6340786" y="3657600"/>
            <a:ext cx="291116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6230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AD26FC-389D-7F49-B240-4114DC0C602F}"/>
              </a:ext>
            </a:extLst>
          </p:cNvPr>
          <p:cNvSpPr txBox="1">
            <a:spLocks/>
          </p:cNvSpPr>
          <p:nvPr/>
        </p:nvSpPr>
        <p:spPr>
          <a:xfrm>
            <a:off x="420129" y="6433209"/>
            <a:ext cx="4374292" cy="424791"/>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100" dirty="0">
                <a:solidFill>
                  <a:schemeClr val="accent1">
                    <a:lumMod val="50000"/>
                  </a:schemeClr>
                </a:solidFill>
                <a:latin typeface="Arial" panose="020B0604020202020204" pitchFamily="34" charset="0"/>
                <a:cs typeface="Arial" panose="020B0604020202020204" pitchFamily="34" charset="0"/>
              </a:rPr>
              <a:t>Conversations on Compliance</a:t>
            </a:r>
          </a:p>
        </p:txBody>
      </p:sp>
      <p:sp>
        <p:nvSpPr>
          <p:cNvPr id="7" name="Title 1">
            <a:extLst>
              <a:ext uri="{FF2B5EF4-FFF2-40B4-BE49-F238E27FC236}">
                <a16:creationId xmlns:a16="http://schemas.microsoft.com/office/drawing/2014/main" id="{47DE47CC-2382-394E-B1A1-05A33113C11B}"/>
              </a:ext>
            </a:extLst>
          </p:cNvPr>
          <p:cNvSpPr>
            <a:spLocks noGrp="1"/>
          </p:cNvSpPr>
          <p:nvPr/>
        </p:nvSpPr>
        <p:spPr bwMode="auto">
          <a:xfrm>
            <a:off x="420129" y="3429000"/>
            <a:ext cx="11236512" cy="28453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pPr marL="0" marR="0" algn="just">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Privacy4Cars aims to help partners simplify the deletion of personal data left behind in vehicles through its patented processes. Its solution, which is used by dealers, auto auctions, auto finance companies, fleets, and more around the globe, not only makes the data deletion process more efficient and effective, but simultaneously allows companies to have written procedures for every VIN, monitor their deletion program, and build by design compliance logs to help protect their business from growing FTC attention and volatile regulatory environment.</a:t>
            </a:r>
          </a:p>
          <a:p>
            <a:pPr marL="0" marR="0" algn="just">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lvl="6" algn="ct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Andrea Amico</a:t>
            </a:r>
          </a:p>
          <a:p>
            <a:pPr lvl="6" algn="ct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Founder &amp; CEO, Privacy4Cars</a:t>
            </a:r>
          </a:p>
          <a:p>
            <a:pPr lvl="6" algn="ct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 617 309 0937</a:t>
            </a:r>
          </a:p>
          <a:p>
            <a:pPr lvl="6" algn="ctr"/>
            <a:r>
              <a:rPr lang="en-US" sz="16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andrea@privacy4cars.com</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F37BCF2F-792B-EF47-BF46-D6CA08BF2F39}"/>
              </a:ext>
            </a:extLst>
          </p:cNvPr>
          <p:cNvSpPr>
            <a:spLocks noGrp="1"/>
          </p:cNvSpPr>
          <p:nvPr/>
        </p:nvSpPr>
        <p:spPr bwMode="auto">
          <a:xfrm>
            <a:off x="521528" y="1612276"/>
            <a:ext cx="8147050" cy="302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1">
                  <a:lumMod val="65000"/>
                  <a:lumOff val="35000"/>
                </a:schemeClr>
              </a:buClr>
              <a:buNone/>
            </a:pPr>
            <a:endParaRPr lang="en-US" dirty="0">
              <a:solidFill>
                <a:schemeClr val="tx1">
                  <a:lumMod val="65000"/>
                  <a:lumOff val="35000"/>
                </a:schemeClr>
              </a:solidFill>
            </a:endParaRPr>
          </a:p>
        </p:txBody>
      </p:sp>
      <p:sp>
        <p:nvSpPr>
          <p:cNvPr id="5" name="TextBox 4">
            <a:extLst>
              <a:ext uri="{FF2B5EF4-FFF2-40B4-BE49-F238E27FC236}">
                <a16:creationId xmlns:a16="http://schemas.microsoft.com/office/drawing/2014/main" id="{DB63E41A-9312-4478-ADC2-83CFA22CA350}"/>
              </a:ext>
            </a:extLst>
          </p:cNvPr>
          <p:cNvSpPr txBox="1"/>
          <p:nvPr/>
        </p:nvSpPr>
        <p:spPr>
          <a:xfrm>
            <a:off x="990600" y="1612276"/>
            <a:ext cx="10210800" cy="338554"/>
          </a:xfrm>
          <a:prstGeom prst="rect">
            <a:avLst/>
          </a:prstGeom>
          <a:noFill/>
        </p:spPr>
        <p:txBody>
          <a:bodyPr wrap="square">
            <a:spAutoFit/>
          </a:bodyPr>
          <a:lstStyle/>
          <a:p>
            <a:pPr marL="0" lvl="0" indent="0">
              <a:buNone/>
            </a:pPr>
            <a:endParaRPr lang="en-US" sz="800" dirty="0"/>
          </a:p>
          <a:p>
            <a:pPr marL="0" indent="0">
              <a:buNone/>
            </a:pPr>
            <a:r>
              <a:rPr lang="en-US" sz="800" dirty="0"/>
              <a:t> </a:t>
            </a:r>
          </a:p>
        </p:txBody>
      </p:sp>
      <p:pic>
        <p:nvPicPr>
          <p:cNvPr id="3" name="Picture 2" descr="A picture containing text, clipart&#10;&#10;Description automatically generated">
            <a:extLst>
              <a:ext uri="{FF2B5EF4-FFF2-40B4-BE49-F238E27FC236}">
                <a16:creationId xmlns:a16="http://schemas.microsoft.com/office/drawing/2014/main" id="{78FF0125-D4E7-42C3-93EE-0DE15A3D19E8}"/>
              </a:ext>
            </a:extLst>
          </p:cNvPr>
          <p:cNvPicPr>
            <a:picLocks noChangeAspect="1"/>
          </p:cNvPicPr>
          <p:nvPr/>
        </p:nvPicPr>
        <p:blipFill>
          <a:blip r:embed="rId3"/>
          <a:stretch>
            <a:fillRect/>
          </a:stretch>
        </p:blipFill>
        <p:spPr>
          <a:xfrm>
            <a:off x="0" y="1367609"/>
            <a:ext cx="12192000" cy="1924050"/>
          </a:xfrm>
          <a:prstGeom prst="rect">
            <a:avLst/>
          </a:prstGeom>
        </p:spPr>
      </p:pic>
      <p:sp>
        <p:nvSpPr>
          <p:cNvPr id="6" name="TextBox 5">
            <a:extLst>
              <a:ext uri="{FF2B5EF4-FFF2-40B4-BE49-F238E27FC236}">
                <a16:creationId xmlns:a16="http://schemas.microsoft.com/office/drawing/2014/main" id="{014BC27D-613D-4861-95DF-D90995E8A52A}"/>
              </a:ext>
            </a:extLst>
          </p:cNvPr>
          <p:cNvSpPr txBox="1"/>
          <p:nvPr/>
        </p:nvSpPr>
        <p:spPr>
          <a:xfrm>
            <a:off x="2203121" y="768479"/>
            <a:ext cx="8227168" cy="523220"/>
          </a:xfrm>
          <a:prstGeom prst="rect">
            <a:avLst/>
          </a:prstGeom>
          <a:noFill/>
        </p:spPr>
        <p:txBody>
          <a:bodyPr wrap="square" rtlCol="0">
            <a:spAutoFit/>
          </a:bodyPr>
          <a:lstStyle/>
          <a:p>
            <a:r>
              <a:rPr lang="en-US" sz="2800" b="1" dirty="0">
                <a:solidFill>
                  <a:srgbClr val="00B0F0"/>
                </a:solidFill>
              </a:rPr>
              <a:t>Thank you to todays HR Roundtable sponsor!</a:t>
            </a:r>
          </a:p>
        </p:txBody>
      </p:sp>
    </p:spTree>
    <p:extLst>
      <p:ext uri="{BB962C8B-B14F-4D97-AF65-F5344CB8AC3E}">
        <p14:creationId xmlns:p14="http://schemas.microsoft.com/office/powerpoint/2010/main" val="3476206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66CFBE3-CBDC-493C-8B48-358F95869544}"/>
              </a:ext>
            </a:extLst>
          </p:cNvPr>
          <p:cNvSpPr txBox="1">
            <a:spLocks/>
          </p:cNvSpPr>
          <p:nvPr/>
        </p:nvSpPr>
        <p:spPr>
          <a:xfrm>
            <a:off x="691244" y="6092536"/>
            <a:ext cx="2033296" cy="444103"/>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b="1" dirty="0">
                <a:solidFill>
                  <a:srgbClr val="536B7F"/>
                </a:solidFill>
              </a:rPr>
              <a:t>Automotive Privacy Protection </a:t>
            </a:r>
          </a:p>
          <a:p>
            <a:pPr algn="l"/>
            <a:r>
              <a:rPr lang="en-US" sz="1000" b="1" dirty="0">
                <a:solidFill>
                  <a:srgbClr val="536B7F"/>
                </a:solidFill>
              </a:rPr>
              <a:t> (682) 325-4381 </a:t>
            </a:r>
          </a:p>
          <a:p>
            <a:pPr algn="l"/>
            <a:r>
              <a:rPr lang="en-US" sz="1000" b="1" dirty="0">
                <a:solidFill>
                  <a:srgbClr val="536B7F"/>
                </a:solidFill>
              </a:rPr>
              <a:t>adim@automotive-privacy.com</a:t>
            </a:r>
          </a:p>
        </p:txBody>
      </p:sp>
      <p:pic>
        <p:nvPicPr>
          <p:cNvPr id="5" name="Picture 4" descr="Graphical user interface&#10;&#10;Description automatically generated with low confidence">
            <a:extLst>
              <a:ext uri="{FF2B5EF4-FFF2-40B4-BE49-F238E27FC236}">
                <a16:creationId xmlns:a16="http://schemas.microsoft.com/office/drawing/2014/main" id="{037641D0-B521-4952-BDE8-AFCE0B641352}"/>
              </a:ext>
            </a:extLst>
          </p:cNvPr>
          <p:cNvPicPr>
            <a:picLocks noChangeAspect="1"/>
          </p:cNvPicPr>
          <p:nvPr/>
        </p:nvPicPr>
        <p:blipFill>
          <a:blip r:embed="rId2"/>
          <a:stretch>
            <a:fillRect/>
          </a:stretch>
        </p:blipFill>
        <p:spPr>
          <a:xfrm>
            <a:off x="494522" y="330790"/>
            <a:ext cx="3451629" cy="919514"/>
          </a:xfrm>
          <a:prstGeom prst="rect">
            <a:avLst/>
          </a:prstGeom>
        </p:spPr>
      </p:pic>
      <p:sp>
        <p:nvSpPr>
          <p:cNvPr id="6" name="TextBox 5">
            <a:extLst>
              <a:ext uri="{FF2B5EF4-FFF2-40B4-BE49-F238E27FC236}">
                <a16:creationId xmlns:a16="http://schemas.microsoft.com/office/drawing/2014/main" id="{4037A474-2D65-4953-9082-CABFDEE44D4C}"/>
              </a:ext>
            </a:extLst>
          </p:cNvPr>
          <p:cNvSpPr txBox="1"/>
          <p:nvPr/>
        </p:nvSpPr>
        <p:spPr>
          <a:xfrm>
            <a:off x="5770575" y="330790"/>
            <a:ext cx="5378567" cy="6709529"/>
          </a:xfrm>
          <a:prstGeom prst="rect">
            <a:avLst/>
          </a:prstGeom>
          <a:noFill/>
        </p:spPr>
        <p:txBody>
          <a:bodyPr wrap="square">
            <a:spAutoFit/>
          </a:bodyPr>
          <a:lstStyle/>
          <a:p>
            <a:pPr algn="ctr"/>
            <a:r>
              <a:rPr lang="en-US" sz="2000" b="1" i="0" u="none" strike="noStrike" baseline="0" dirty="0">
                <a:solidFill>
                  <a:schemeClr val="tx1"/>
                </a:solidFill>
                <a:latin typeface="BarlowCondensed-Bold"/>
              </a:rPr>
              <a:t>PRIORITIZING CYBER-IT SECURITY DEFENSES FOR YOUR DEALERSHIP </a:t>
            </a:r>
          </a:p>
          <a:p>
            <a:pPr algn="ctr"/>
            <a:endParaRPr lang="en-US" sz="2000" b="1" dirty="0">
              <a:solidFill>
                <a:schemeClr val="tx1"/>
              </a:solidFill>
              <a:latin typeface="BarlowCondensed-Bold"/>
            </a:endParaRPr>
          </a:p>
          <a:p>
            <a:pPr algn="ctr"/>
            <a:r>
              <a:rPr lang="en-US" sz="2000" b="1" i="0" u="none" strike="noStrike" baseline="0" dirty="0">
                <a:solidFill>
                  <a:schemeClr val="tx1"/>
                </a:solidFill>
                <a:latin typeface="BarlowCondensed-Bold"/>
              </a:rPr>
              <a:t>March 24</a:t>
            </a:r>
            <a:r>
              <a:rPr lang="en-US" sz="2000" b="1" i="0" u="none" strike="noStrike" baseline="30000" dirty="0">
                <a:solidFill>
                  <a:schemeClr val="tx1"/>
                </a:solidFill>
                <a:latin typeface="BarlowCondensed-Bold"/>
              </a:rPr>
              <a:t>th</a:t>
            </a:r>
            <a:r>
              <a:rPr lang="en-US" sz="2000" b="1" i="0" u="none" strike="noStrike" baseline="0" dirty="0">
                <a:solidFill>
                  <a:schemeClr val="tx1"/>
                </a:solidFill>
                <a:latin typeface="BarlowCondensed-Bold"/>
              </a:rPr>
              <a:t>, </a:t>
            </a:r>
            <a:r>
              <a:rPr lang="en-US" sz="2000" b="1" dirty="0">
                <a:solidFill>
                  <a:schemeClr val="tx1"/>
                </a:solidFill>
                <a:latin typeface="BarlowCondensed-Bold"/>
              </a:rPr>
              <a:t>12:00 pm Central Time</a:t>
            </a:r>
          </a:p>
          <a:p>
            <a:pPr algn="ctr"/>
            <a:endParaRPr lang="en-US" sz="2000" b="1" i="0" u="none" strike="noStrike" baseline="0" dirty="0">
              <a:solidFill>
                <a:schemeClr val="tx1"/>
              </a:solidFill>
              <a:latin typeface="BarlowCondensed-Bold"/>
            </a:endParaRPr>
          </a:p>
          <a:p>
            <a:pPr algn="ctr"/>
            <a:r>
              <a:rPr lang="en-US" sz="1800" b="1" i="0" u="none" strike="noStrike" baseline="0" dirty="0">
                <a:solidFill>
                  <a:schemeClr val="tx1"/>
                </a:solidFill>
                <a:latin typeface="BarlowCondensed-Bold"/>
              </a:rPr>
              <a:t>Presenters:</a:t>
            </a:r>
          </a:p>
          <a:p>
            <a:pPr algn="ctr"/>
            <a:endParaRPr lang="en-US" sz="1800" b="1" i="1" u="none" strike="noStrike" baseline="0" dirty="0">
              <a:solidFill>
                <a:schemeClr val="tx1"/>
              </a:solidFill>
              <a:latin typeface="Barlow-MediumItalic"/>
            </a:endParaRPr>
          </a:p>
          <a:p>
            <a:pPr algn="ctr"/>
            <a:r>
              <a:rPr lang="en-US" sz="1800" b="1" i="1" u="none" strike="noStrike" baseline="0" dirty="0">
                <a:solidFill>
                  <a:schemeClr val="tx1"/>
                </a:solidFill>
                <a:latin typeface="Barlow-MediumItalic"/>
              </a:rPr>
              <a:t>Peter Leger</a:t>
            </a:r>
          </a:p>
          <a:p>
            <a:pPr algn="ctr"/>
            <a:r>
              <a:rPr lang="en-US" sz="1800" b="1" i="0" u="none" strike="noStrike" baseline="0" dirty="0">
                <a:solidFill>
                  <a:schemeClr val="tx1"/>
                </a:solidFill>
                <a:latin typeface="BarlowCondensed-Regular"/>
              </a:rPr>
              <a:t>CEO/Co-Founder</a:t>
            </a:r>
          </a:p>
          <a:p>
            <a:pPr algn="ctr"/>
            <a:r>
              <a:rPr lang="en-US" sz="1800" b="1" i="0" u="none" strike="noStrike" baseline="0" dirty="0">
                <a:solidFill>
                  <a:schemeClr val="tx1"/>
                </a:solidFill>
                <a:latin typeface="BarlowCondensed-Regular"/>
              </a:rPr>
              <a:t>Sensitive Data Protect, LLC</a:t>
            </a:r>
          </a:p>
          <a:p>
            <a:pPr algn="ctr"/>
            <a:endParaRPr lang="en-US" sz="1800" b="1" i="1" u="none" strike="noStrike" baseline="0" dirty="0">
              <a:solidFill>
                <a:schemeClr val="tx1"/>
              </a:solidFill>
              <a:latin typeface="Barlow-MediumItalic"/>
            </a:endParaRPr>
          </a:p>
          <a:p>
            <a:pPr algn="ctr"/>
            <a:r>
              <a:rPr lang="en-US" sz="1800" b="1" i="1" u="none" strike="noStrike" baseline="0" dirty="0">
                <a:solidFill>
                  <a:schemeClr val="tx1"/>
                </a:solidFill>
                <a:latin typeface="Barlow-MediumItalic"/>
              </a:rPr>
              <a:t>Jim Lawrence</a:t>
            </a:r>
          </a:p>
          <a:p>
            <a:pPr algn="ctr"/>
            <a:r>
              <a:rPr lang="en-US" sz="1800" b="1" i="0" u="none" strike="noStrike" baseline="0" dirty="0">
                <a:solidFill>
                  <a:schemeClr val="tx1"/>
                </a:solidFill>
                <a:latin typeface="BarlowCondensed-Regular"/>
              </a:rPr>
              <a:t>COO/Co-Founder</a:t>
            </a:r>
          </a:p>
          <a:p>
            <a:pPr algn="ctr"/>
            <a:r>
              <a:rPr lang="en-US" sz="1800" b="1" i="0" u="none" strike="noStrike" baseline="0" dirty="0">
                <a:solidFill>
                  <a:schemeClr val="tx1"/>
                </a:solidFill>
                <a:latin typeface="BarlowCondensed-Regular"/>
              </a:rPr>
              <a:t>Sensitive Data Protect, LLC</a:t>
            </a:r>
          </a:p>
          <a:p>
            <a:pPr algn="ctr"/>
            <a:endParaRPr lang="en-US" sz="1800" b="1" i="1" u="none" strike="noStrike" baseline="0" dirty="0">
              <a:solidFill>
                <a:schemeClr val="tx1"/>
              </a:solidFill>
              <a:latin typeface="Barlow-MediumItalic"/>
            </a:endParaRPr>
          </a:p>
          <a:p>
            <a:pPr algn="ctr"/>
            <a:r>
              <a:rPr lang="en-US" sz="1800" b="1" i="1" u="none" strike="noStrike" baseline="0" dirty="0">
                <a:solidFill>
                  <a:schemeClr val="tx1"/>
                </a:solidFill>
                <a:latin typeface="Barlow-MediumItalic"/>
              </a:rPr>
              <a:t>Rick Bortnick</a:t>
            </a:r>
          </a:p>
          <a:p>
            <a:pPr algn="ctr"/>
            <a:r>
              <a:rPr lang="en-US" sz="1800" b="1" i="0" u="none" strike="noStrike" baseline="0" dirty="0">
                <a:solidFill>
                  <a:schemeClr val="tx1"/>
                </a:solidFill>
                <a:latin typeface="BarlowCondensed-Regular"/>
              </a:rPr>
              <a:t>Partner</a:t>
            </a:r>
          </a:p>
          <a:p>
            <a:pPr algn="ctr"/>
            <a:r>
              <a:rPr lang="en-US" sz="1800" b="1" i="0" u="none" strike="noStrike" baseline="0" dirty="0">
                <a:solidFill>
                  <a:schemeClr val="tx1"/>
                </a:solidFill>
                <a:latin typeface="BarlowCondensed-Regular"/>
              </a:rPr>
              <a:t>Wilson </a:t>
            </a:r>
            <a:r>
              <a:rPr lang="en-US" sz="1800" b="1" i="0" u="none" strike="noStrike" baseline="0" dirty="0" err="1">
                <a:solidFill>
                  <a:schemeClr val="tx1"/>
                </a:solidFill>
                <a:latin typeface="BarlowCondensed-Regular"/>
              </a:rPr>
              <a:t>Elser</a:t>
            </a:r>
            <a:endParaRPr lang="en-US" sz="1800" b="1" i="0" u="none" strike="noStrike" baseline="0" dirty="0">
              <a:solidFill>
                <a:schemeClr val="tx1"/>
              </a:solidFill>
              <a:latin typeface="BarlowCondensed-Regular"/>
            </a:endParaRPr>
          </a:p>
          <a:p>
            <a:pPr algn="ctr"/>
            <a:endParaRPr lang="en-US" sz="1800" b="1" dirty="0">
              <a:solidFill>
                <a:schemeClr val="tx1"/>
              </a:solidFill>
              <a:latin typeface="BarlowCondensed-Regular"/>
            </a:endParaRPr>
          </a:p>
          <a:p>
            <a:r>
              <a:rPr lang="en-US" sz="1800" b="1" i="0" u="none" strike="noStrike" baseline="0" dirty="0">
                <a:solidFill>
                  <a:schemeClr val="tx1"/>
                </a:solidFill>
                <a:latin typeface="BarlowCondensed-Regular"/>
              </a:rPr>
              <a:t>Registration: https://us02web.zoom.us/j/89596532160?pwd=d0ZmN08wRWRWM05pRjFYYjRldGdHUT09</a:t>
            </a:r>
            <a:endParaRPr lang="en-US" sz="1800" b="1" i="0" u="none" strike="noStrike" baseline="0" dirty="0">
              <a:solidFill>
                <a:schemeClr val="tx1"/>
              </a:solidFill>
              <a:latin typeface="BarlowCondensed-Bold"/>
            </a:endParaRPr>
          </a:p>
          <a:p>
            <a:pPr algn="l"/>
            <a:endParaRPr lang="en-US" sz="2400" dirty="0"/>
          </a:p>
        </p:txBody>
      </p:sp>
      <p:sp>
        <p:nvSpPr>
          <p:cNvPr id="7" name="TextBox 6">
            <a:extLst>
              <a:ext uri="{FF2B5EF4-FFF2-40B4-BE49-F238E27FC236}">
                <a16:creationId xmlns:a16="http://schemas.microsoft.com/office/drawing/2014/main" id="{DCA168AB-0365-4C2F-BEB7-F3A74578CD36}"/>
              </a:ext>
            </a:extLst>
          </p:cNvPr>
          <p:cNvSpPr txBox="1"/>
          <p:nvPr/>
        </p:nvSpPr>
        <p:spPr>
          <a:xfrm>
            <a:off x="542944" y="1922330"/>
            <a:ext cx="4999437" cy="2585323"/>
          </a:xfrm>
          <a:prstGeom prst="rect">
            <a:avLst/>
          </a:prstGeom>
          <a:noFill/>
        </p:spPr>
        <p:txBody>
          <a:bodyPr wrap="square" rtlCol="0">
            <a:spAutoFit/>
          </a:bodyPr>
          <a:lstStyle/>
          <a:p>
            <a:pPr algn="ctr"/>
            <a:r>
              <a:rPr lang="en-US" sz="1800" b="1" i="0" u="none" strike="noStrike" cap="all" dirty="0">
                <a:solidFill>
                  <a:schemeClr val="bg2">
                    <a:lumMod val="10000"/>
                  </a:schemeClr>
                </a:solidFill>
                <a:latin typeface="BarlowCondensed-Bold"/>
              </a:rPr>
              <a:t>ADCO Dealership Compliance Officer Professional Certification Virtual Seminar</a:t>
            </a:r>
          </a:p>
          <a:p>
            <a:pPr algn="ctr"/>
            <a:endParaRPr lang="en-US" sz="1800" b="1" dirty="0">
              <a:solidFill>
                <a:schemeClr val="bg2">
                  <a:lumMod val="10000"/>
                </a:schemeClr>
              </a:solidFill>
              <a:latin typeface="BarlowCondensed-Bold"/>
            </a:endParaRPr>
          </a:p>
          <a:p>
            <a:pPr algn="ctr"/>
            <a:r>
              <a:rPr lang="en-US" sz="1800" b="1" i="0" u="none" strike="noStrike" baseline="0" dirty="0">
                <a:solidFill>
                  <a:schemeClr val="bg2">
                    <a:lumMod val="10000"/>
                  </a:schemeClr>
                </a:solidFill>
                <a:latin typeface="BarlowCondensed-Bold"/>
              </a:rPr>
              <a:t>March 23</a:t>
            </a:r>
            <a:r>
              <a:rPr lang="en-US" sz="1800" b="1" i="0" u="none" strike="noStrike" baseline="30000" dirty="0">
                <a:solidFill>
                  <a:schemeClr val="bg2">
                    <a:lumMod val="10000"/>
                  </a:schemeClr>
                </a:solidFill>
                <a:latin typeface="BarlowCondensed-Bold"/>
              </a:rPr>
              <a:t>rd</a:t>
            </a:r>
            <a:r>
              <a:rPr lang="en-US" sz="1800" b="1" i="0" u="none" strike="noStrike" baseline="0" dirty="0">
                <a:solidFill>
                  <a:schemeClr val="bg2">
                    <a:lumMod val="10000"/>
                  </a:schemeClr>
                </a:solidFill>
                <a:latin typeface="BarlowCondensed-Bold"/>
              </a:rPr>
              <a:t> – 25</a:t>
            </a:r>
            <a:r>
              <a:rPr lang="en-US" sz="1800" b="1" i="0" u="none" strike="noStrike" baseline="30000" dirty="0">
                <a:solidFill>
                  <a:schemeClr val="bg2">
                    <a:lumMod val="10000"/>
                  </a:schemeClr>
                </a:solidFill>
                <a:latin typeface="BarlowCondensed-Bold"/>
              </a:rPr>
              <a:t>th</a:t>
            </a:r>
          </a:p>
          <a:p>
            <a:endParaRPr lang="en-US" sz="1800" b="1" dirty="0">
              <a:solidFill>
                <a:schemeClr val="bg2">
                  <a:lumMod val="10000"/>
                </a:schemeClr>
              </a:solidFill>
              <a:latin typeface="BarlowCondensed-Bold"/>
            </a:endParaRPr>
          </a:p>
          <a:p>
            <a:r>
              <a:rPr lang="en-US" sz="1800" b="1" i="0" u="none" strike="noStrike" baseline="0" dirty="0">
                <a:solidFill>
                  <a:schemeClr val="bg2">
                    <a:lumMod val="10000"/>
                  </a:schemeClr>
                </a:solidFill>
                <a:latin typeface="BarlowCondensed-Bold"/>
              </a:rPr>
              <a:t>Registration:</a:t>
            </a:r>
          </a:p>
          <a:p>
            <a:r>
              <a:rPr lang="en-US" sz="1800" b="1" i="0" u="none" strike="noStrike" baseline="0" dirty="0">
                <a:solidFill>
                  <a:schemeClr val="bg2">
                    <a:lumMod val="10000"/>
                  </a:schemeClr>
                </a:solidFill>
                <a:latin typeface="BarlowCondensed-Bold"/>
              </a:rPr>
              <a:t>https://www.adcocommunity.com/compliance-seminar-registration-form</a:t>
            </a:r>
          </a:p>
          <a:p>
            <a:pPr algn="ctr"/>
            <a:endParaRPr lang="en-US" sz="1800" b="1" dirty="0">
              <a:solidFill>
                <a:schemeClr val="tx1"/>
              </a:solidFill>
              <a:latin typeface="BarlowCondensed-Bold"/>
            </a:endParaRPr>
          </a:p>
        </p:txBody>
      </p:sp>
    </p:spTree>
    <p:extLst>
      <p:ext uri="{BB962C8B-B14F-4D97-AF65-F5344CB8AC3E}">
        <p14:creationId xmlns:p14="http://schemas.microsoft.com/office/powerpoint/2010/main" val="3711105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66CFBE3-CBDC-493C-8B48-358F95869544}"/>
              </a:ext>
            </a:extLst>
          </p:cNvPr>
          <p:cNvSpPr txBox="1">
            <a:spLocks/>
          </p:cNvSpPr>
          <p:nvPr/>
        </p:nvSpPr>
        <p:spPr>
          <a:xfrm>
            <a:off x="691244" y="6092536"/>
            <a:ext cx="2033296" cy="444103"/>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b="1" dirty="0">
                <a:solidFill>
                  <a:srgbClr val="536B7F"/>
                </a:solidFill>
              </a:rPr>
              <a:t>Automotive Privacy Protection </a:t>
            </a:r>
          </a:p>
          <a:p>
            <a:pPr algn="l"/>
            <a:r>
              <a:rPr lang="en-US" sz="1000" b="1" dirty="0">
                <a:solidFill>
                  <a:srgbClr val="536B7F"/>
                </a:solidFill>
              </a:rPr>
              <a:t> (682) 325-4381 </a:t>
            </a:r>
          </a:p>
          <a:p>
            <a:pPr algn="l"/>
            <a:r>
              <a:rPr lang="en-US" sz="1000" b="1" dirty="0">
                <a:solidFill>
                  <a:srgbClr val="536B7F"/>
                </a:solidFill>
              </a:rPr>
              <a:t>adim@automotive-privacy.com</a:t>
            </a:r>
          </a:p>
        </p:txBody>
      </p:sp>
      <p:pic>
        <p:nvPicPr>
          <p:cNvPr id="5" name="Picture 4" descr="Graphical user interface&#10;&#10;Description automatically generated with low confidence">
            <a:extLst>
              <a:ext uri="{FF2B5EF4-FFF2-40B4-BE49-F238E27FC236}">
                <a16:creationId xmlns:a16="http://schemas.microsoft.com/office/drawing/2014/main" id="{037641D0-B521-4952-BDE8-AFCE0B641352}"/>
              </a:ext>
            </a:extLst>
          </p:cNvPr>
          <p:cNvPicPr>
            <a:picLocks noChangeAspect="1"/>
          </p:cNvPicPr>
          <p:nvPr/>
        </p:nvPicPr>
        <p:blipFill>
          <a:blip r:embed="rId2"/>
          <a:stretch>
            <a:fillRect/>
          </a:stretch>
        </p:blipFill>
        <p:spPr>
          <a:xfrm>
            <a:off x="494522" y="330790"/>
            <a:ext cx="3451629" cy="919514"/>
          </a:xfrm>
          <a:prstGeom prst="rect">
            <a:avLst/>
          </a:prstGeom>
        </p:spPr>
      </p:pic>
      <p:sp>
        <p:nvSpPr>
          <p:cNvPr id="2" name="TextBox 1">
            <a:extLst>
              <a:ext uri="{FF2B5EF4-FFF2-40B4-BE49-F238E27FC236}">
                <a16:creationId xmlns:a16="http://schemas.microsoft.com/office/drawing/2014/main" id="{6F8DF127-6BD5-4639-AFFA-B14E172674D1}"/>
              </a:ext>
            </a:extLst>
          </p:cNvPr>
          <p:cNvSpPr txBox="1"/>
          <p:nvPr/>
        </p:nvSpPr>
        <p:spPr>
          <a:xfrm>
            <a:off x="936139" y="2012838"/>
            <a:ext cx="5386840" cy="2185214"/>
          </a:xfrm>
          <a:prstGeom prst="rect">
            <a:avLst/>
          </a:prstGeom>
          <a:noFill/>
        </p:spPr>
        <p:txBody>
          <a:bodyPr wrap="square" rtlCol="0">
            <a:spAutoFit/>
          </a:bodyPr>
          <a:lstStyle/>
          <a:p>
            <a:endParaRPr lang="en-US" sz="1800" b="1" dirty="0"/>
          </a:p>
          <a:p>
            <a:r>
              <a:rPr lang="en-US" sz="1800" b="1" dirty="0"/>
              <a:t>Association of Dealership Compliance Officers</a:t>
            </a:r>
          </a:p>
          <a:p>
            <a:r>
              <a:rPr lang="en-US" sz="1800" b="1" dirty="0"/>
              <a:t>(682) 325-4381</a:t>
            </a:r>
          </a:p>
          <a:p>
            <a:r>
              <a:rPr lang="en-US" sz="1800" b="1" dirty="0">
                <a:hlinkClick r:id="rId3"/>
              </a:rPr>
              <a:t>https://www.adcocommunity.com/app</a:t>
            </a:r>
            <a:endParaRPr lang="en-US" sz="1800" b="1" dirty="0"/>
          </a:p>
          <a:p>
            <a:endParaRPr lang="en-US" sz="1800" b="1" dirty="0">
              <a:solidFill>
                <a:schemeClr val="tx1"/>
              </a:solidFill>
            </a:endParaRPr>
          </a:p>
          <a:p>
            <a:r>
              <a:rPr lang="en-US" sz="1600" b="1" i="0" u="none" strike="noStrike" dirty="0">
                <a:solidFill>
                  <a:schemeClr val="tx1"/>
                </a:solidFill>
                <a:effectLst/>
                <a:latin typeface="Abadi" panose="020B0604020104020204" pitchFamily="34" charset="0"/>
                <a:hlinkClick r:id="rId4">
                  <a:extLst>
                    <a:ext uri="{A12FA001-AC4F-418D-AE19-62706E023703}">
                      <ahyp:hlinkClr xmlns:ahyp="http://schemas.microsoft.com/office/drawing/2018/hyperlinkcolor" val="tx"/>
                    </a:ext>
                  </a:extLst>
                </a:hlinkClick>
              </a:rPr>
              <a:t>https://view.flipdocs.com/Association-of-Dealership-Compliance-Officer-Brochure</a:t>
            </a:r>
            <a:r>
              <a:rPr lang="en-US" sz="1600" b="1" i="0" dirty="0">
                <a:solidFill>
                  <a:schemeClr val="tx1"/>
                </a:solidFill>
                <a:effectLst/>
                <a:latin typeface="Abadi" panose="020B0604020104020204" pitchFamily="34" charset="0"/>
              </a:rPr>
              <a:t>.</a:t>
            </a:r>
            <a:endParaRPr lang="en-US" sz="1600" b="1" dirty="0">
              <a:solidFill>
                <a:schemeClr val="tx1"/>
              </a:solidFill>
              <a:latin typeface="Abadi" panose="020B0604020104020204" pitchFamily="34" charset="0"/>
            </a:endParaRPr>
          </a:p>
          <a:p>
            <a:endParaRPr lang="en-US" dirty="0"/>
          </a:p>
        </p:txBody>
      </p:sp>
      <p:sp>
        <p:nvSpPr>
          <p:cNvPr id="7" name="TextBox 6">
            <a:extLst>
              <a:ext uri="{FF2B5EF4-FFF2-40B4-BE49-F238E27FC236}">
                <a16:creationId xmlns:a16="http://schemas.microsoft.com/office/drawing/2014/main" id="{0529BA49-812C-4F5C-A310-D9DAC930B447}"/>
              </a:ext>
            </a:extLst>
          </p:cNvPr>
          <p:cNvSpPr txBox="1"/>
          <p:nvPr/>
        </p:nvSpPr>
        <p:spPr>
          <a:xfrm>
            <a:off x="6727340" y="2275484"/>
            <a:ext cx="5464660" cy="3046988"/>
          </a:xfrm>
          <a:prstGeom prst="rect">
            <a:avLst/>
          </a:prstGeom>
          <a:noFill/>
        </p:spPr>
        <p:txBody>
          <a:bodyPr wrap="square" rtlCol="0">
            <a:spAutoFit/>
          </a:bodyPr>
          <a:lstStyle/>
          <a:p>
            <a:r>
              <a:rPr lang="en-US" sz="1800" b="1" dirty="0"/>
              <a:t>ADCO’s Safeguards Rule’s Information Security Program:</a:t>
            </a:r>
          </a:p>
          <a:p>
            <a:endParaRPr lang="en-US" sz="1800" b="1" dirty="0"/>
          </a:p>
          <a:p>
            <a:r>
              <a:rPr lang="en-US" sz="1800" b="1" dirty="0"/>
              <a:t>Automotive Privacy Protection (APP)</a:t>
            </a:r>
          </a:p>
          <a:p>
            <a:r>
              <a:rPr lang="en-US" sz="1800" b="1" dirty="0"/>
              <a:t>(682) 325-4381</a:t>
            </a:r>
          </a:p>
          <a:p>
            <a:r>
              <a:rPr lang="en-US" sz="1800" b="1" dirty="0">
                <a:hlinkClick r:id="rId3"/>
              </a:rPr>
              <a:t>https://www.adcocommunity.com/app</a:t>
            </a:r>
            <a:endParaRPr lang="en-US" sz="1800" b="1" dirty="0"/>
          </a:p>
          <a:p>
            <a:r>
              <a:rPr lang="en-US" sz="1800" b="1" dirty="0"/>
              <a:t>	Request Information Form</a:t>
            </a:r>
          </a:p>
          <a:p>
            <a:endParaRPr lang="en-US" sz="1800" b="1" dirty="0"/>
          </a:p>
          <a:p>
            <a:r>
              <a:rPr lang="en-US" sz="1600" b="1" i="0" u="none" strike="noStrike" dirty="0">
                <a:solidFill>
                  <a:schemeClr val="tx1"/>
                </a:solidFill>
                <a:effectLst/>
                <a:latin typeface="Abadi" panose="020B0604020104020204" pitchFamily="34" charset="0"/>
                <a:hlinkClick r:id="rId5">
                  <a:extLst>
                    <a:ext uri="{A12FA001-AC4F-418D-AE19-62706E023703}">
                      <ahyp:hlinkClr xmlns:ahyp="http://schemas.microsoft.com/office/drawing/2018/hyperlinkcolor" val="tx"/>
                    </a:ext>
                  </a:extLst>
                </a:hlinkClick>
              </a:rPr>
              <a:t>https://view.flipdocs.com/Automotive-Privacy-Protection</a:t>
            </a:r>
            <a:r>
              <a:rPr lang="en-US" sz="1600" b="1" i="0" dirty="0">
                <a:solidFill>
                  <a:schemeClr val="tx1"/>
                </a:solidFill>
                <a:effectLst/>
                <a:latin typeface="Abadi" panose="020B0604020104020204" pitchFamily="34" charset="0"/>
              </a:rPr>
              <a:t>.</a:t>
            </a:r>
            <a:endParaRPr lang="en-US" sz="1600" b="1" dirty="0">
              <a:solidFill>
                <a:schemeClr val="tx1"/>
              </a:solidFill>
              <a:latin typeface="Abadi" panose="020B0604020104020204" pitchFamily="34" charset="0"/>
            </a:endParaRPr>
          </a:p>
          <a:p>
            <a:endParaRPr lang="en-US" sz="1800" b="1" dirty="0"/>
          </a:p>
          <a:p>
            <a:endParaRPr lang="en-US" dirty="0"/>
          </a:p>
        </p:txBody>
      </p:sp>
    </p:spTree>
    <p:extLst>
      <p:ext uri="{BB962C8B-B14F-4D97-AF65-F5344CB8AC3E}">
        <p14:creationId xmlns:p14="http://schemas.microsoft.com/office/powerpoint/2010/main" val="223374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AD26FC-389D-7F49-B240-4114DC0C602F}"/>
              </a:ext>
            </a:extLst>
          </p:cNvPr>
          <p:cNvSpPr txBox="1">
            <a:spLocks/>
          </p:cNvSpPr>
          <p:nvPr/>
        </p:nvSpPr>
        <p:spPr>
          <a:xfrm>
            <a:off x="420129" y="6433209"/>
            <a:ext cx="4374292" cy="424791"/>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100" dirty="0">
                <a:solidFill>
                  <a:schemeClr val="accent1">
                    <a:lumMod val="50000"/>
                  </a:schemeClr>
                </a:solidFill>
                <a:latin typeface="Arial" panose="020B0604020202020204" pitchFamily="34" charset="0"/>
                <a:cs typeface="Arial" panose="020B0604020202020204" pitchFamily="34" charset="0"/>
              </a:rPr>
              <a:t>Conversations on Compliance</a:t>
            </a:r>
          </a:p>
        </p:txBody>
      </p:sp>
      <p:sp>
        <p:nvSpPr>
          <p:cNvPr id="7" name="Title 1">
            <a:extLst>
              <a:ext uri="{FF2B5EF4-FFF2-40B4-BE49-F238E27FC236}">
                <a16:creationId xmlns:a16="http://schemas.microsoft.com/office/drawing/2014/main" id="{47DE47CC-2382-394E-B1A1-05A33113C11B}"/>
              </a:ext>
            </a:extLst>
          </p:cNvPr>
          <p:cNvSpPr>
            <a:spLocks noGrp="1"/>
          </p:cNvSpPr>
          <p:nvPr/>
        </p:nvSpPr>
        <p:spPr bwMode="auto">
          <a:xfrm>
            <a:off x="495300" y="976971"/>
            <a:ext cx="8153400" cy="4441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latinLnBrk="0" hangingPunct="1">
              <a:spcBef>
                <a:spcPct val="0"/>
              </a:spcBef>
              <a:buNone/>
              <a:defRPr sz="2800" b="0" i="0" kern="1200">
                <a:solidFill>
                  <a:srgbClr val="000000"/>
                </a:solidFill>
                <a:latin typeface="Frutiger LT Std 55 Roman"/>
                <a:ea typeface="+mj-ea"/>
                <a:cs typeface="Frutiger LT Std 55 Roman"/>
              </a:defRPr>
            </a:lvl1pPr>
          </a:lstStyle>
          <a:p>
            <a:r>
              <a:rPr lang="en-US" sz="3600" dirty="0">
                <a:solidFill>
                  <a:srgbClr val="243760"/>
                </a:solidFill>
              </a:rPr>
              <a:t>Disclaimer:</a:t>
            </a:r>
          </a:p>
        </p:txBody>
      </p:sp>
      <p:sp>
        <p:nvSpPr>
          <p:cNvPr id="8" name="Content Placeholder 2">
            <a:extLst>
              <a:ext uri="{FF2B5EF4-FFF2-40B4-BE49-F238E27FC236}">
                <a16:creationId xmlns:a16="http://schemas.microsoft.com/office/drawing/2014/main" id="{F37BCF2F-792B-EF47-BF46-D6CA08BF2F39}"/>
              </a:ext>
            </a:extLst>
          </p:cNvPr>
          <p:cNvSpPr>
            <a:spLocks noGrp="1"/>
          </p:cNvSpPr>
          <p:nvPr/>
        </p:nvSpPr>
        <p:spPr bwMode="auto">
          <a:xfrm>
            <a:off x="521528" y="1612276"/>
            <a:ext cx="8147050" cy="3028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1pPr>
            <a:lvl2pPr marL="742950" indent="-285750" algn="l" defTabSz="457200" rtl="0" eaLnBrk="1" latinLnBrk="0" hangingPunct="1">
              <a:spcBef>
                <a:spcPct val="20000"/>
              </a:spcBef>
              <a:buClr>
                <a:schemeClr val="tx1"/>
              </a:buClr>
              <a:buFont typeface="Arial"/>
              <a:buChar char="–"/>
              <a:defRPr sz="1800" b="0" i="0" kern="1200">
                <a:solidFill>
                  <a:srgbClr val="000000"/>
                </a:solidFill>
                <a:latin typeface="Frutiger LT Std 45 Light"/>
                <a:ea typeface="+mn-ea"/>
                <a:cs typeface="Frutiger LT Std 45 Light"/>
              </a:defRPr>
            </a:lvl2pPr>
            <a:lvl3pPr marL="11430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3pPr>
            <a:lvl4pPr marL="16002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4pPr>
            <a:lvl5pPr marL="2057400" indent="-228600" algn="l" defTabSz="457200" rtl="0" eaLnBrk="1" latinLnBrk="0" hangingPunct="1">
              <a:spcBef>
                <a:spcPct val="20000"/>
              </a:spcBef>
              <a:buClr>
                <a:schemeClr val="tx1"/>
              </a:buClr>
              <a:buFont typeface="Arial"/>
              <a:buChar char="»"/>
              <a:defRPr sz="1400" b="0" i="0" kern="1200">
                <a:solidFill>
                  <a:srgbClr val="000000"/>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1">
                  <a:lumMod val="65000"/>
                  <a:lumOff val="35000"/>
                </a:schemeClr>
              </a:buClr>
              <a:buNone/>
            </a:pPr>
            <a:endParaRPr lang="en-US" dirty="0">
              <a:solidFill>
                <a:schemeClr val="tx1">
                  <a:lumMod val="65000"/>
                  <a:lumOff val="35000"/>
                </a:schemeClr>
              </a:solidFill>
            </a:endParaRPr>
          </a:p>
        </p:txBody>
      </p:sp>
      <p:sp>
        <p:nvSpPr>
          <p:cNvPr id="5" name="TextBox 4">
            <a:extLst>
              <a:ext uri="{FF2B5EF4-FFF2-40B4-BE49-F238E27FC236}">
                <a16:creationId xmlns:a16="http://schemas.microsoft.com/office/drawing/2014/main" id="{DB63E41A-9312-4478-ADC2-83CFA22CA350}"/>
              </a:ext>
            </a:extLst>
          </p:cNvPr>
          <p:cNvSpPr txBox="1"/>
          <p:nvPr/>
        </p:nvSpPr>
        <p:spPr>
          <a:xfrm>
            <a:off x="990600" y="1612276"/>
            <a:ext cx="10210800" cy="4708981"/>
          </a:xfrm>
          <a:prstGeom prst="rect">
            <a:avLst/>
          </a:prstGeom>
          <a:noFill/>
        </p:spPr>
        <p:txBody>
          <a:bodyPr wrap="square">
            <a:spAutoFit/>
          </a:bodyPr>
          <a:lstStyle/>
          <a:p>
            <a:pPr lvl="0"/>
            <a:r>
              <a:rPr lang="en-US" sz="2000" dirty="0">
                <a:latin typeface="+mn-lt"/>
              </a:rPr>
              <a:t>The information in this webinar presentation is provided for general informational purposes only and may not reflect the current law in your jurisdiction. Nothing in this presentation should be construed as legal advice from the Association of Dealership Compliance Officers or the individual presenter, nor is it intended to be a substitute for legal counsel on any subject matter. The views and opinions in the presentation are those of the presenter and do not necessarily represent official policy or position of the Association of Dealership Compliance Officer or its members or advisors.   </a:t>
            </a:r>
          </a:p>
          <a:p>
            <a:pPr lvl="0"/>
            <a:endParaRPr lang="en-US" sz="2000" dirty="0">
              <a:latin typeface="+mn-lt"/>
            </a:endParaRPr>
          </a:p>
          <a:p>
            <a:pPr lvl="0"/>
            <a:r>
              <a:rPr lang="en-US" sz="2000" dirty="0">
                <a:latin typeface="+mn-lt"/>
              </a:rPr>
              <a:t>No attendee of this presentation should act or refrain from acting on the basis of any information included in this presentation without seeking the appropriate legal or other professional advice on the particular facts and circumstances at issue from a lawyer licensed in the attendee’s state, country or other appropriate licensing jurisdiction.</a:t>
            </a:r>
          </a:p>
          <a:p>
            <a:pPr lvl="0"/>
            <a:endParaRPr lang="en-US" sz="2000" dirty="0"/>
          </a:p>
          <a:p>
            <a:pPr marL="0" lvl="0" indent="0">
              <a:buNone/>
            </a:pPr>
            <a:endParaRPr lang="en-US" sz="800" dirty="0"/>
          </a:p>
          <a:p>
            <a:pPr marL="0" indent="0">
              <a:buNone/>
            </a:pPr>
            <a:r>
              <a:rPr lang="en-US" sz="800" i="1" dirty="0"/>
              <a:t>Copyright © 2022  All rights reserved. No part of this webinar presentation may be reproduced, distributed, or transmitted in any form or by any means, including photocopying, recording, or other electronic or mechanical methods, without the prior written permission of the presenter and ADCO, except in the case of brief quotations embodied in critical reviews and certain other noncommercial uses permitted by copyright law. </a:t>
            </a:r>
          </a:p>
          <a:p>
            <a:pPr marL="0" indent="0">
              <a:buNone/>
            </a:pPr>
            <a:r>
              <a:rPr lang="en-US" sz="800" dirty="0"/>
              <a:t> </a:t>
            </a:r>
          </a:p>
        </p:txBody>
      </p:sp>
    </p:spTree>
    <p:extLst>
      <p:ext uri="{BB962C8B-B14F-4D97-AF65-F5344CB8AC3E}">
        <p14:creationId xmlns:p14="http://schemas.microsoft.com/office/powerpoint/2010/main" val="110933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72" name="Rectangle 1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ge5bb08c831_0_76"/>
          <p:cNvSpPr txBox="1">
            <a:spLocks noGrp="1"/>
          </p:cNvSpPr>
          <p:nvPr>
            <p:ph type="title"/>
          </p:nvPr>
        </p:nvSpPr>
        <p:spPr>
          <a:xfrm>
            <a:off x="1371599" y="5510253"/>
            <a:ext cx="9895951" cy="1033669"/>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sz="3400" b="1" u="sng" dirty="0">
                <a:solidFill>
                  <a:srgbClr val="FFFFFF"/>
                </a:solidFill>
              </a:rPr>
              <a:t>FTC Safeguards Rule </a:t>
            </a:r>
            <a:br>
              <a:rPr lang="en-US" sz="3400" b="1" u="sng" dirty="0">
                <a:solidFill>
                  <a:srgbClr val="FFFFFF"/>
                </a:solidFill>
              </a:rPr>
            </a:br>
            <a:r>
              <a:rPr lang="en-US" sz="3400" b="1" u="sng" dirty="0">
                <a:solidFill>
                  <a:srgbClr val="FFFFFF"/>
                </a:solidFill>
              </a:rPr>
              <a:t>Compliance for Small Dealers</a:t>
            </a:r>
          </a:p>
        </p:txBody>
      </p:sp>
      <p:pic>
        <p:nvPicPr>
          <p:cNvPr id="4" name="Picture 3" descr="Text&#10;&#10;Description automatically generated">
            <a:extLst>
              <a:ext uri="{FF2B5EF4-FFF2-40B4-BE49-F238E27FC236}">
                <a16:creationId xmlns:a16="http://schemas.microsoft.com/office/drawing/2014/main" id="{975C530D-C468-4607-B9C2-6EB7E60E6306}"/>
              </a:ext>
            </a:extLst>
          </p:cNvPr>
          <p:cNvPicPr>
            <a:picLocks noChangeAspect="1"/>
          </p:cNvPicPr>
          <p:nvPr/>
        </p:nvPicPr>
        <p:blipFill>
          <a:blip r:embed="rId3"/>
          <a:stretch>
            <a:fillRect/>
          </a:stretch>
        </p:blipFill>
        <p:spPr>
          <a:xfrm>
            <a:off x="3019183" y="402570"/>
            <a:ext cx="6153632" cy="3215273"/>
          </a:xfrm>
          <a:prstGeom prst="rect">
            <a:avLst/>
          </a:prstGeom>
        </p:spPr>
      </p:pic>
      <p:sp>
        <p:nvSpPr>
          <p:cNvPr id="3" name="Text Placeholder 2">
            <a:extLst>
              <a:ext uri="{FF2B5EF4-FFF2-40B4-BE49-F238E27FC236}">
                <a16:creationId xmlns:a16="http://schemas.microsoft.com/office/drawing/2014/main" id="{FE1FCE3C-5D52-42A8-8CBB-EF1BBEAA0F45}"/>
              </a:ext>
            </a:extLst>
          </p:cNvPr>
          <p:cNvSpPr>
            <a:spLocks noGrp="1"/>
          </p:cNvSpPr>
          <p:nvPr>
            <p:ph type="body" idx="1"/>
          </p:nvPr>
        </p:nvSpPr>
        <p:spPr>
          <a:xfrm>
            <a:off x="1940256" y="3833199"/>
            <a:ext cx="8332826" cy="1119982"/>
          </a:xfrm>
        </p:spPr>
        <p:txBody>
          <a:bodyPr anchor="ctr">
            <a:normAutofit/>
          </a:bodyPr>
          <a:lstStyle/>
          <a:p>
            <a:pPr marL="114300" indent="0" algn="ctr">
              <a:buNone/>
            </a:pPr>
            <a:r>
              <a:rPr lang="en-US" sz="4000" b="1" dirty="0">
                <a:solidFill>
                  <a:srgbClr val="FF0000"/>
                </a:solidFill>
              </a:rPr>
              <a:t>Randy Henrick - Attorney</a:t>
            </a:r>
          </a:p>
          <a:p>
            <a:pPr marL="114300" indent="0">
              <a:buNone/>
            </a:pP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51" name="Rectangle 15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ge5bb08c831_0_76"/>
          <p:cNvSpPr txBox="1">
            <a:spLocks noGrp="1"/>
          </p:cNvSpPr>
          <p:nvPr>
            <p:ph type="title"/>
          </p:nvPr>
        </p:nvSpPr>
        <p:spPr>
          <a:xfrm>
            <a:off x="630936" y="640080"/>
            <a:ext cx="4818888" cy="1481328"/>
          </a:xfrm>
          <a:prstGeom prst="rect">
            <a:avLst/>
          </a:prstGeom>
        </p:spPr>
        <p:txBody>
          <a:bodyPr spcFirstLastPara="1" lIns="91425" tIns="45700" rIns="91425" bIns="45700" anchor="b" anchorCtr="0">
            <a:normAutofit/>
          </a:bodyPr>
          <a:lstStyle/>
          <a:p>
            <a:pPr marL="0" lvl="0" indent="0" rtl="0">
              <a:spcBef>
                <a:spcPts val="0"/>
              </a:spcBef>
              <a:spcAft>
                <a:spcPts val="0"/>
              </a:spcAft>
              <a:buClr>
                <a:srgbClr val="D92429"/>
              </a:buClr>
              <a:buSzPts val="3600"/>
              <a:buNone/>
            </a:pPr>
            <a:r>
              <a:rPr lang="en-US" sz="5400" b="1" u="sng"/>
              <a:t>DISCLAIMER</a:t>
            </a:r>
          </a:p>
        </p:txBody>
      </p:sp>
      <p:sp>
        <p:nvSpPr>
          <p:cNvPr id="16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ge5bb08c831_0_76"/>
          <p:cNvSpPr txBox="1">
            <a:spLocks noGrp="1"/>
          </p:cNvSpPr>
          <p:nvPr>
            <p:ph type="body" idx="1"/>
          </p:nvPr>
        </p:nvSpPr>
        <p:spPr>
          <a:xfrm>
            <a:off x="630936" y="2660904"/>
            <a:ext cx="4818888" cy="3547872"/>
          </a:xfrm>
          <a:prstGeom prst="rect">
            <a:avLst/>
          </a:prstGeom>
        </p:spPr>
        <p:txBody>
          <a:bodyPr spcFirstLastPara="1" lIns="91425" tIns="45700" rIns="91425" bIns="45700" anchor="t" anchorCtr="0">
            <a:normAutofit/>
          </a:bodyPr>
          <a:lstStyle/>
          <a:p>
            <a:pPr marL="457200" lvl="0" indent="-377190" rtl="0">
              <a:spcBef>
                <a:spcPts val="2000"/>
              </a:spcBef>
              <a:spcAft>
                <a:spcPts val="0"/>
              </a:spcAft>
              <a:buClr>
                <a:srgbClr val="A5A5A5"/>
              </a:buClr>
              <a:buSzPts val="2340"/>
              <a:buFont typeface="Noto Sans Symbols"/>
              <a:buChar char="↗"/>
            </a:pPr>
            <a:r>
              <a:rPr lang="en-US" sz="1900" dirty="0">
                <a:latin typeface="Calibri"/>
                <a:ea typeface="Calibri"/>
                <a:cs typeface="Calibri"/>
                <a:sym typeface="Calibri"/>
              </a:rPr>
              <a:t>This presentation is for general consideration about a wide variety of topics and is not intended to address individual circumstances or issues. There are many state and federal nuances to consider when discussing these matters and its not our intention to provide legal or compliance advice on your issue in this format. Please let us know if you have specific issues you’d like to address, and we can discuss them and enter into a professional relationship.</a:t>
            </a:r>
            <a:endParaRPr lang="en-US" sz="1900" dirty="0"/>
          </a:p>
          <a:p>
            <a:pPr marL="454025" lvl="0" indent="-305435" rtl="0">
              <a:spcBef>
                <a:spcPts val="2000"/>
              </a:spcBef>
              <a:spcAft>
                <a:spcPts val="0"/>
              </a:spcAft>
              <a:buSzPts val="1800"/>
              <a:buNone/>
            </a:pPr>
            <a:endParaRPr lang="en-US" sz="1900" dirty="0"/>
          </a:p>
          <a:p>
            <a:pPr marL="454025" lvl="0" indent="-305435" rtl="0">
              <a:spcBef>
                <a:spcPts val="2000"/>
              </a:spcBef>
              <a:spcAft>
                <a:spcPts val="0"/>
              </a:spcAft>
              <a:buClr>
                <a:srgbClr val="A5A5A5"/>
              </a:buClr>
              <a:buSzPts val="2340"/>
              <a:buNone/>
            </a:pPr>
            <a:endParaRPr lang="en-US" sz="1900" dirty="0"/>
          </a:p>
        </p:txBody>
      </p:sp>
      <p:pic>
        <p:nvPicPr>
          <p:cNvPr id="4" name="Picture 3" descr="Text&#10;&#10;Description automatically generated">
            <a:extLst>
              <a:ext uri="{FF2B5EF4-FFF2-40B4-BE49-F238E27FC236}">
                <a16:creationId xmlns:a16="http://schemas.microsoft.com/office/drawing/2014/main" id="{975C530D-C468-4607-B9C2-6EB7E60E6306}"/>
              </a:ext>
            </a:extLst>
          </p:cNvPr>
          <p:cNvPicPr>
            <a:picLocks noChangeAspect="1"/>
          </p:cNvPicPr>
          <p:nvPr/>
        </p:nvPicPr>
        <p:blipFill>
          <a:blip r:embed="rId3"/>
          <a:stretch>
            <a:fillRect/>
          </a:stretch>
        </p:blipFill>
        <p:spPr>
          <a:xfrm>
            <a:off x="6099048" y="2002845"/>
            <a:ext cx="5458968" cy="2852310"/>
          </a:xfrm>
          <a:prstGeom prst="rect">
            <a:avLst/>
          </a:prstGeom>
        </p:spPr>
      </p:pic>
    </p:spTree>
    <p:extLst>
      <p:ext uri="{BB962C8B-B14F-4D97-AF65-F5344CB8AC3E}">
        <p14:creationId xmlns:p14="http://schemas.microsoft.com/office/powerpoint/2010/main" val="120031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2"/>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p2"/>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b="1" u="sng">
                <a:solidFill>
                  <a:srgbClr val="FFFFFF"/>
                </a:solidFill>
              </a:rPr>
              <a:t>Topics of Discussion</a:t>
            </a:r>
          </a:p>
        </p:txBody>
      </p:sp>
      <p:sp>
        <p:nvSpPr>
          <p:cNvPr id="113" name="Arc 1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 name="Google Shape;104;p2"/>
          <p:cNvSpPr txBox="1">
            <a:spLocks noGrp="1"/>
          </p:cNvSpPr>
          <p:nvPr>
            <p:ph type="body" idx="1"/>
          </p:nvPr>
        </p:nvSpPr>
        <p:spPr>
          <a:xfrm>
            <a:off x="4571020" y="458617"/>
            <a:ext cx="7854839" cy="5585619"/>
          </a:xfrm>
          <a:prstGeom prst="rect">
            <a:avLst/>
          </a:prstGeom>
        </p:spPr>
        <p:txBody>
          <a:bodyPr spcFirstLastPara="1" lIns="91425" tIns="45700" rIns="91425" bIns="45700" anchor="ctr" anchorCtr="0">
            <a:normAutofit/>
          </a:bodyPr>
          <a:lstStyle/>
          <a:p>
            <a:pPr marL="454025" indent="-305435">
              <a:spcBef>
                <a:spcPts val="2000"/>
              </a:spcBef>
              <a:buClr>
                <a:srgbClr val="A5A5A5"/>
              </a:buClr>
              <a:buSzPts val="2340"/>
            </a:pPr>
            <a:r>
              <a:rPr lang="en-US" b="1" dirty="0"/>
              <a:t>Who is Covered?</a:t>
            </a:r>
          </a:p>
          <a:p>
            <a:pPr marL="454025" indent="-305435">
              <a:spcBef>
                <a:spcPts val="2000"/>
              </a:spcBef>
              <a:buClr>
                <a:srgbClr val="A5A5A5"/>
              </a:buClr>
              <a:buSzPts val="2340"/>
            </a:pPr>
            <a:r>
              <a:rPr lang="en-US" b="1" dirty="0"/>
              <a:t>Overview of Changes</a:t>
            </a:r>
          </a:p>
          <a:p>
            <a:pPr marL="454025" indent="-305435">
              <a:spcBef>
                <a:spcPts val="2000"/>
              </a:spcBef>
              <a:buClr>
                <a:srgbClr val="A5A5A5"/>
              </a:buClr>
              <a:buSzPts val="2340"/>
            </a:pPr>
            <a:r>
              <a:rPr lang="en-US" b="1" dirty="0"/>
              <a:t>Written Risk Assessments</a:t>
            </a:r>
          </a:p>
          <a:p>
            <a:pPr marL="454025" indent="-305435">
              <a:spcBef>
                <a:spcPts val="2000"/>
              </a:spcBef>
              <a:buClr>
                <a:srgbClr val="A5A5A5"/>
              </a:buClr>
              <a:buSzPts val="2340"/>
            </a:pPr>
            <a:r>
              <a:rPr lang="en-US" b="1" dirty="0"/>
              <a:t>Qualified Staff/Vendors</a:t>
            </a:r>
          </a:p>
          <a:p>
            <a:pPr marL="454025" indent="-305435">
              <a:spcBef>
                <a:spcPts val="2000"/>
              </a:spcBef>
              <a:buClr>
                <a:srgbClr val="A5A5A5"/>
              </a:buClr>
              <a:buSzPts val="2340"/>
            </a:pPr>
            <a:r>
              <a:rPr lang="en-US" b="1" dirty="0"/>
              <a:t>New Specific Requirements</a:t>
            </a:r>
          </a:p>
          <a:p>
            <a:pPr marL="454025" indent="-305435">
              <a:spcBef>
                <a:spcPts val="2000"/>
              </a:spcBef>
              <a:buClr>
                <a:srgbClr val="A5A5A5"/>
              </a:buClr>
              <a:buSzPts val="2340"/>
            </a:pPr>
            <a:r>
              <a:rPr lang="en-US" b="1" dirty="0"/>
              <a:t>Written Incident Response Plan</a:t>
            </a:r>
          </a:p>
          <a:p>
            <a:pPr marL="454025" indent="-305435">
              <a:spcBef>
                <a:spcPts val="2000"/>
              </a:spcBef>
              <a:buClr>
                <a:srgbClr val="A5A5A5"/>
              </a:buClr>
              <a:buSzPts val="2340"/>
            </a:pPr>
            <a:r>
              <a:rPr lang="en-US" b="1" dirty="0"/>
              <a:t>Exception for Very Small Entities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109" name="Google Shape;109;gf2626d9664_0_3"/>
          <p:cNvSpPr txBox="1">
            <a:spLocks noGrp="1"/>
          </p:cNvSpPr>
          <p:nvPr>
            <p:ph type="title"/>
          </p:nvPr>
        </p:nvSpPr>
        <p:spPr>
          <a:xfrm>
            <a:off x="841246" y="673770"/>
            <a:ext cx="3644489" cy="2414488"/>
          </a:xfrm>
          <a:prstGeom prst="rect">
            <a:avLst/>
          </a:prstGeom>
        </p:spPr>
        <p:txBody>
          <a:bodyPr spcFirstLastPara="1" lIns="91425" tIns="45700" rIns="91425" bIns="45700" anchor="t" anchorCtr="0">
            <a:normAutofit fontScale="90000"/>
          </a:bodyPr>
          <a:lstStyle/>
          <a:p>
            <a:pPr marL="0" lvl="0" indent="0" rtl="0">
              <a:spcBef>
                <a:spcPts val="0"/>
              </a:spcBef>
              <a:spcAft>
                <a:spcPts val="0"/>
              </a:spcAft>
              <a:buClr>
                <a:srgbClr val="D92429"/>
              </a:buClr>
              <a:buSzPts val="3600"/>
              <a:buNone/>
            </a:pPr>
            <a:r>
              <a:rPr lang="en-US" sz="3400" b="1" dirty="0">
                <a:solidFill>
                  <a:srgbClr val="FFFFFF"/>
                </a:solidFill>
              </a:rPr>
              <a:t>Who is Covered?</a:t>
            </a:r>
            <a:br>
              <a:rPr lang="en-US" sz="3400" b="1" dirty="0">
                <a:solidFill>
                  <a:srgbClr val="FFFFFF"/>
                </a:solidFill>
              </a:rPr>
            </a:br>
            <a:r>
              <a:rPr lang="en-US" sz="3400" b="1" dirty="0">
                <a:solidFill>
                  <a:srgbClr val="FFFFFF"/>
                </a:solidFill>
              </a:rPr>
              <a:t>Limited Partial Exemption for Very Small Entities</a:t>
            </a:r>
            <a:endParaRPr lang="en-US" sz="3400" b="1" u="sng" dirty="0">
              <a:solidFill>
                <a:srgbClr val="FFFFFF"/>
              </a:solidFill>
            </a:endParaRPr>
          </a:p>
        </p:txBody>
      </p:sp>
      <p:sp>
        <p:nvSpPr>
          <p:cNvPr id="110" name="Google Shape;110;gf2626d9664_0_3"/>
          <p:cNvSpPr txBox="1">
            <a:spLocks noGrp="1"/>
          </p:cNvSpPr>
          <p:nvPr>
            <p:ph type="body" idx="1"/>
          </p:nvPr>
        </p:nvSpPr>
        <p:spPr>
          <a:xfrm>
            <a:off x="6095999" y="882315"/>
            <a:ext cx="5254754" cy="5294647"/>
          </a:xfrm>
          <a:prstGeom prst="rect">
            <a:avLst/>
          </a:prstGeom>
        </p:spPr>
        <p:txBody>
          <a:bodyPr spcFirstLastPara="1" lIns="91425" tIns="45700" rIns="91425" bIns="45700" anchorCtr="0">
            <a:normAutofit lnSpcReduction="10000"/>
          </a:bodyPr>
          <a:lstStyle/>
          <a:p>
            <a:r>
              <a:rPr lang="en-US" sz="1800" dirty="0"/>
              <a:t>Dealers are generally covered by the FTC Safeguards Rule</a:t>
            </a:r>
          </a:p>
          <a:p>
            <a:r>
              <a:rPr lang="en-US" sz="1800" dirty="0"/>
              <a:t>Entities that </a:t>
            </a:r>
            <a:r>
              <a:rPr lang="en-US" sz="1800" b="1" dirty="0"/>
              <a:t>maintain </a:t>
            </a:r>
            <a:r>
              <a:rPr lang="en-US" sz="1800" dirty="0"/>
              <a:t>customer information concerning fewer than 5,000 consumers are exempt from certain requirements of the Rule</a:t>
            </a:r>
          </a:p>
          <a:p>
            <a:pPr lvl="1"/>
            <a:r>
              <a:rPr lang="en-US" sz="1800" dirty="0"/>
              <a:t>Requiring a written risk assessment; </a:t>
            </a:r>
          </a:p>
          <a:p>
            <a:pPr lvl="1"/>
            <a:r>
              <a:rPr lang="en-US" sz="1800" dirty="0"/>
              <a:t>Requiring continuous monitoring or annual penetration testing and biannual vulnerability assessment </a:t>
            </a:r>
          </a:p>
          <a:p>
            <a:pPr lvl="1"/>
            <a:r>
              <a:rPr lang="en-US" sz="1800" dirty="0"/>
              <a:t>Requiring a written incident response plan; and </a:t>
            </a:r>
          </a:p>
          <a:p>
            <a:pPr lvl="1"/>
            <a:r>
              <a:rPr lang="en-US" sz="1800" dirty="0"/>
              <a:t>Requiring an annual report by the Qualified Individual to the Board or governing body</a:t>
            </a:r>
          </a:p>
          <a:p>
            <a:pPr lvl="1"/>
            <a:r>
              <a:rPr lang="en-US" sz="1800" dirty="0"/>
              <a:t>A cumulative number of customer records will likely make the new Rule applicable to you</a:t>
            </a:r>
          </a:p>
          <a:p>
            <a:pPr marL="457200" lvl="1" indent="0">
              <a:buNone/>
            </a:pPr>
            <a:r>
              <a:rPr lang="en-US" sz="1800" dirty="0"/>
              <a:t>Effective date – 4</a:t>
            </a:r>
            <a:r>
              <a:rPr lang="en-US" sz="1800" baseline="30000" dirty="0"/>
              <a:t>th</a:t>
            </a:r>
            <a:r>
              <a:rPr lang="en-US" sz="1800" dirty="0"/>
              <a:t> quarter 2022 but need to start now due to complexity </a:t>
            </a:r>
          </a:p>
          <a:p>
            <a:pPr marL="454025" lvl="0" indent="-305435" rtl="0">
              <a:spcBef>
                <a:spcPts val="2000"/>
              </a:spcBef>
              <a:spcAft>
                <a:spcPts val="0"/>
              </a:spcAft>
              <a:buClr>
                <a:srgbClr val="A5A5A5"/>
              </a:buClr>
              <a:buSzPts val="2340"/>
              <a:buNone/>
            </a:pP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Arc 12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0" name="Google Shape;110;gf2626d9664_0_3"/>
          <p:cNvSpPr txBox="1">
            <a:spLocks noGrp="1"/>
          </p:cNvSpPr>
          <p:nvPr>
            <p:ph type="body" idx="1"/>
          </p:nvPr>
        </p:nvSpPr>
        <p:spPr>
          <a:xfrm>
            <a:off x="743582" y="1683984"/>
            <a:ext cx="5700040" cy="5146636"/>
          </a:xfrm>
          <a:prstGeom prst="rect">
            <a:avLst/>
          </a:prstGeom>
        </p:spPr>
        <p:txBody>
          <a:bodyPr spcFirstLastPara="1" lIns="91425" tIns="45700" rIns="91425" bIns="45700" anchorCtr="0">
            <a:normAutofit fontScale="77500" lnSpcReduction="20000"/>
          </a:bodyPr>
          <a:lstStyle/>
          <a:p>
            <a:r>
              <a:rPr lang="en-US" dirty="0"/>
              <a:t>Safeguards Rule took effect in 2001</a:t>
            </a:r>
          </a:p>
          <a:p>
            <a:r>
              <a:rPr lang="en-US" dirty="0"/>
              <a:t>Safeguards Rule did not contain mandatory requirements for conduct</a:t>
            </a:r>
          </a:p>
          <a:p>
            <a:r>
              <a:rPr lang="en-US" b="0" i="0" dirty="0">
                <a:effectLst/>
              </a:rPr>
              <a:t>Rule requires entities to design an information security program that is appropriate to the size and complexity of the entity, the nature and scope of its activities, and the sensitivity of its customer information</a:t>
            </a:r>
            <a:endParaRPr lang="en-US" dirty="0"/>
          </a:p>
          <a:p>
            <a:r>
              <a:rPr lang="en-US" dirty="0"/>
              <a:t>By a 3-2 decision, the FTC has now decided to require minimum standards of conduct for entities subject to the Safeguards Rule</a:t>
            </a:r>
          </a:p>
          <a:p>
            <a:r>
              <a:rPr lang="en-US" dirty="0"/>
              <a:t>They believe this will further protect customer information</a:t>
            </a:r>
          </a:p>
          <a:p>
            <a:r>
              <a:rPr lang="en-US" dirty="0"/>
              <a:t>We will focus on the changes that are relevant to auto and RV dealers</a:t>
            </a:r>
          </a:p>
          <a:p>
            <a:pPr marL="454025" lvl="0" indent="-305435" rtl="0">
              <a:spcBef>
                <a:spcPts val="2000"/>
              </a:spcBef>
              <a:spcAft>
                <a:spcPts val="0"/>
              </a:spcAft>
              <a:buClr>
                <a:srgbClr val="A5A5A5"/>
              </a:buClr>
              <a:buSzPts val="2340"/>
              <a:buNone/>
            </a:pPr>
            <a:endParaRPr lang="en-US" sz="1500" dirty="0"/>
          </a:p>
        </p:txBody>
      </p:sp>
      <p:sp>
        <p:nvSpPr>
          <p:cNvPr id="128" name="Oval 12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9" name="Google Shape;109;gf2626d9664_0_3"/>
          <p:cNvSpPr txBox="1">
            <a:spLocks noGrp="1"/>
          </p:cNvSpPr>
          <p:nvPr>
            <p:ph type="title"/>
          </p:nvPr>
        </p:nvSpPr>
        <p:spPr>
          <a:xfrm>
            <a:off x="7474281" y="1396686"/>
            <a:ext cx="3240506" cy="4064628"/>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sz="3700" dirty="0">
                <a:solidFill>
                  <a:srgbClr val="FFFFFF"/>
                </a:solidFill>
              </a:rPr>
              <a:t>FTC Changes Requirements of Safeguards Rule</a:t>
            </a:r>
            <a:endParaRPr lang="en-US" sz="3700" b="1" u="sng" dirty="0">
              <a:solidFill>
                <a:srgbClr val="FFFFFF"/>
              </a:solidFill>
            </a:endParaRPr>
          </a:p>
        </p:txBody>
      </p:sp>
    </p:spTree>
    <p:extLst>
      <p:ext uri="{BB962C8B-B14F-4D97-AF65-F5344CB8AC3E}">
        <p14:creationId xmlns:p14="http://schemas.microsoft.com/office/powerpoint/2010/main" val="12937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gf2626d9664_0_3"/>
          <p:cNvSpPr txBox="1">
            <a:spLocks noGrp="1"/>
          </p:cNvSpPr>
          <p:nvPr>
            <p:ph type="title"/>
          </p:nvPr>
        </p:nvSpPr>
        <p:spPr>
          <a:xfrm>
            <a:off x="1171074" y="1396686"/>
            <a:ext cx="3240506" cy="4064628"/>
          </a:xfrm>
          <a:prstGeom prst="rect">
            <a:avLst/>
          </a:prstGeom>
        </p:spPr>
        <p:txBody>
          <a:bodyPr spcFirstLastPara="1" lIns="91425" tIns="45700" rIns="91425" bIns="45700" anchorCtr="0">
            <a:normAutofit/>
          </a:bodyPr>
          <a:lstStyle/>
          <a:p>
            <a:pPr marL="0" lvl="0" indent="0" rtl="0">
              <a:spcBef>
                <a:spcPts val="0"/>
              </a:spcBef>
              <a:spcAft>
                <a:spcPts val="0"/>
              </a:spcAft>
              <a:buClr>
                <a:srgbClr val="D92429"/>
              </a:buClr>
              <a:buSzPts val="3600"/>
              <a:buNone/>
            </a:pPr>
            <a:r>
              <a:rPr lang="en-US">
                <a:solidFill>
                  <a:srgbClr val="FFFFFF"/>
                </a:solidFill>
              </a:rPr>
              <a:t>Compliance Strategies for Small Dealers</a:t>
            </a:r>
            <a:endParaRPr lang="en-US" b="1" u="sng">
              <a:solidFill>
                <a:srgbClr val="FFFFFF"/>
              </a:solidFill>
            </a:endParaRPr>
          </a:p>
        </p:txBody>
      </p:sp>
      <p:sp>
        <p:nvSpPr>
          <p:cNvPr id="119" name="Arc 1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0" name="Google Shape;110;gf2626d9664_0_3"/>
          <p:cNvSpPr txBox="1">
            <a:spLocks noGrp="1"/>
          </p:cNvSpPr>
          <p:nvPr>
            <p:ph type="body" idx="1"/>
          </p:nvPr>
        </p:nvSpPr>
        <p:spPr>
          <a:xfrm>
            <a:off x="5370153" y="2074521"/>
            <a:ext cx="6067342" cy="3935281"/>
          </a:xfrm>
          <a:prstGeom prst="rect">
            <a:avLst/>
          </a:prstGeom>
        </p:spPr>
        <p:txBody>
          <a:bodyPr spcFirstLastPara="1" lIns="91425" tIns="45700" rIns="91425" bIns="45700" anchorCtr="0">
            <a:noAutofit/>
          </a:bodyPr>
          <a:lstStyle/>
          <a:p>
            <a:pPr marL="228600" lvl="0" indent="-228600">
              <a:buClrTx/>
              <a:buSzTx/>
              <a:buFont typeface="Arial" panose="020B0604020202020204" pitchFamily="34" charset="0"/>
              <a:buChar char="•"/>
            </a:pPr>
            <a:r>
              <a:rPr lang="en-US" kern="1200" dirty="0">
                <a:latin typeface="Calibri" panose="020F0502020204030204"/>
                <a:ea typeface="+mn-ea"/>
                <a:cs typeface="+mn-cs"/>
              </a:rPr>
              <a:t>While you are responsible, the goal is to outsource as much of the heavy lifting as possible</a:t>
            </a:r>
          </a:p>
          <a:p>
            <a:pPr marL="228600" lvl="0" indent="-228600">
              <a:buClrTx/>
              <a:buSzTx/>
              <a:buFont typeface="Arial" panose="020B0604020202020204" pitchFamily="34" charset="0"/>
              <a:buChar char="•"/>
            </a:pPr>
            <a:r>
              <a:rPr lang="en-US" kern="1200" dirty="0">
                <a:latin typeface="Calibri" panose="020F0502020204030204"/>
                <a:ea typeface="+mn-ea"/>
                <a:cs typeface="+mn-cs"/>
              </a:rPr>
              <a:t> It is generally OK to outsource or delegate certain of the technical requirements of the Rule</a:t>
            </a:r>
          </a:p>
          <a:p>
            <a:pPr marL="228600" lvl="0" indent="-228600">
              <a:buClrTx/>
              <a:buSzTx/>
              <a:buFont typeface="Arial" panose="020B0604020202020204" pitchFamily="34" charset="0"/>
              <a:buChar char="•"/>
            </a:pPr>
            <a:r>
              <a:rPr lang="en-US" kern="1200" dirty="0">
                <a:latin typeface="Calibri" panose="020F0502020204030204"/>
                <a:ea typeface="+mn-ea"/>
                <a:cs typeface="+mn-cs"/>
              </a:rPr>
              <a:t> Ten step process to comply</a:t>
            </a:r>
          </a:p>
          <a:p>
            <a:pPr marL="228600" lvl="0" indent="-228600">
              <a:buClrTx/>
              <a:buSzTx/>
              <a:buFont typeface="Arial" panose="020B0604020202020204" pitchFamily="34" charset="0"/>
              <a:buChar char="•"/>
            </a:pPr>
            <a:r>
              <a:rPr lang="en-US" kern="1200" dirty="0">
                <a:latin typeface="Calibri" panose="020F0502020204030204"/>
                <a:ea typeface="+mn-ea"/>
                <a:cs typeface="+mn-cs"/>
              </a:rPr>
              <a:t> For each step, ask can I do this or can a third party I manage do it better?</a:t>
            </a:r>
          </a:p>
        </p:txBody>
      </p:sp>
    </p:spTree>
    <p:extLst>
      <p:ext uri="{BB962C8B-B14F-4D97-AF65-F5344CB8AC3E}">
        <p14:creationId xmlns:p14="http://schemas.microsoft.com/office/powerpoint/2010/main" val="169729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7916</TotalTime>
  <Words>2874</Words>
  <Application>Microsoft Office PowerPoint</Application>
  <PresentationFormat>Widescreen</PresentationFormat>
  <Paragraphs>230</Paragraphs>
  <Slides>27</Slides>
  <Notes>20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27</vt:i4>
      </vt:variant>
    </vt:vector>
  </HeadingPairs>
  <TitlesOfParts>
    <vt:vector size="44" baseType="lpstr">
      <vt:lpstr>Abadi</vt:lpstr>
      <vt:lpstr>-apple-system</vt:lpstr>
      <vt:lpstr>Arial</vt:lpstr>
      <vt:lpstr>Arial Narrow</vt:lpstr>
      <vt:lpstr>BarlowCondensed-Bold</vt:lpstr>
      <vt:lpstr>BarlowCondensed-Regular</vt:lpstr>
      <vt:lpstr>Barlow-MediumItalic</vt:lpstr>
      <vt:lpstr>Calibri</vt:lpstr>
      <vt:lpstr>Frutiger LT Std 45 Light</vt:lpstr>
      <vt:lpstr>Frutiger LT Std 55 Roman</vt:lpstr>
      <vt:lpstr>Georgia</vt:lpstr>
      <vt:lpstr>Noto Sans Symbols</vt:lpstr>
      <vt:lpstr>Office Theme</vt:lpstr>
      <vt:lpstr>Office Theme</vt:lpstr>
      <vt:lpstr>16_Office Theme</vt:lpstr>
      <vt:lpstr>23_Office Theme</vt:lpstr>
      <vt:lpstr>21_Office Theme</vt:lpstr>
      <vt:lpstr>PowerPoint Presentation</vt:lpstr>
      <vt:lpstr>PowerPoint Presentation</vt:lpstr>
      <vt:lpstr>PowerPoint Presentation</vt:lpstr>
      <vt:lpstr>FTC Safeguards Rule  Compliance for Small Dealers</vt:lpstr>
      <vt:lpstr>DISCLAIMER</vt:lpstr>
      <vt:lpstr>Topics of Discussion</vt:lpstr>
      <vt:lpstr>Who is Covered? Limited Partial Exemption for Very Small Entities</vt:lpstr>
      <vt:lpstr>FTC Changes Requirements of Safeguards Rule</vt:lpstr>
      <vt:lpstr>Compliance Strategies for Small Dealers</vt:lpstr>
      <vt:lpstr>Step One: Inventory Your Customer NPI</vt:lpstr>
      <vt:lpstr>Step Two: Appoint A Single Qualified Individual to Head Up Your Information Security Program</vt:lpstr>
      <vt:lpstr>Step Three: Do a Written Risk Assessment</vt:lpstr>
      <vt:lpstr>Step Four: Draft a Revised ISP</vt:lpstr>
      <vt:lpstr>Step Five: The FTC Safeguards Rule’s  Requirements for Your ISP</vt:lpstr>
      <vt:lpstr>Step Six: Perform Safeguards Testing Using Trusted IT Companies</vt:lpstr>
      <vt:lpstr>Step Seven: Select and Manage Service Providers</vt:lpstr>
      <vt:lpstr>Step Eight: Employee Security Training</vt:lpstr>
      <vt:lpstr>Step Nine: Incident Response Plan</vt:lpstr>
      <vt:lpstr>Step Ten: Adopt NPI Disposal and Other Necessary Policies</vt:lpstr>
      <vt:lpstr>Step Eleven: Update Your ISP In Response to Testing, Security Incidents, and Best Practices</vt:lpstr>
      <vt:lpstr>Summary of Key New Requirements</vt:lpstr>
      <vt:lpstr>Summary and Call to Action</vt:lpstr>
      <vt:lpstr>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Henrick</dc:creator>
  <cp:lastModifiedBy>Linda Robertson</cp:lastModifiedBy>
  <cp:revision>45</cp:revision>
  <cp:lastPrinted>2022-03-08T04:51:25Z</cp:lastPrinted>
  <dcterms:created xsi:type="dcterms:W3CDTF">2021-04-05T11:38:58Z</dcterms:created>
  <dcterms:modified xsi:type="dcterms:W3CDTF">2022-03-08T05:19:14Z</dcterms:modified>
</cp:coreProperties>
</file>