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3-->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48" r:id="rId1"/>
  </p:sldMasterIdLst>
  <p:notesMasterIdLst>
    <p:notesMasterId r:id="rId2"/>
  </p:notesMasterIdLst>
  <p:handoutMasterIdLst>
    <p:handoutMasterId r:id="rId3"/>
  </p:handoutMasterIdLst>
  <p:sldIdLst>
    <p:sldId id="445" r:id="rId4"/>
    <p:sldId id="514" r:id="rId5"/>
    <p:sldId id="523" r:id="rId6"/>
    <p:sldId id="513" r:id="rId7"/>
    <p:sldId id="521" r:id="rId8"/>
    <p:sldId id="516" r:id="rId9"/>
    <p:sldId id="522" r:id="rId10"/>
    <p:sldId id="520" r:id="rId11"/>
    <p:sldId id="525" r:id="rId12"/>
    <p:sldId id="526" r:id="rId13"/>
    <p:sldId id="527" r:id="rId14"/>
    <p:sldId id="528" r:id="rId15"/>
    <p:sldId id="529" r:id="rId16"/>
    <p:sldId id="530" r:id="rId17"/>
    <p:sldId id="531" r:id="rId18"/>
    <p:sldId id="532" r:id="rId19"/>
    <p:sldId id="533" r:id="rId20"/>
    <p:sldId id="534" r:id="rId21"/>
    <p:sldId id="535" r:id="rId22"/>
    <p:sldId id="536" r:id="rId23"/>
    <p:sldId id="537" r:id="rId24"/>
    <p:sldId id="538" r:id="rId25"/>
    <p:sldId id="540" r:id="rId26"/>
    <p:sldId id="541" r:id="rId27"/>
    <p:sldId id="542" r:id="rId28"/>
    <p:sldId id="543" r:id="rId29"/>
    <p:sldId id="544" r:id="rId30"/>
    <p:sldId id="545" r:id="rId31"/>
    <p:sldId id="547" r:id="rId32"/>
    <p:sldId id="548" r:id="rId33"/>
    <p:sldId id="549" r:id="rId34"/>
    <p:sldId id="550" r:id="rId35"/>
    <p:sldId id="552" r:id="rId36"/>
    <p:sldId id="554" r:id="rId37"/>
    <p:sldId id="555" r:id="rId38"/>
    <p:sldId id="556" r:id="rId39"/>
    <p:sldId id="451" r:id="rId40"/>
  </p:sldIdLst>
  <p:sldSz cx="12192000"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DC0"/>
    <a:srgbClr val="79DFDD"/>
    <a:srgbClr val="33CCCC"/>
    <a:srgbClr val="006666"/>
    <a:srgbClr val="70AD47"/>
    <a:srgbClr val="607D8B"/>
    <a:srgbClr val="455A64"/>
    <a:srgbClr val="494949"/>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74070" autoAdjust="0"/>
  </p:normalViewPr>
  <p:slideViewPr>
    <p:cSldViewPr snapToGrid="0" showGuides="1">
      <p:cViewPr varScale="1">
        <p:scale>
          <a:sx n="85" d="100"/>
          <a:sy n="85" d="100"/>
        </p:scale>
        <p:origin x="420" y="90"/>
      </p:cViewPr>
      <p:guideLst>
        <p:guide orient="horz" pos="2184"/>
        <p:guide pos="3840"/>
      </p:guideLst>
    </p:cSldViewPr>
  </p:slideViewPr>
  <p:notesTextViewPr>
    <p:cViewPr>
      <p:scale>
        <a:sx n="1" d="1"/>
        <a:sy n="1" d="1"/>
      </p:scale>
      <p:origin x="0" y="0"/>
    </p:cViewPr>
  </p:notesTextViewPr>
  <p:sorterViewPr>
    <p:cViewPr varScale="1">
      <p:scale>
        <a:sx n="100" d="100"/>
        <a:sy n="100" d="100"/>
      </p:scale>
      <p:origin x="0" y="-451"/>
    </p:cViewPr>
  </p:sorterViewPr>
  <p:notesViewPr>
    <p:cSldViewPr snapToGrid="0">
      <p:cViewPr varScale="1">
        <p:scale>
          <a:sx n="83" d="100"/>
          <a:sy n="83" d="100"/>
        </p:scale>
        <p:origin x="3352" y="2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4870186C-E3E3-4415-A21C-45660FA2CC1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C862466-5019-4B5B-9556-B78C7A1C5A8F}" type="parTrans" cxnId="{40E5C612-FA83-40FA-940D-9CCB9F4E8C88}">
      <dgm:prSet/>
      <dgm:spPr/>
      <dgm:t>
        <a:bodyPr/>
        <a:lstStyle/>
        <a:p>
          <a:endParaRPr lang="en-US"/>
        </a:p>
      </dgm:t>
    </dgm:pt>
    <dgm:pt modelId="{34001426-1A03-4F23-8C07-06DDD91587C8}">
      <dgm:prSet phldrT="[Text]"/>
      <dgm:spPr/>
      <dgm:t>
        <a:bodyPr/>
        <a:lstStyle/>
        <a:p>
          <a:r>
            <a:rPr lang="en-US" altLang="en-US" smtClean="0"/>
            <a:t>Legally-Required Accommodations:</a:t>
          </a:r>
          <a:endParaRPr lang="en-US"/>
        </a:p>
      </dgm:t>
    </dgm:pt>
    <dgm:pt modelId="{978B1925-438D-469F-AD37-781FC6CD41FF}" type="parTrans" cxnId="{28ED5FDD-8CE2-4B5F-B3AC-D614C4B9C488}">
      <dgm:prSet/>
      <dgm:spPr/>
      <dgm:t>
        <a:bodyPr/>
        <a:lstStyle/>
        <a:p>
          <a:endParaRPr lang="en-US"/>
        </a:p>
      </dgm:t>
    </dgm:pt>
    <dgm:pt modelId="{9B7E3FF4-4BD0-422C-8EF0-5B49161BCE1C}">
      <dgm:prSet phldrT="[Text]"/>
      <dgm:spPr/>
      <dgm:t>
        <a:bodyPr/>
        <a:lstStyle/>
        <a:p>
          <a:r>
            <a:rPr lang="en-US" altLang="en-US" smtClean="0"/>
            <a:t>Title VII requires covered employers to make reasonable accommodations for the </a:t>
          </a:r>
          <a:r>
            <a:rPr lang="en-US" altLang="en-US" b="1" smtClean="0"/>
            <a:t>sincerely held religious beliefs</a:t>
          </a:r>
          <a:r>
            <a:rPr lang="en-US" altLang="en-US" smtClean="0"/>
            <a:t> of employees or applicants </a:t>
          </a:r>
          <a:r>
            <a:rPr lang="en-US" smtClean="0"/>
            <a:t>if an accommodation will not impose more than a </a:t>
          </a:r>
          <a:r>
            <a:rPr lang="en-US" i="1" smtClean="0"/>
            <a:t>de minimis</a:t>
          </a:r>
          <a:r>
            <a:rPr lang="en-US" smtClean="0"/>
            <a:t> cost or burden on business operations</a:t>
          </a:r>
          <a:endParaRPr lang="en-US"/>
        </a:p>
      </dgm:t>
    </dgm:pt>
    <dgm:pt modelId="{AC853103-2522-49E0-A45C-C633DEF6A885}" type="sibTrans" cxnId="{28ED5FDD-8CE2-4B5F-B3AC-D614C4B9C488}">
      <dgm:prSet/>
      <dgm:spPr/>
      <dgm:t>
        <a:bodyPr/>
        <a:lstStyle/>
        <a:p>
          <a:endParaRPr lang="en-US"/>
        </a:p>
      </dgm:t>
    </dgm:pt>
    <dgm:pt modelId="{7D26AE87-127B-45F6-9D3C-41F11E134616}" type="parTrans" cxnId="{33CD4FBB-A475-40F7-A1EC-AB2753FFB106}">
      <dgm:prSet/>
      <dgm:spPr/>
      <dgm:t>
        <a:bodyPr/>
        <a:lstStyle/>
        <a:p>
          <a:endParaRPr lang="en-US"/>
        </a:p>
      </dgm:t>
    </dgm:pt>
    <dgm:pt modelId="{401833FA-553C-4D9F-B825-036DE9824552}">
      <dgm:prSet/>
      <dgm:spPr/>
      <dgm:t>
        <a:bodyPr/>
        <a:lstStyle/>
        <a:p>
          <a:r>
            <a:rPr lang="en-US" altLang="en-US" smtClean="0"/>
            <a:t>The ADA requires covered employers to make reasonable accommodations for the </a:t>
          </a:r>
          <a:r>
            <a:rPr lang="en-US" altLang="en-US" b="1" smtClean="0"/>
            <a:t>disabilities</a:t>
          </a:r>
          <a:r>
            <a:rPr lang="en-US" altLang="en-US" smtClean="0"/>
            <a:t> of employees</a:t>
          </a:r>
          <a:endParaRPr lang="en-US" altLang="en-US"/>
        </a:p>
      </dgm:t>
    </dgm:pt>
    <dgm:pt modelId="{EC9F131B-7EBD-4D8F-AE5E-B30FB7DA361A}" type="sibTrans" cxnId="{33CD4FBB-A475-40F7-A1EC-AB2753FFB106}">
      <dgm:prSet/>
      <dgm:spPr/>
      <dgm:t>
        <a:bodyPr/>
        <a:lstStyle/>
        <a:p>
          <a:endParaRPr lang="en-US"/>
        </a:p>
      </dgm:t>
    </dgm:pt>
    <dgm:pt modelId="{9FA8EDCB-11BA-4346-B48B-C4FAEA64AD6E}" type="sibTrans" cxnId="{40E5C612-FA83-40FA-940D-9CCB9F4E8C88}">
      <dgm:prSet/>
      <dgm:spPr/>
      <dgm:t>
        <a:bodyPr/>
        <a:lstStyle/>
        <a:p>
          <a:endParaRPr lang="en-US"/>
        </a:p>
      </dgm:t>
    </dgm:pt>
    <dgm:pt modelId="{ADC96E0E-0CE3-49B3-9D91-EB77969D59EA}" type="pres">
      <dgm:prSet presAssocID="{4870186C-E3E3-4415-A21C-45660FA2CC11}" presName="composite">
        <dgm:presLayoutVars>
          <dgm:chMax val="1"/>
          <dgm:dir/>
          <dgm:resizeHandles val="exact"/>
        </dgm:presLayoutVars>
      </dgm:prSet>
      <dgm:spPr/>
      <dgm:t>
        <a:bodyPr/>
        <a:lstStyle/>
        <a:p>
          <a:endParaRPr lang="en-US"/>
        </a:p>
      </dgm:t>
    </dgm:pt>
    <dgm:pt modelId="{0D408893-E4D7-4637-A495-8DDE9B1016B7}" type="pres">
      <dgm:prSet presAssocID="{34001426-1A03-4F23-8C07-06DDD91587C8}" presName="roof" presStyleLbl="dkBgShp" presStyleCnt="1"/>
      <dgm:spPr/>
      <dgm:t>
        <a:bodyPr/>
        <a:lstStyle/>
        <a:p>
          <a:endParaRPr lang="en-US"/>
        </a:p>
      </dgm:t>
    </dgm:pt>
    <dgm:pt modelId="{2C1BAEA8-0752-4BC9-AB31-CF825B6CF7B4}" type="pres">
      <dgm:prSet presAssocID="{34001426-1A03-4F23-8C07-06DDD91587C8}" presName="pillars"/>
      <dgm:spPr/>
      <dgm:t>
        <a:bodyPr/>
        <a:lstStyle/>
        <a:p/>
      </dgm:t>
    </dgm:pt>
    <dgm:pt modelId="{B0A891CD-F719-454F-BE58-A8EB3D1C43C4}" type="pres">
      <dgm:prSet presAssocID="{34001426-1A03-4F23-8C07-06DDD91587C8}" presName="pillar1" presStyleLbl="node1" presStyleCnt="2">
        <dgm:presLayoutVars>
          <dgm:bulletEnabled val="1"/>
        </dgm:presLayoutVars>
      </dgm:prSet>
      <dgm:spPr/>
      <dgm:t>
        <a:bodyPr/>
        <a:lstStyle/>
        <a:p>
          <a:endParaRPr lang="en-US"/>
        </a:p>
      </dgm:t>
    </dgm:pt>
    <dgm:pt modelId="{C69066C4-D5FC-4977-8ED9-64AB1FED54C7}" type="pres">
      <dgm:prSet presAssocID="{401833FA-553C-4D9F-B825-036DE9824552}" presName="pillarX" presStyleLbl="node1" presStyleIdx="1" presStyleCnt="2">
        <dgm:presLayoutVars>
          <dgm:bulletEnabled val="1"/>
        </dgm:presLayoutVars>
      </dgm:prSet>
      <dgm:spPr/>
      <dgm:t>
        <a:bodyPr/>
        <a:lstStyle/>
        <a:p>
          <a:endParaRPr lang="en-US"/>
        </a:p>
      </dgm:t>
    </dgm:pt>
    <dgm:pt modelId="{91627E6F-C1F9-4E16-8835-E116289EBCD3}" type="pres">
      <dgm:prSet presAssocID="{34001426-1A03-4F23-8C07-06DDD91587C8}" presName="base" presStyleLbl="dkBgShp" presStyleCnt="1"/>
      <dgm:spPr/>
      <dgm:t>
        <a:bodyPr/>
        <a:lstStyle/>
        <a:p/>
      </dgm:t>
    </dgm:pt>
  </dgm:ptLst>
  <dgm:cxnLst>
    <dgm:cxn modelId="{40E5C612-FA83-40FA-940D-9CCB9F4E8C88}" srcId="{4870186C-E3E3-4415-A21C-45660FA2CC11}" destId="{34001426-1A03-4F23-8C07-06DDD91587C8}" srcOrd="0" destOrd="0" parTransId="{DC862466-5019-4B5B-9556-B78C7A1C5A8F}" sibTransId="{9FA8EDCB-11BA-4346-B48B-C4FAEA64AD6E}"/>
    <dgm:cxn modelId="{28ED5FDD-8CE2-4B5F-B3AC-D614C4B9C488}" srcId="{34001426-1A03-4F23-8C07-06DDD91587C8}" destId="{9B7E3FF4-4BD0-422C-8EF0-5B49161BCE1C}" srcOrd="0" destOrd="0" parTransId="{978B1925-438D-469F-AD37-781FC6CD41FF}" sibTransId="{AC853103-2522-49E0-A45C-C633DEF6A885}"/>
    <dgm:cxn modelId="{33CD4FBB-A475-40F7-A1EC-AB2753FFB106}" srcId="{34001426-1A03-4F23-8C07-06DDD91587C8}" destId="{401833FA-553C-4D9F-B825-036DE9824552}" srcOrd="1" destOrd="0" parTransId="{7D26AE87-127B-45F6-9D3C-41F11E134616}" sibTransId="{EC9F131B-7EBD-4D8F-AE5E-B30FB7DA361A}"/>
    <dgm:cxn modelId="{02773E35-1212-4606-84F1-DD54041411FC}" type="presOf" srcId="{4870186C-E3E3-4415-A21C-45660FA2CC11}" destId="{ADC96E0E-0CE3-49B3-9D91-EB77969D59EA}" srcOrd="0" destOrd="0" presId="urn:microsoft.com/office/officeart/2005/8/layout/hList3"/>
    <dgm:cxn modelId="{0A641533-D282-48AE-81E5-F2ED9744B008}" type="presParOf" srcId="{ADC96E0E-0CE3-49B3-9D91-EB77969D59EA}" destId="{0D408893-E4D7-4637-A495-8DDE9B1016B7}" srcOrd="0" destOrd="0" presId="urn:microsoft.com/office/officeart/2005/8/layout/hList3"/>
    <dgm:cxn modelId="{3B9CDA56-ABAF-407F-A3EE-3D60D3458769}" type="presOf" srcId="{34001426-1A03-4F23-8C07-06DDD91587C8}" destId="{0D408893-E4D7-4637-A495-8DDE9B1016B7}" srcOrd="0" destOrd="0" presId="urn:microsoft.com/office/officeart/2005/8/layout/hList3"/>
    <dgm:cxn modelId="{F586CC4F-DD2C-4BC7-9E58-AC5F41118E4A}" type="presParOf" srcId="{ADC96E0E-0CE3-49B3-9D91-EB77969D59EA}" destId="{2C1BAEA8-0752-4BC9-AB31-CF825B6CF7B4}" srcOrd="1" destOrd="0" presId="urn:microsoft.com/office/officeart/2005/8/layout/hList3"/>
    <dgm:cxn modelId="{5A77D20C-0F67-470C-907B-EBEC90CC427F}" type="presParOf" srcId="{2C1BAEA8-0752-4BC9-AB31-CF825B6CF7B4}" destId="{B0A891CD-F719-454F-BE58-A8EB3D1C43C4}" srcOrd="0" destOrd="0" presId="urn:microsoft.com/office/officeart/2005/8/layout/hList3"/>
    <dgm:cxn modelId="{172E6544-7527-4256-A719-4EC51787F31B}" type="presOf" srcId="{9B7E3FF4-4BD0-422C-8EF0-5B49161BCE1C}" destId="{B0A891CD-F719-454F-BE58-A8EB3D1C43C4}" srcOrd="0" destOrd="0" presId="urn:microsoft.com/office/officeart/2005/8/layout/hList3"/>
    <dgm:cxn modelId="{D56D35C0-2D66-4AD0-9A8A-24A553523A51}" type="presParOf" srcId="{2C1BAEA8-0752-4BC9-AB31-CF825B6CF7B4}" destId="{C69066C4-D5FC-4977-8ED9-64AB1FED54C7}" srcOrd="1" destOrd="0" presId="urn:microsoft.com/office/officeart/2005/8/layout/hList3"/>
    <dgm:cxn modelId="{826583E5-E7F2-4EE9-8268-CA8783CADE1B}" type="presOf" srcId="{401833FA-553C-4D9F-B825-036DE9824552}" destId="{C69066C4-D5FC-4977-8ED9-64AB1FED54C7}" srcOrd="0" destOrd="0" presId="urn:microsoft.com/office/officeart/2005/8/layout/hList3"/>
    <dgm:cxn modelId="{58BBF41E-E4E0-4814-BFED-DF6A9C8AD71B}" type="presParOf" srcId="{ADC96E0E-0CE3-49B3-9D91-EB77969D59EA}" destId="{91627E6F-C1F9-4E16-8835-E116289EBCD3}" srcOrd="2" destOrd="0" presId="urn:microsoft.com/office/officeart/2005/8/layout/hLis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109D1294-D8C0-4AA6-B859-88F5676EB99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A60E613-7289-4223-A4F0-BC7AB236587A}" type="parTrans" cxnId="{5ED43F97-8FD7-427E-B881-A8081F6810E8}">
      <dgm:prSet/>
      <dgm:spPr/>
      <dgm:t>
        <a:bodyPr/>
        <a:lstStyle/>
        <a:p>
          <a:endParaRPr lang="en-US"/>
        </a:p>
      </dgm:t>
    </dgm:pt>
    <dgm:pt modelId="{42C05362-5A74-4627-AD74-17422C61A2F3}">
      <dgm:prSet phldrT="[Text]"/>
      <dgm:spPr/>
      <dgm:t>
        <a:bodyPr/>
        <a:lstStyle/>
        <a:p>
          <a:endParaRPr lang="en-US"/>
        </a:p>
      </dgm:t>
    </dgm:pt>
    <dgm:pt modelId="{531F297E-F89A-4A49-9F0D-E4DFE80BB924}" type="parTrans" cxnId="{8598ABF7-B472-4431-9845-D4643A937CFA}">
      <dgm:prSet/>
      <dgm:spPr/>
      <dgm:t>
        <a:bodyPr/>
        <a:lstStyle/>
        <a:p>
          <a:endParaRPr lang="en-US"/>
        </a:p>
      </dgm:t>
    </dgm:pt>
    <dgm:pt modelId="{9227C825-2115-4A6B-871D-7522DDD16917}">
      <dgm:prSet phldrT="[Text]" custT="1"/>
      <dgm:spPr/>
      <dgm:t>
        <a:bodyPr/>
        <a:lstStyle/>
        <a:p>
          <a:pPr marL="0" marR="0" lvl="0" indent="0" defTabSz="914400" eaLnBrk="1" fontAlgn="auto" latinLnBrk="0" hangingPunct="1">
            <a:lnSpc>
              <a:spcPct val="100000"/>
            </a:lnSpc>
            <a:spcBef>
              <a:spcPct val="0"/>
            </a:spcBef>
            <a:spcAft>
              <a:spcPct val="0"/>
            </a:spcAft>
            <a:buClrTx/>
            <a:buSzTx/>
            <a:buFontTx/>
            <a:buNone/>
            <a:defRPr/>
          </a:pPr>
          <a:r>
            <a:rPr lang="en-US" sz="2400" smtClean="0"/>
            <a:t>Does the person have a belief that is religious?</a:t>
          </a:r>
          <a:endParaRPr lang="en-US" sz="2000"/>
        </a:p>
      </dgm:t>
    </dgm:pt>
    <dgm:pt modelId="{16A85F1C-35C5-4D10-9064-E4941DAD43AE}" type="sibTrans" cxnId="{8598ABF7-B472-4431-9845-D4643A937CFA}">
      <dgm:prSet/>
      <dgm:spPr/>
      <dgm:t>
        <a:bodyPr/>
        <a:lstStyle/>
        <a:p>
          <a:endParaRPr lang="en-US"/>
        </a:p>
      </dgm:t>
    </dgm:pt>
    <dgm:pt modelId="{D03F490B-C64C-4AA5-A182-9AF01BE060A1}" type="parTrans" cxnId="{55A33194-A735-48F1-80ED-2BA5B599D9C7}">
      <dgm:prSet/>
      <dgm:spPr/>
      <dgm:t>
        <a:bodyPr/>
        <a:lstStyle/>
        <a:p>
          <a:endParaRPr lang="en-US"/>
        </a:p>
      </dgm:t>
    </dgm:pt>
    <dgm:pt modelId="{2663917D-F44E-434F-A1F5-FC055C856E4D}">
      <dgm:prSet phldrT="[Text]" custT="1"/>
      <dgm:spPr/>
      <dgm:t>
        <a:bodyPr/>
        <a:lstStyle/>
        <a:p>
          <a:pPr marL="0" marR="0" lvl="0" indent="0" defTabSz="914400" eaLnBrk="1" fontAlgn="auto" latinLnBrk="0" hangingPunct="1">
            <a:lnSpc>
              <a:spcPct val="100000"/>
            </a:lnSpc>
            <a:spcBef>
              <a:spcPct val="0"/>
            </a:spcBef>
            <a:spcAft>
              <a:spcPct val="0"/>
            </a:spcAft>
            <a:buClrTx/>
            <a:buSzTx/>
            <a:buFontTx/>
            <a:buNone/>
            <a:defRPr/>
          </a:pPr>
          <a:r>
            <a:rPr lang="en-US" sz="2400" smtClean="0"/>
            <a:t>Is the belief sincerely held?</a:t>
          </a:r>
          <a:endParaRPr lang="en-US" sz="1900"/>
        </a:p>
      </dgm:t>
    </dgm:pt>
    <dgm:pt modelId="{DEB1CD82-3D7E-4C4E-BDA3-FDF72B79F310}" type="sibTrans" cxnId="{55A33194-A735-48F1-80ED-2BA5B599D9C7}">
      <dgm:prSet/>
      <dgm:spPr/>
      <dgm:t>
        <a:bodyPr/>
        <a:lstStyle/>
        <a:p>
          <a:endParaRPr lang="en-US"/>
        </a:p>
      </dgm:t>
    </dgm:pt>
    <dgm:pt modelId="{077A2114-4F00-4EF0-822E-8952D5A0E752}" type="sibTrans" cxnId="{5ED43F97-8FD7-427E-B881-A8081F6810E8}">
      <dgm:prSet/>
      <dgm:spPr/>
      <dgm:t>
        <a:bodyPr/>
        <a:lstStyle/>
        <a:p>
          <a:endParaRPr lang="en-US"/>
        </a:p>
      </dgm:t>
    </dgm:pt>
    <dgm:pt modelId="{B7355C07-2955-4E38-82C9-95782DA9B00D}" type="parTrans" cxnId="{B4A8AB5A-EE25-4626-AACC-00B3931C4B67}">
      <dgm:prSet/>
      <dgm:spPr/>
      <dgm:t>
        <a:bodyPr/>
        <a:lstStyle/>
        <a:p>
          <a:endParaRPr lang="en-US"/>
        </a:p>
      </dgm:t>
    </dgm:pt>
    <dgm:pt modelId="{1D55D5A5-D6CB-473D-86F8-35CB03FCA2D5}">
      <dgm:prSet custT="1"/>
      <dgm:spPr/>
      <dgm:t>
        <a:bodyPr/>
        <a:lstStyle/>
        <a:p>
          <a:r>
            <a:rPr lang="en-US" sz="2400" smtClean="0"/>
            <a:t>If the answer is </a:t>
          </a:r>
          <a:r>
            <a:rPr lang="en-US" sz="2400" b="1" smtClean="0"/>
            <a:t>“no”</a:t>
          </a:r>
          <a:r>
            <a:rPr lang="en-US" sz="2400" smtClean="0"/>
            <a:t> to any question </a:t>
          </a:r>
          <a:r>
            <a:rPr lang="en-US" sz="2400" smtClean="0">
              <a:sym typeface="Wingdings" panose="05000000000000000000" pitchFamily="2" charset="2"/>
            </a:rPr>
            <a:t> </a:t>
          </a:r>
        </a:p>
        <a:p>
          <a:r>
            <a:rPr lang="en-US" sz="2400" b="1" smtClean="0">
              <a:sym typeface="Wingdings" panose="05000000000000000000" pitchFamily="2" charset="2"/>
            </a:rPr>
            <a:t>no accommodation</a:t>
          </a:r>
          <a:r>
            <a:rPr lang="en-US" sz="2400" smtClean="0">
              <a:sym typeface="Wingdings" panose="05000000000000000000" pitchFamily="2" charset="2"/>
            </a:rPr>
            <a:t> is legally required</a:t>
          </a:r>
        </a:p>
      </dgm:t>
    </dgm:pt>
    <dgm:pt modelId="{228938E7-A92E-4CA0-A6C3-6E6B0EA25C29}" type="sibTrans" cxnId="{B4A8AB5A-EE25-4626-AACC-00B3931C4B67}">
      <dgm:prSet/>
      <dgm:spPr/>
      <dgm:t>
        <a:bodyPr/>
        <a:lstStyle/>
        <a:p>
          <a:endParaRPr lang="en-US"/>
        </a:p>
      </dgm:t>
    </dgm:pt>
    <dgm:pt modelId="{132081C1-2896-40A7-AA08-1D7CEB6F1F66}" type="parTrans" cxnId="{035E6894-1EC2-450C-AEA9-35949402DE9A}">
      <dgm:prSet/>
      <dgm:spPr/>
      <dgm:t>
        <a:bodyPr/>
        <a:lstStyle/>
        <a:p>
          <a:endParaRPr lang="en-US"/>
        </a:p>
      </dgm:t>
    </dgm:pt>
    <dgm:pt modelId="{96C52CDD-5253-4EF4-B778-1ABF9AA79DE3}">
      <dgm:prSet phldrT="[Text]" custT="1"/>
      <dgm:spPr/>
      <dgm:t>
        <a:bodyPr/>
        <a:lstStyle/>
        <a:p>
          <a:r>
            <a:rPr lang="en-US" sz="2000" smtClean="0"/>
            <a:t>Can a reasonable accommodation be made to how the job is done to enable the employee to perform an essential function of the job, without creating a direct threat or undue hardship?</a:t>
          </a:r>
          <a:endParaRPr lang="en-US" sz="2000"/>
        </a:p>
      </dgm:t>
    </dgm:pt>
    <dgm:pt modelId="{01C0709D-982C-4D8E-8A69-2F4DBA06ABEA}" type="parTrans" cxnId="{9A909C61-9D85-4B25-BF16-0315AC9D7CFC}">
      <dgm:prSet/>
      <dgm:spPr/>
      <dgm:t>
        <a:bodyPr/>
        <a:lstStyle/>
        <a:p>
          <a:endParaRPr lang="en-US"/>
        </a:p>
      </dgm:t>
    </dgm:pt>
    <dgm:pt modelId="{9FF29758-721F-47CF-B8F2-B1753F77A5D0}">
      <dgm:prSet phldrT="[Text]"/>
      <dgm:spPr/>
      <dgm:t>
        <a:bodyPr/>
        <a:lstStyle/>
        <a:p>
          <a:r>
            <a:rPr lang="en-US" smtClean="0">
              <a:sym typeface="Wingdings" panose="05000000000000000000" pitchFamily="2" charset="2"/>
            </a:rPr>
            <a:t>If the answer is </a:t>
          </a:r>
          <a:r>
            <a:rPr lang="en-US" b="1" smtClean="0">
              <a:sym typeface="Wingdings" panose="05000000000000000000" pitchFamily="2" charset="2"/>
            </a:rPr>
            <a:t>“yes”</a:t>
          </a:r>
          <a:r>
            <a:rPr lang="en-US" smtClean="0">
              <a:sym typeface="Wingdings" panose="05000000000000000000" pitchFamily="2" charset="2"/>
            </a:rPr>
            <a:t> to all questions  an accommodation is required</a:t>
          </a:r>
          <a:endParaRPr lang="en-US"/>
        </a:p>
      </dgm:t>
    </dgm:pt>
    <dgm:pt modelId="{6F7B0F3F-17B2-4AFA-8415-32ADFBAA76B3}" type="sibTrans" cxnId="{9A909C61-9D85-4B25-BF16-0315AC9D7CFC}">
      <dgm:prSet/>
      <dgm:spPr/>
      <dgm:t>
        <a:bodyPr/>
        <a:lstStyle/>
        <a:p>
          <a:endParaRPr lang="en-US"/>
        </a:p>
      </dgm:t>
    </dgm:pt>
    <dgm:pt modelId="{CF559595-173E-40B7-8D5B-BA828EDFE2B4}" type="sibTrans" cxnId="{035E6894-1EC2-450C-AEA9-35949402DE9A}">
      <dgm:prSet/>
      <dgm:spPr/>
      <dgm:t>
        <a:bodyPr/>
        <a:lstStyle/>
        <a:p>
          <a:endParaRPr lang="en-US"/>
        </a:p>
      </dgm:t>
    </dgm:pt>
    <dgm:pt modelId="{9FD6530E-6A43-4A20-8498-A1574F7AD00F}" type="pres">
      <dgm:prSet presAssocID="{109D1294-D8C0-4AA6-B859-88F5676EB997}" presName="Name0">
        <dgm:presLayoutVars>
          <dgm:dir/>
          <dgm:animLvl val="lvl"/>
          <dgm:resizeHandles val="exact"/>
        </dgm:presLayoutVars>
      </dgm:prSet>
      <dgm:spPr/>
      <dgm:t>
        <a:bodyPr/>
        <a:lstStyle/>
        <a:p>
          <a:endParaRPr lang="en-US"/>
        </a:p>
      </dgm:t>
    </dgm:pt>
    <dgm:pt modelId="{C06710BB-0C96-42B6-A5D4-65B4C48CC7AC}" type="pres">
      <dgm:prSet presAssocID="{96C52CDD-5253-4EF4-B778-1ABF9AA79DE3}" presName="boxAndChildren"/>
      <dgm:spPr/>
      <dgm:t>
        <a:bodyPr/>
        <a:lstStyle/>
        <a:p/>
      </dgm:t>
    </dgm:pt>
    <dgm:pt modelId="{58AA1ED2-A6E8-4B47-993D-40D0BF275998}" type="pres">
      <dgm:prSet presAssocID="{96C52CDD-5253-4EF4-B778-1ABF9AA79DE3}" presName="parentTextBox" presStyleLbl="node1" presStyleCnt="3"/>
      <dgm:spPr/>
      <dgm:t>
        <a:bodyPr/>
        <a:lstStyle/>
        <a:p>
          <a:endParaRPr lang="en-US"/>
        </a:p>
      </dgm:t>
    </dgm:pt>
    <dgm:pt modelId="{C6196004-D2DF-4174-9297-1AE0D0CDA7BD}" type="pres">
      <dgm:prSet presAssocID="{96C52CDD-5253-4EF4-B778-1ABF9AA79DE3}" presName="entireBox" presStyleLbl="node1" presStyleCnt="3" custScaleY="179371"/>
      <dgm:spPr/>
      <dgm:t>
        <a:bodyPr/>
        <a:lstStyle/>
        <a:p>
          <a:endParaRPr lang="en-US"/>
        </a:p>
      </dgm:t>
    </dgm:pt>
    <dgm:pt modelId="{62136608-5D98-4C75-A19F-869A478CF203}" type="pres">
      <dgm:prSet presAssocID="{96C52CDD-5253-4EF4-B778-1ABF9AA79DE3}" presName="descendantBox"/>
      <dgm:spPr/>
      <dgm:t>
        <a:bodyPr/>
        <a:lstStyle/>
        <a:p/>
      </dgm:t>
    </dgm:pt>
    <dgm:pt modelId="{3C5F71D7-0373-4E23-8604-0DD6EEB633C1}" type="pres">
      <dgm:prSet presAssocID="{9FF29758-721F-47CF-B8F2-B1753F77A5D0}" presName="childTextBox" presStyleLbl="fgAccFollowNode1" presStyleCnt="3" custScaleX="1223281" custLinFactNeighborX="4653" custLinFactNeighborY="38812">
        <dgm:presLayoutVars>
          <dgm:bulletEnabled val="1"/>
        </dgm:presLayoutVars>
      </dgm:prSet>
      <dgm:spPr/>
      <dgm:t>
        <a:bodyPr/>
        <a:lstStyle/>
        <a:p>
          <a:endParaRPr lang="en-US"/>
        </a:p>
      </dgm:t>
    </dgm:pt>
    <dgm:pt modelId="{C274CED2-4998-48DE-AA30-6FF6D2F1293F}" type="pres">
      <dgm:prSet presAssocID="{228938E7-A92E-4CA0-A6C3-6E6B0EA25C29}" presName="sp"/>
      <dgm:spPr/>
      <dgm:t>
        <a:bodyPr/>
        <a:lstStyle/>
        <a:p/>
      </dgm:t>
    </dgm:pt>
    <dgm:pt modelId="{087C9B37-E189-48A3-A6C2-788D4285C8D5}" type="pres">
      <dgm:prSet presAssocID="{1D55D5A5-D6CB-473D-86F8-35CB03FCA2D5}" presName="arrowAndChildren"/>
      <dgm:spPr/>
      <dgm:t>
        <a:bodyPr/>
        <a:lstStyle/>
        <a:p/>
      </dgm:t>
    </dgm:pt>
    <dgm:pt modelId="{F3AD3403-C8B8-4EA4-94D4-20E702093EEF}" type="pres">
      <dgm:prSet presAssocID="{1D55D5A5-D6CB-473D-86F8-35CB03FCA2D5}" presName="parentTextArrow" presStyleLbl="node1" presStyleIdx="1" presStyleCnt="3"/>
      <dgm:spPr/>
      <dgm:t>
        <a:bodyPr/>
        <a:lstStyle/>
        <a:p>
          <a:endParaRPr lang="en-US"/>
        </a:p>
      </dgm:t>
    </dgm:pt>
    <dgm:pt modelId="{32FFC36D-BD8C-4297-9210-10CDB465D742}" type="pres">
      <dgm:prSet presAssocID="{077A2114-4F00-4EF0-822E-8952D5A0E752}" presName="sp"/>
      <dgm:spPr/>
      <dgm:t>
        <a:bodyPr/>
        <a:lstStyle/>
        <a:p/>
      </dgm:t>
    </dgm:pt>
    <dgm:pt modelId="{E3743812-6515-4F80-8936-10B3A1A64BBC}" type="pres">
      <dgm:prSet presAssocID="{42C05362-5A74-4627-AD74-17422C61A2F3}" presName="arrowAndChildren"/>
      <dgm:spPr/>
      <dgm:t>
        <a:bodyPr/>
        <a:lstStyle/>
        <a:p/>
      </dgm:t>
    </dgm:pt>
    <dgm:pt modelId="{D02D35BC-02B2-4869-B24F-68C23E3A6A4D}" type="pres">
      <dgm:prSet presAssocID="{42C05362-5A74-4627-AD74-17422C61A2F3}" presName="parentTextArrow" presStyleLbl="node1" presStyleIdx="2" presStyleCnt="3"/>
      <dgm:spPr/>
      <dgm:t>
        <a:bodyPr/>
        <a:lstStyle/>
        <a:p>
          <a:endParaRPr lang="en-US"/>
        </a:p>
      </dgm:t>
    </dgm:pt>
    <dgm:pt modelId="{0B69908B-C280-4686-B01E-0AB059F7F271}" type="pres">
      <dgm:prSet presAssocID="{42C05362-5A74-4627-AD74-17422C61A2F3}" presName="arrow" presStyleLbl="node1" presStyleIdx="2" presStyleCnt="3"/>
      <dgm:spPr/>
      <dgm:t>
        <a:bodyPr/>
        <a:lstStyle/>
        <a:p>
          <a:endParaRPr lang="en-US"/>
        </a:p>
      </dgm:t>
    </dgm:pt>
    <dgm:pt modelId="{1E55EC3A-FC38-403E-9B5D-A24CE4AEE52B}" type="pres">
      <dgm:prSet presAssocID="{42C05362-5A74-4627-AD74-17422C61A2F3}" presName="descendantArrow"/>
      <dgm:spPr/>
      <dgm:t>
        <a:bodyPr/>
        <a:lstStyle/>
        <a:p/>
      </dgm:t>
    </dgm:pt>
    <dgm:pt modelId="{7D4012D7-1A10-4EEB-8A4F-8D7A0DB5CC7A}" type="pres">
      <dgm:prSet presAssocID="{9227C825-2115-4A6B-871D-7522DDD16917}" presName="childTextArrow" presStyleLbl="fgAccFollowNode1" presStyleIdx="1" presStyleCnt="3" custScaleX="34196" custScaleY="225082" custLinFactNeighborX="-20584" custLinFactNeighborY="-53008">
        <dgm:presLayoutVars>
          <dgm:bulletEnabled val="1"/>
        </dgm:presLayoutVars>
      </dgm:prSet>
      <dgm:spPr/>
      <dgm:t>
        <a:bodyPr/>
        <a:lstStyle/>
        <a:p>
          <a:endParaRPr lang="en-US"/>
        </a:p>
      </dgm:t>
    </dgm:pt>
    <dgm:pt modelId="{34A4552C-D39A-4470-B403-750E54D4EC9D}" type="pres">
      <dgm:prSet presAssocID="{2663917D-F44E-434F-A1F5-FC055C856E4D}" presName="childTextArrow" presStyleLbl="fgAccFollowNode1" presStyleIdx="2" presStyleCnt="3" custScaleX="31749" custScaleY="227234" custLinFactNeighborX="-15132" custLinFactNeighborY="-54084">
        <dgm:presLayoutVars>
          <dgm:bulletEnabled val="1"/>
        </dgm:presLayoutVars>
      </dgm:prSet>
      <dgm:spPr/>
      <dgm:t>
        <a:bodyPr/>
        <a:lstStyle/>
        <a:p>
          <a:endParaRPr lang="en-US"/>
        </a:p>
      </dgm:t>
    </dgm:pt>
  </dgm:ptLst>
  <dgm:cxnLst>
    <dgm:cxn modelId="{5ED43F97-8FD7-427E-B881-A8081F6810E8}" srcId="{109D1294-D8C0-4AA6-B859-88F5676EB997}" destId="{42C05362-5A74-4627-AD74-17422C61A2F3}" srcOrd="0" destOrd="0" parTransId="{4A60E613-7289-4223-A4F0-BC7AB236587A}" sibTransId="{077A2114-4F00-4EF0-822E-8952D5A0E752}"/>
    <dgm:cxn modelId="{8598ABF7-B472-4431-9845-D4643A937CFA}" srcId="{42C05362-5A74-4627-AD74-17422C61A2F3}" destId="{9227C825-2115-4A6B-871D-7522DDD16917}" srcOrd="0" destOrd="0" parTransId="{531F297E-F89A-4A49-9F0D-E4DFE80BB924}" sibTransId="{16A85F1C-35C5-4D10-9064-E4941DAD43AE}"/>
    <dgm:cxn modelId="{55A33194-A735-48F1-80ED-2BA5B599D9C7}" srcId="{42C05362-5A74-4627-AD74-17422C61A2F3}" destId="{2663917D-F44E-434F-A1F5-FC055C856E4D}" srcOrd="1" destOrd="0" parTransId="{D03F490B-C64C-4AA5-A182-9AF01BE060A1}" sibTransId="{DEB1CD82-3D7E-4C4E-BDA3-FDF72B79F310}"/>
    <dgm:cxn modelId="{B4A8AB5A-EE25-4626-AACC-00B3931C4B67}" srcId="{109D1294-D8C0-4AA6-B859-88F5676EB997}" destId="{1D55D5A5-D6CB-473D-86F8-35CB03FCA2D5}" srcOrd="1" destOrd="0" parTransId="{B7355C07-2955-4E38-82C9-95782DA9B00D}" sibTransId="{228938E7-A92E-4CA0-A6C3-6E6B0EA25C29}"/>
    <dgm:cxn modelId="{035E6894-1EC2-450C-AEA9-35949402DE9A}" srcId="{109D1294-D8C0-4AA6-B859-88F5676EB997}" destId="{96C52CDD-5253-4EF4-B778-1ABF9AA79DE3}" srcOrd="2" destOrd="0" parTransId="{132081C1-2896-40A7-AA08-1D7CEB6F1F66}" sibTransId="{CF559595-173E-40B7-8D5B-BA828EDFE2B4}"/>
    <dgm:cxn modelId="{9A909C61-9D85-4B25-BF16-0315AC9D7CFC}" srcId="{96C52CDD-5253-4EF4-B778-1ABF9AA79DE3}" destId="{9FF29758-721F-47CF-B8F2-B1753F77A5D0}" srcOrd="0" destOrd="0" parTransId="{01C0709D-982C-4D8E-8A69-2F4DBA06ABEA}" sibTransId="{6F7B0F3F-17B2-4AFA-8415-32ADFBAA76B3}"/>
    <dgm:cxn modelId="{7F869101-53FE-4B5A-AE2E-6F2F4B60A74B}" type="presOf" srcId="{109D1294-D8C0-4AA6-B859-88F5676EB997}" destId="{9FD6530E-6A43-4A20-8498-A1574F7AD00F}" srcOrd="0" destOrd="0" presId="urn:microsoft.com/office/officeart/2005/8/layout/process4"/>
    <dgm:cxn modelId="{96DDD78F-1BD7-4FC2-B770-CDAB43268660}" type="presParOf" srcId="{9FD6530E-6A43-4A20-8498-A1574F7AD00F}" destId="{C06710BB-0C96-42B6-A5D4-65B4C48CC7AC}" srcOrd="0" destOrd="0" presId="urn:microsoft.com/office/officeart/2005/8/layout/process4"/>
    <dgm:cxn modelId="{A71CBA82-0F4D-4D6D-BE52-3544BFA4563F}" type="presParOf" srcId="{C06710BB-0C96-42B6-A5D4-65B4C48CC7AC}" destId="{58AA1ED2-A6E8-4B47-993D-40D0BF275998}" srcOrd="0" destOrd="0" presId="urn:microsoft.com/office/officeart/2005/8/layout/process4"/>
    <dgm:cxn modelId="{C138E593-C383-4861-A903-6A9DBA83ECA0}" type="presOf" srcId="{96C52CDD-5253-4EF4-B778-1ABF9AA79DE3}" destId="{58AA1ED2-A6E8-4B47-993D-40D0BF275998}" srcOrd="0" destOrd="0" presId="urn:microsoft.com/office/officeart/2005/8/layout/process4"/>
    <dgm:cxn modelId="{91D6C367-4FC4-435F-8B09-C63A511172F0}" type="presParOf" srcId="{C06710BB-0C96-42B6-A5D4-65B4C48CC7AC}" destId="{C6196004-D2DF-4174-9297-1AE0D0CDA7BD}" srcOrd="1" destOrd="0" presId="urn:microsoft.com/office/officeart/2005/8/layout/process4"/>
    <dgm:cxn modelId="{EF688456-6129-4724-B28E-49C37F3A2295}" type="presOf" srcId="{96C52CDD-5253-4EF4-B778-1ABF9AA79DE3}" destId="{C6196004-D2DF-4174-9297-1AE0D0CDA7BD}" srcOrd="1" destOrd="0" presId="urn:microsoft.com/office/officeart/2005/8/layout/process4"/>
    <dgm:cxn modelId="{BE673B8E-021F-45FF-815F-9A0C876CD9E3}" type="presParOf" srcId="{C06710BB-0C96-42B6-A5D4-65B4C48CC7AC}" destId="{62136608-5D98-4C75-A19F-869A478CF203}" srcOrd="2" destOrd="0" presId="urn:microsoft.com/office/officeart/2005/8/layout/process4"/>
    <dgm:cxn modelId="{A2335B3D-4941-45B8-B869-E1BA151803ED}" type="presParOf" srcId="{62136608-5D98-4C75-A19F-869A478CF203}" destId="{3C5F71D7-0373-4E23-8604-0DD6EEB633C1}" srcOrd="0" destOrd="0" presId="urn:microsoft.com/office/officeart/2005/8/layout/process4"/>
    <dgm:cxn modelId="{BC0A0AF0-728C-4FFD-A115-7648C85A2FF5}" type="presOf" srcId="{9FF29758-721F-47CF-B8F2-B1753F77A5D0}" destId="{3C5F71D7-0373-4E23-8604-0DD6EEB633C1}" srcOrd="0" destOrd="0" presId="urn:microsoft.com/office/officeart/2005/8/layout/process4"/>
    <dgm:cxn modelId="{C683938B-3D7D-4C07-866A-D043ABB2B43E}" type="presParOf" srcId="{9FD6530E-6A43-4A20-8498-A1574F7AD00F}" destId="{C274CED2-4998-48DE-AA30-6FF6D2F1293F}" srcOrd="1" destOrd="0" presId="urn:microsoft.com/office/officeart/2005/8/layout/process4"/>
    <dgm:cxn modelId="{5316E35F-669D-43FE-836C-44C1C2528394}" type="presParOf" srcId="{9FD6530E-6A43-4A20-8498-A1574F7AD00F}" destId="{087C9B37-E189-48A3-A6C2-788D4285C8D5}" srcOrd="2" destOrd="0" presId="urn:microsoft.com/office/officeart/2005/8/layout/process4"/>
    <dgm:cxn modelId="{7A150698-BE4D-4DC4-93C6-3CB70D6F9FBE}" type="presParOf" srcId="{087C9B37-E189-48A3-A6C2-788D4285C8D5}" destId="{F3AD3403-C8B8-4EA4-94D4-20E702093EEF}" srcOrd="0" destOrd="0" presId="urn:microsoft.com/office/officeart/2005/8/layout/process4"/>
    <dgm:cxn modelId="{10890178-D2E4-4B51-B9AA-D66754EAF3A0}" type="presOf" srcId="{1D55D5A5-D6CB-473D-86F8-35CB03FCA2D5}" destId="{F3AD3403-C8B8-4EA4-94D4-20E702093EEF}" srcOrd="0" destOrd="0" presId="urn:microsoft.com/office/officeart/2005/8/layout/process4"/>
    <dgm:cxn modelId="{1057D8B2-038C-4CF0-A916-F1A58345E987}" type="presParOf" srcId="{9FD6530E-6A43-4A20-8498-A1574F7AD00F}" destId="{32FFC36D-BD8C-4297-9210-10CDB465D742}" srcOrd="3" destOrd="0" presId="urn:microsoft.com/office/officeart/2005/8/layout/process4"/>
    <dgm:cxn modelId="{9CB55D46-A4A8-4699-BB37-A448C0565661}" type="presParOf" srcId="{9FD6530E-6A43-4A20-8498-A1574F7AD00F}" destId="{E3743812-6515-4F80-8936-10B3A1A64BBC}" srcOrd="4" destOrd="0" presId="urn:microsoft.com/office/officeart/2005/8/layout/process4"/>
    <dgm:cxn modelId="{8A874AC6-C97F-46AD-9409-3FEC423438EC}" type="presParOf" srcId="{E3743812-6515-4F80-8936-10B3A1A64BBC}" destId="{D02D35BC-02B2-4869-B24F-68C23E3A6A4D}" srcOrd="0" destOrd="0" presId="urn:microsoft.com/office/officeart/2005/8/layout/process4"/>
    <dgm:cxn modelId="{E7D2A978-7B33-4C72-B40E-C835158D733C}" type="presOf" srcId="{42C05362-5A74-4627-AD74-17422C61A2F3}" destId="{D02D35BC-02B2-4869-B24F-68C23E3A6A4D}" srcOrd="0" destOrd="0" presId="urn:microsoft.com/office/officeart/2005/8/layout/process4"/>
    <dgm:cxn modelId="{BA2FF212-2D02-4F8E-B448-66F9770889A9}" type="presParOf" srcId="{E3743812-6515-4F80-8936-10B3A1A64BBC}" destId="{0B69908B-C280-4686-B01E-0AB059F7F271}" srcOrd="1" destOrd="0" presId="urn:microsoft.com/office/officeart/2005/8/layout/process4"/>
    <dgm:cxn modelId="{287345F6-3E66-4317-8485-1D24D1F9478D}" type="presOf" srcId="{42C05362-5A74-4627-AD74-17422C61A2F3}" destId="{0B69908B-C280-4686-B01E-0AB059F7F271}" srcOrd="1" destOrd="0" presId="urn:microsoft.com/office/officeart/2005/8/layout/process4"/>
    <dgm:cxn modelId="{95EA0C86-A0BE-4ADA-8EAB-300F34F64676}" type="presParOf" srcId="{E3743812-6515-4F80-8936-10B3A1A64BBC}" destId="{1E55EC3A-FC38-403E-9B5D-A24CE4AEE52B}" srcOrd="2" destOrd="0" presId="urn:microsoft.com/office/officeart/2005/8/layout/process4"/>
    <dgm:cxn modelId="{FA9C66A9-EEFF-4A8E-BCEE-B32EC98E3706}" type="presParOf" srcId="{1E55EC3A-FC38-403E-9B5D-A24CE4AEE52B}" destId="{7D4012D7-1A10-4EEB-8A4F-8D7A0DB5CC7A}" srcOrd="0" destOrd="0" presId="urn:microsoft.com/office/officeart/2005/8/layout/process4"/>
    <dgm:cxn modelId="{61CBE5A4-580D-4E04-89D5-721F5AC18C53}" type="presOf" srcId="{9227C825-2115-4A6B-871D-7522DDD16917}" destId="{7D4012D7-1A10-4EEB-8A4F-8D7A0DB5CC7A}" srcOrd="0" destOrd="0" presId="urn:microsoft.com/office/officeart/2005/8/layout/process4"/>
    <dgm:cxn modelId="{A9D09DE0-58DC-4BF8-BE1B-4226D4C35EE2}" type="presParOf" srcId="{1E55EC3A-FC38-403E-9B5D-A24CE4AEE52B}" destId="{34A4552C-D39A-4470-B403-750E54D4EC9D}" srcOrd="1" destOrd="0" presId="urn:microsoft.com/office/officeart/2005/8/layout/process4"/>
    <dgm:cxn modelId="{6DEDE4DD-9636-4C3E-9C98-D901C19F71E9}" type="presOf" srcId="{2663917D-F44E-434F-A1F5-FC055C856E4D}" destId="{34A4552C-D39A-4470-B403-750E54D4EC9D}" srcOrd="0" destOrd="0" presId="urn:microsoft.com/office/officeart/2005/8/layout/process4"/>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109D1294-D8C0-4AA6-B859-88F5676EB99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A60E613-7289-4223-A4F0-BC7AB236587A}" type="parTrans" cxnId="{832CE4A6-1AD0-44CB-BBEE-E9A533DA4524}">
      <dgm:prSet/>
      <dgm:spPr/>
      <dgm:t>
        <a:bodyPr/>
        <a:lstStyle/>
        <a:p>
          <a:endParaRPr lang="en-US"/>
        </a:p>
      </dgm:t>
    </dgm:pt>
    <dgm:pt modelId="{42C05362-5A74-4627-AD74-17422C61A2F3}">
      <dgm:prSet phldrT="[Text]"/>
      <dgm:spPr/>
      <dgm:t>
        <a:bodyPr/>
        <a:lstStyle/>
        <a:p>
          <a:endParaRPr lang="en-US"/>
        </a:p>
      </dgm:t>
    </dgm:pt>
    <dgm:pt modelId="{531F297E-F89A-4A49-9F0D-E4DFE80BB924}" type="parTrans" cxnId="{B073101A-9CF5-4755-82A3-6845C79AD0F1}">
      <dgm:prSet/>
      <dgm:spPr/>
      <dgm:t>
        <a:bodyPr/>
        <a:lstStyle/>
        <a:p>
          <a:endParaRPr lang="en-US"/>
        </a:p>
      </dgm:t>
    </dgm:pt>
    <dgm:pt modelId="{9227C825-2115-4A6B-871D-7522DDD16917}">
      <dgm:prSet phldrT="[Text]" custT="1"/>
      <dgm:spPr/>
      <dgm:t>
        <a:bodyPr/>
        <a:lstStyle/>
        <a:p>
          <a:pPr marL="0" marR="0" lvl="0" indent="0" defTabSz="914400" eaLnBrk="1" fontAlgn="auto" latinLnBrk="0" hangingPunct="1">
            <a:lnSpc>
              <a:spcPct val="100000"/>
            </a:lnSpc>
            <a:spcBef>
              <a:spcPct val="0"/>
            </a:spcBef>
            <a:spcAft>
              <a:spcPct val="0"/>
            </a:spcAft>
            <a:buClrTx/>
            <a:buSzTx/>
            <a:buFontTx/>
            <a:buNone/>
            <a:defRPr/>
          </a:pPr>
          <a:endParaRPr lang="en-US" altLang="en-US" sz="2400" smtClean="0"/>
        </a:p>
        <a:p>
          <a:pPr marL="0" marR="0" lvl="0" indent="0" defTabSz="914400" eaLnBrk="1" fontAlgn="auto" latinLnBrk="0" hangingPunct="1">
            <a:lnSpc>
              <a:spcPct val="100000"/>
            </a:lnSpc>
            <a:spcBef>
              <a:spcPct val="0"/>
            </a:spcBef>
            <a:spcAft>
              <a:spcPct val="0"/>
            </a:spcAft>
            <a:buClrTx/>
            <a:buSzTx/>
            <a:buFontTx/>
            <a:buNone/>
            <a:defRPr/>
          </a:pPr>
          <a:r>
            <a:rPr lang="en-US" altLang="en-US" sz="2400" smtClean="0"/>
            <a:t>Is the person disabled within the meaning of the ADA?</a:t>
          </a:r>
          <a:endParaRPr lang="en-US" sz="2400" smtClean="0"/>
        </a:p>
        <a:p>
          <a:pPr lvl="0" defTabSz="577850">
            <a:lnSpc>
              <a:spcPct val="90000"/>
            </a:lnSpc>
            <a:spcBef>
              <a:spcPct val="0"/>
            </a:spcBef>
            <a:spcAft>
              <a:spcPct val="35000"/>
            </a:spcAft>
          </a:pPr>
          <a:endParaRPr lang="en-US" sz="2000"/>
        </a:p>
      </dgm:t>
    </dgm:pt>
    <dgm:pt modelId="{16A85F1C-35C5-4D10-9064-E4941DAD43AE}" type="sibTrans" cxnId="{B073101A-9CF5-4755-82A3-6845C79AD0F1}">
      <dgm:prSet/>
      <dgm:spPr/>
      <dgm:t>
        <a:bodyPr/>
        <a:lstStyle/>
        <a:p>
          <a:endParaRPr lang="en-US"/>
        </a:p>
      </dgm:t>
    </dgm:pt>
    <dgm:pt modelId="{D03F490B-C64C-4AA5-A182-9AF01BE060A1}" type="parTrans" cxnId="{3A392D2E-0CE4-4741-B985-8585FD148529}">
      <dgm:prSet/>
      <dgm:spPr/>
      <dgm:t>
        <a:bodyPr/>
        <a:lstStyle/>
        <a:p>
          <a:endParaRPr lang="en-US"/>
        </a:p>
      </dgm:t>
    </dgm:pt>
    <dgm:pt modelId="{2663917D-F44E-434F-A1F5-FC055C856E4D}">
      <dgm:prSet phldrT="[Text]" custT="1"/>
      <dgm:spPr/>
      <dgm:t>
        <a:bodyPr/>
        <a:lstStyle/>
        <a:p>
          <a:pPr marL="0" marR="0" lvl="0" indent="0" defTabSz="914400" eaLnBrk="1" fontAlgn="auto" latinLnBrk="0" hangingPunct="1">
            <a:lnSpc>
              <a:spcPct val="100000"/>
            </a:lnSpc>
            <a:spcBef>
              <a:spcPct val="0"/>
            </a:spcBef>
            <a:spcAft>
              <a:spcPct val="0"/>
            </a:spcAft>
            <a:buClrTx/>
            <a:buSzTx/>
            <a:buFontTx/>
            <a:buNone/>
            <a:defRPr/>
          </a:pPr>
          <a:r>
            <a:rPr lang="en-US" sz="2400" smtClean="0"/>
            <a:t>Does their disability conflict with receiving the vaccine?</a:t>
          </a:r>
        </a:p>
        <a:p>
          <a:pPr lvl="0" defTabSz="1689100">
            <a:lnSpc>
              <a:spcPct val="90000"/>
            </a:lnSpc>
            <a:spcBef>
              <a:spcPct val="0"/>
            </a:spcBef>
            <a:spcAft>
              <a:spcPct val="35000"/>
            </a:spcAft>
          </a:pPr>
          <a:endParaRPr lang="en-US" sz="1900"/>
        </a:p>
      </dgm:t>
    </dgm:pt>
    <dgm:pt modelId="{DEB1CD82-3D7E-4C4E-BDA3-FDF72B79F310}" type="sibTrans" cxnId="{3A392D2E-0CE4-4741-B985-8585FD148529}">
      <dgm:prSet/>
      <dgm:spPr/>
      <dgm:t>
        <a:bodyPr/>
        <a:lstStyle/>
        <a:p>
          <a:endParaRPr lang="en-US"/>
        </a:p>
      </dgm:t>
    </dgm:pt>
    <dgm:pt modelId="{077A2114-4F00-4EF0-822E-8952D5A0E752}" type="sibTrans" cxnId="{832CE4A6-1AD0-44CB-BBEE-E9A533DA4524}">
      <dgm:prSet/>
      <dgm:spPr/>
      <dgm:t>
        <a:bodyPr/>
        <a:lstStyle/>
        <a:p>
          <a:endParaRPr lang="en-US"/>
        </a:p>
      </dgm:t>
    </dgm:pt>
    <dgm:pt modelId="{B7355C07-2955-4E38-82C9-95782DA9B00D}" type="parTrans" cxnId="{FC691F25-8A8E-4EA5-A0A7-DD2B3F82B993}">
      <dgm:prSet/>
      <dgm:spPr/>
      <dgm:t>
        <a:bodyPr/>
        <a:lstStyle/>
        <a:p>
          <a:endParaRPr lang="en-US"/>
        </a:p>
      </dgm:t>
    </dgm:pt>
    <dgm:pt modelId="{1D55D5A5-D6CB-473D-86F8-35CB03FCA2D5}">
      <dgm:prSet/>
      <dgm:spPr/>
      <dgm:t>
        <a:bodyPr/>
        <a:lstStyle/>
        <a:p>
          <a:r>
            <a:rPr lang="en-US" smtClean="0"/>
            <a:t>If the answer is </a:t>
          </a:r>
          <a:r>
            <a:rPr lang="en-US" b="1" smtClean="0"/>
            <a:t>“no”</a:t>
          </a:r>
          <a:r>
            <a:rPr lang="en-US" smtClean="0"/>
            <a:t> to any question </a:t>
          </a:r>
          <a:r>
            <a:rPr lang="en-US" smtClean="0">
              <a:sym typeface="Wingdings" panose="05000000000000000000" pitchFamily="2" charset="2"/>
            </a:rPr>
            <a:t> </a:t>
          </a:r>
          <a:r>
            <a:rPr lang="en-US" b="1" smtClean="0">
              <a:sym typeface="Wingdings" panose="05000000000000000000" pitchFamily="2" charset="2"/>
            </a:rPr>
            <a:t>no accommodation</a:t>
          </a:r>
          <a:r>
            <a:rPr lang="en-US" smtClean="0">
              <a:sym typeface="Wingdings" panose="05000000000000000000" pitchFamily="2" charset="2"/>
            </a:rPr>
            <a:t> is legally required.</a:t>
          </a:r>
        </a:p>
      </dgm:t>
    </dgm:pt>
    <dgm:pt modelId="{228938E7-A92E-4CA0-A6C3-6E6B0EA25C29}" type="sibTrans" cxnId="{FC691F25-8A8E-4EA5-A0A7-DD2B3F82B993}">
      <dgm:prSet/>
      <dgm:spPr/>
      <dgm:t>
        <a:bodyPr/>
        <a:lstStyle/>
        <a:p>
          <a:endParaRPr lang="en-US"/>
        </a:p>
      </dgm:t>
    </dgm:pt>
    <dgm:pt modelId="{132081C1-2896-40A7-AA08-1D7CEB6F1F66}" type="parTrans" cxnId="{128029B3-60FB-45BF-A2BE-6BF3DEC6692F}">
      <dgm:prSet/>
      <dgm:spPr/>
      <dgm:t>
        <a:bodyPr/>
        <a:lstStyle/>
        <a:p>
          <a:endParaRPr lang="en-US"/>
        </a:p>
      </dgm:t>
    </dgm:pt>
    <dgm:pt modelId="{96C52CDD-5253-4EF4-B778-1ABF9AA79DE3}">
      <dgm:prSet phldrT="[Text]" custT="1"/>
      <dgm:spPr/>
      <dgm:t>
        <a:bodyPr/>
        <a:lstStyle/>
        <a:p>
          <a:r>
            <a:rPr lang="en-US" sz="2000" smtClean="0"/>
            <a:t>Can a reasonable accommodation be made to how the job is done to enable the employee to perform an essential function of the job, without creating a direct threat or undue hardship?</a:t>
          </a:r>
          <a:endParaRPr lang="en-US" sz="2000"/>
        </a:p>
      </dgm:t>
    </dgm:pt>
    <dgm:pt modelId="{01C0709D-982C-4D8E-8A69-2F4DBA06ABEA}" type="parTrans" cxnId="{C3E27BD7-74AB-48A8-9890-6470808C46D6}">
      <dgm:prSet/>
      <dgm:spPr/>
      <dgm:t>
        <a:bodyPr/>
        <a:lstStyle/>
        <a:p>
          <a:endParaRPr lang="en-US"/>
        </a:p>
      </dgm:t>
    </dgm:pt>
    <dgm:pt modelId="{9FF29758-721F-47CF-B8F2-B1753F77A5D0}">
      <dgm:prSet phldrT="[Text]"/>
      <dgm:spPr/>
      <dgm:t>
        <a:bodyPr/>
        <a:lstStyle/>
        <a:p>
          <a:r>
            <a:rPr lang="en-US" smtClean="0">
              <a:sym typeface="Wingdings" panose="05000000000000000000" pitchFamily="2" charset="2"/>
            </a:rPr>
            <a:t>If the answer is </a:t>
          </a:r>
          <a:r>
            <a:rPr lang="en-US" b="1" smtClean="0">
              <a:sym typeface="Wingdings" panose="05000000000000000000" pitchFamily="2" charset="2"/>
            </a:rPr>
            <a:t>“yes”</a:t>
          </a:r>
          <a:r>
            <a:rPr lang="en-US" smtClean="0">
              <a:sym typeface="Wingdings" panose="05000000000000000000" pitchFamily="2" charset="2"/>
            </a:rPr>
            <a:t> to all questions  an accommodation is required</a:t>
          </a:r>
          <a:endParaRPr lang="en-US"/>
        </a:p>
      </dgm:t>
    </dgm:pt>
    <dgm:pt modelId="{6F7B0F3F-17B2-4AFA-8415-32ADFBAA76B3}" type="sibTrans" cxnId="{C3E27BD7-74AB-48A8-9890-6470808C46D6}">
      <dgm:prSet/>
      <dgm:spPr/>
      <dgm:t>
        <a:bodyPr/>
        <a:lstStyle/>
        <a:p>
          <a:endParaRPr lang="en-US"/>
        </a:p>
      </dgm:t>
    </dgm:pt>
    <dgm:pt modelId="{CF559595-173E-40B7-8D5B-BA828EDFE2B4}" type="sibTrans" cxnId="{128029B3-60FB-45BF-A2BE-6BF3DEC6692F}">
      <dgm:prSet/>
      <dgm:spPr/>
      <dgm:t>
        <a:bodyPr/>
        <a:lstStyle/>
        <a:p>
          <a:endParaRPr lang="en-US"/>
        </a:p>
      </dgm:t>
    </dgm:pt>
    <dgm:pt modelId="{9FD6530E-6A43-4A20-8498-A1574F7AD00F}" type="pres">
      <dgm:prSet presAssocID="{109D1294-D8C0-4AA6-B859-88F5676EB997}" presName="Name0">
        <dgm:presLayoutVars>
          <dgm:dir/>
          <dgm:animLvl val="lvl"/>
          <dgm:resizeHandles val="exact"/>
        </dgm:presLayoutVars>
      </dgm:prSet>
      <dgm:spPr/>
      <dgm:t>
        <a:bodyPr/>
        <a:lstStyle/>
        <a:p>
          <a:endParaRPr lang="en-US"/>
        </a:p>
      </dgm:t>
    </dgm:pt>
    <dgm:pt modelId="{C06710BB-0C96-42B6-A5D4-65B4C48CC7AC}" type="pres">
      <dgm:prSet presAssocID="{96C52CDD-5253-4EF4-B778-1ABF9AA79DE3}" presName="boxAndChildren"/>
      <dgm:spPr/>
      <dgm:t>
        <a:bodyPr/>
        <a:lstStyle/>
        <a:p/>
      </dgm:t>
    </dgm:pt>
    <dgm:pt modelId="{58AA1ED2-A6E8-4B47-993D-40D0BF275998}" type="pres">
      <dgm:prSet presAssocID="{96C52CDD-5253-4EF4-B778-1ABF9AA79DE3}" presName="parentTextBox" presStyleLbl="node1" presStyleCnt="3"/>
      <dgm:spPr/>
      <dgm:t>
        <a:bodyPr/>
        <a:lstStyle/>
        <a:p>
          <a:endParaRPr lang="en-US"/>
        </a:p>
      </dgm:t>
    </dgm:pt>
    <dgm:pt modelId="{C6196004-D2DF-4174-9297-1AE0D0CDA7BD}" type="pres">
      <dgm:prSet presAssocID="{96C52CDD-5253-4EF4-B778-1ABF9AA79DE3}" presName="entireBox" presStyleLbl="node1" presStyleCnt="3" custScaleY="147212"/>
      <dgm:spPr/>
      <dgm:t>
        <a:bodyPr/>
        <a:lstStyle/>
        <a:p>
          <a:endParaRPr lang="en-US"/>
        </a:p>
      </dgm:t>
    </dgm:pt>
    <dgm:pt modelId="{62136608-5D98-4C75-A19F-869A478CF203}" type="pres">
      <dgm:prSet presAssocID="{96C52CDD-5253-4EF4-B778-1ABF9AA79DE3}" presName="descendantBox"/>
      <dgm:spPr/>
      <dgm:t>
        <a:bodyPr/>
        <a:lstStyle/>
        <a:p/>
      </dgm:t>
    </dgm:pt>
    <dgm:pt modelId="{3C5F71D7-0373-4E23-8604-0DD6EEB633C1}" type="pres">
      <dgm:prSet presAssocID="{9FF29758-721F-47CF-B8F2-B1753F77A5D0}" presName="childTextBox" presStyleLbl="fgAccFollowNode1" presStyleCnt="3" custScaleX="1223281" custLinFactNeighborX="4653" custLinFactNeighborY="38812">
        <dgm:presLayoutVars>
          <dgm:bulletEnabled val="1"/>
        </dgm:presLayoutVars>
      </dgm:prSet>
      <dgm:spPr/>
      <dgm:t>
        <a:bodyPr/>
        <a:lstStyle/>
        <a:p>
          <a:endParaRPr lang="en-US"/>
        </a:p>
      </dgm:t>
    </dgm:pt>
    <dgm:pt modelId="{C274CED2-4998-48DE-AA30-6FF6D2F1293F}" type="pres">
      <dgm:prSet presAssocID="{228938E7-A92E-4CA0-A6C3-6E6B0EA25C29}" presName="sp"/>
      <dgm:spPr/>
      <dgm:t>
        <a:bodyPr/>
        <a:lstStyle/>
        <a:p/>
      </dgm:t>
    </dgm:pt>
    <dgm:pt modelId="{087C9B37-E189-48A3-A6C2-788D4285C8D5}" type="pres">
      <dgm:prSet presAssocID="{1D55D5A5-D6CB-473D-86F8-35CB03FCA2D5}" presName="arrowAndChildren"/>
      <dgm:spPr/>
      <dgm:t>
        <a:bodyPr/>
        <a:lstStyle/>
        <a:p/>
      </dgm:t>
    </dgm:pt>
    <dgm:pt modelId="{F3AD3403-C8B8-4EA4-94D4-20E702093EEF}" type="pres">
      <dgm:prSet presAssocID="{1D55D5A5-D6CB-473D-86F8-35CB03FCA2D5}" presName="parentTextArrow" presStyleLbl="node1" presStyleIdx="1" presStyleCnt="3"/>
      <dgm:spPr/>
      <dgm:t>
        <a:bodyPr/>
        <a:lstStyle/>
        <a:p>
          <a:endParaRPr lang="en-US"/>
        </a:p>
      </dgm:t>
    </dgm:pt>
    <dgm:pt modelId="{32FFC36D-BD8C-4297-9210-10CDB465D742}" type="pres">
      <dgm:prSet presAssocID="{077A2114-4F00-4EF0-822E-8952D5A0E752}" presName="sp"/>
      <dgm:spPr/>
      <dgm:t>
        <a:bodyPr/>
        <a:lstStyle/>
        <a:p/>
      </dgm:t>
    </dgm:pt>
    <dgm:pt modelId="{E3743812-6515-4F80-8936-10B3A1A64BBC}" type="pres">
      <dgm:prSet presAssocID="{42C05362-5A74-4627-AD74-17422C61A2F3}" presName="arrowAndChildren"/>
      <dgm:spPr/>
      <dgm:t>
        <a:bodyPr/>
        <a:lstStyle/>
        <a:p/>
      </dgm:t>
    </dgm:pt>
    <dgm:pt modelId="{D02D35BC-02B2-4869-B24F-68C23E3A6A4D}" type="pres">
      <dgm:prSet presAssocID="{42C05362-5A74-4627-AD74-17422C61A2F3}" presName="parentTextArrow" presStyleLbl="node1" presStyleIdx="2" presStyleCnt="3"/>
      <dgm:spPr/>
      <dgm:t>
        <a:bodyPr/>
        <a:lstStyle/>
        <a:p>
          <a:endParaRPr lang="en-US"/>
        </a:p>
      </dgm:t>
    </dgm:pt>
    <dgm:pt modelId="{0B69908B-C280-4686-B01E-0AB059F7F271}" type="pres">
      <dgm:prSet presAssocID="{42C05362-5A74-4627-AD74-17422C61A2F3}" presName="arrow" presStyleLbl="node1" presStyleIdx="2" presStyleCnt="3"/>
      <dgm:spPr/>
      <dgm:t>
        <a:bodyPr/>
        <a:lstStyle/>
        <a:p>
          <a:endParaRPr lang="en-US"/>
        </a:p>
      </dgm:t>
    </dgm:pt>
    <dgm:pt modelId="{1E55EC3A-FC38-403E-9B5D-A24CE4AEE52B}" type="pres">
      <dgm:prSet presAssocID="{42C05362-5A74-4627-AD74-17422C61A2F3}" presName="descendantArrow"/>
      <dgm:spPr/>
      <dgm:t>
        <a:bodyPr/>
        <a:lstStyle/>
        <a:p/>
      </dgm:t>
    </dgm:pt>
    <dgm:pt modelId="{7D4012D7-1A10-4EEB-8A4F-8D7A0DB5CC7A}" type="pres">
      <dgm:prSet presAssocID="{9227C825-2115-4A6B-871D-7522DDD16917}" presName="childTextArrow" presStyleLbl="fgAccFollowNode1" presStyleIdx="1" presStyleCnt="3" custScaleY="225082" custLinFactNeighborY="-71373">
        <dgm:presLayoutVars>
          <dgm:bulletEnabled val="1"/>
        </dgm:presLayoutVars>
      </dgm:prSet>
      <dgm:spPr/>
      <dgm:t>
        <a:bodyPr/>
        <a:lstStyle/>
        <a:p>
          <a:endParaRPr lang="en-US"/>
        </a:p>
      </dgm:t>
    </dgm:pt>
    <dgm:pt modelId="{34A4552C-D39A-4470-B403-750E54D4EC9D}" type="pres">
      <dgm:prSet presAssocID="{2663917D-F44E-434F-A1F5-FC055C856E4D}" presName="childTextArrow" presStyleLbl="fgAccFollowNode1" presStyleIdx="2" presStyleCnt="3" custScaleY="227234" custLinFactNeighborY="-71373">
        <dgm:presLayoutVars>
          <dgm:bulletEnabled val="1"/>
        </dgm:presLayoutVars>
      </dgm:prSet>
      <dgm:spPr/>
      <dgm:t>
        <a:bodyPr/>
        <a:lstStyle/>
        <a:p>
          <a:endParaRPr lang="en-US"/>
        </a:p>
      </dgm:t>
    </dgm:pt>
  </dgm:ptLst>
  <dgm:cxnLst>
    <dgm:cxn modelId="{832CE4A6-1AD0-44CB-BBEE-E9A533DA4524}" srcId="{109D1294-D8C0-4AA6-B859-88F5676EB997}" destId="{42C05362-5A74-4627-AD74-17422C61A2F3}" srcOrd="0" destOrd="0" parTransId="{4A60E613-7289-4223-A4F0-BC7AB236587A}" sibTransId="{077A2114-4F00-4EF0-822E-8952D5A0E752}"/>
    <dgm:cxn modelId="{B073101A-9CF5-4755-82A3-6845C79AD0F1}" srcId="{42C05362-5A74-4627-AD74-17422C61A2F3}" destId="{9227C825-2115-4A6B-871D-7522DDD16917}" srcOrd="0" destOrd="0" parTransId="{531F297E-F89A-4A49-9F0D-E4DFE80BB924}" sibTransId="{16A85F1C-35C5-4D10-9064-E4941DAD43AE}"/>
    <dgm:cxn modelId="{3A392D2E-0CE4-4741-B985-8585FD148529}" srcId="{42C05362-5A74-4627-AD74-17422C61A2F3}" destId="{2663917D-F44E-434F-A1F5-FC055C856E4D}" srcOrd="1" destOrd="0" parTransId="{D03F490B-C64C-4AA5-A182-9AF01BE060A1}" sibTransId="{DEB1CD82-3D7E-4C4E-BDA3-FDF72B79F310}"/>
    <dgm:cxn modelId="{FC691F25-8A8E-4EA5-A0A7-DD2B3F82B993}" srcId="{109D1294-D8C0-4AA6-B859-88F5676EB997}" destId="{1D55D5A5-D6CB-473D-86F8-35CB03FCA2D5}" srcOrd="1" destOrd="0" parTransId="{B7355C07-2955-4E38-82C9-95782DA9B00D}" sibTransId="{228938E7-A92E-4CA0-A6C3-6E6B0EA25C29}"/>
    <dgm:cxn modelId="{128029B3-60FB-45BF-A2BE-6BF3DEC6692F}" srcId="{109D1294-D8C0-4AA6-B859-88F5676EB997}" destId="{96C52CDD-5253-4EF4-B778-1ABF9AA79DE3}" srcOrd="2" destOrd="0" parTransId="{132081C1-2896-40A7-AA08-1D7CEB6F1F66}" sibTransId="{CF559595-173E-40B7-8D5B-BA828EDFE2B4}"/>
    <dgm:cxn modelId="{C3E27BD7-74AB-48A8-9890-6470808C46D6}" srcId="{96C52CDD-5253-4EF4-B778-1ABF9AA79DE3}" destId="{9FF29758-721F-47CF-B8F2-B1753F77A5D0}" srcOrd="0" destOrd="0" parTransId="{01C0709D-982C-4D8E-8A69-2F4DBA06ABEA}" sibTransId="{6F7B0F3F-17B2-4AFA-8415-32ADFBAA76B3}"/>
    <dgm:cxn modelId="{465F8EB8-F053-478E-933F-1A152587AC4C}" type="presOf" srcId="{109D1294-D8C0-4AA6-B859-88F5676EB997}" destId="{9FD6530E-6A43-4A20-8498-A1574F7AD00F}" srcOrd="0" destOrd="0" presId="urn:microsoft.com/office/officeart/2005/8/layout/process4"/>
    <dgm:cxn modelId="{06264CCD-B373-457E-B4D7-8F72C2CAF986}" type="presParOf" srcId="{9FD6530E-6A43-4A20-8498-A1574F7AD00F}" destId="{C06710BB-0C96-42B6-A5D4-65B4C48CC7AC}" srcOrd="0" destOrd="0" presId="urn:microsoft.com/office/officeart/2005/8/layout/process4"/>
    <dgm:cxn modelId="{7268778C-6BCB-4CE6-B2DD-4ED2F349D512}" type="presParOf" srcId="{C06710BB-0C96-42B6-A5D4-65B4C48CC7AC}" destId="{58AA1ED2-A6E8-4B47-993D-40D0BF275998}" srcOrd="0" destOrd="0" presId="urn:microsoft.com/office/officeart/2005/8/layout/process4"/>
    <dgm:cxn modelId="{B3E031F9-468F-415F-94F3-A7F573EAF376}" type="presOf" srcId="{96C52CDD-5253-4EF4-B778-1ABF9AA79DE3}" destId="{58AA1ED2-A6E8-4B47-993D-40D0BF275998}" srcOrd="0" destOrd="0" presId="urn:microsoft.com/office/officeart/2005/8/layout/process4"/>
    <dgm:cxn modelId="{4E1FD010-EADE-46E9-90EC-D566F01F4261}" type="presParOf" srcId="{C06710BB-0C96-42B6-A5D4-65B4C48CC7AC}" destId="{C6196004-D2DF-4174-9297-1AE0D0CDA7BD}" srcOrd="1" destOrd="0" presId="urn:microsoft.com/office/officeart/2005/8/layout/process4"/>
    <dgm:cxn modelId="{0D499213-67EF-4250-A781-99CEF6F88822}" type="presOf" srcId="{96C52CDD-5253-4EF4-B778-1ABF9AA79DE3}" destId="{C6196004-D2DF-4174-9297-1AE0D0CDA7BD}" srcOrd="1" destOrd="0" presId="urn:microsoft.com/office/officeart/2005/8/layout/process4"/>
    <dgm:cxn modelId="{4029D7F6-55F6-41DA-967C-4F454EF0F106}" type="presParOf" srcId="{C06710BB-0C96-42B6-A5D4-65B4C48CC7AC}" destId="{62136608-5D98-4C75-A19F-869A478CF203}" srcOrd="2" destOrd="0" presId="urn:microsoft.com/office/officeart/2005/8/layout/process4"/>
    <dgm:cxn modelId="{EF991010-1C20-400B-881E-DC75D1CEE14A}" type="presParOf" srcId="{62136608-5D98-4C75-A19F-869A478CF203}" destId="{3C5F71D7-0373-4E23-8604-0DD6EEB633C1}" srcOrd="0" destOrd="0" presId="urn:microsoft.com/office/officeart/2005/8/layout/process4"/>
    <dgm:cxn modelId="{DA908146-BCA8-4976-8AFC-AED604A49C5E}" type="presOf" srcId="{9FF29758-721F-47CF-B8F2-B1753F77A5D0}" destId="{3C5F71D7-0373-4E23-8604-0DD6EEB633C1}" srcOrd="0" destOrd="0" presId="urn:microsoft.com/office/officeart/2005/8/layout/process4"/>
    <dgm:cxn modelId="{E9462B02-F1E8-4008-B979-F9A2C6DD26B7}" type="presParOf" srcId="{9FD6530E-6A43-4A20-8498-A1574F7AD00F}" destId="{C274CED2-4998-48DE-AA30-6FF6D2F1293F}" srcOrd="1" destOrd="0" presId="urn:microsoft.com/office/officeart/2005/8/layout/process4"/>
    <dgm:cxn modelId="{64DF0A08-A0A4-494D-9ED7-95493154405C}" type="presParOf" srcId="{9FD6530E-6A43-4A20-8498-A1574F7AD00F}" destId="{087C9B37-E189-48A3-A6C2-788D4285C8D5}" srcOrd="2" destOrd="0" presId="urn:microsoft.com/office/officeart/2005/8/layout/process4"/>
    <dgm:cxn modelId="{66FEB3B5-A202-4020-AAC7-CC35D4AFA612}" type="presParOf" srcId="{087C9B37-E189-48A3-A6C2-788D4285C8D5}" destId="{F3AD3403-C8B8-4EA4-94D4-20E702093EEF}" srcOrd="0" destOrd="0" presId="urn:microsoft.com/office/officeart/2005/8/layout/process4"/>
    <dgm:cxn modelId="{41E23F58-E091-4E59-89B4-34592C7B987F}" type="presOf" srcId="{1D55D5A5-D6CB-473D-86F8-35CB03FCA2D5}" destId="{F3AD3403-C8B8-4EA4-94D4-20E702093EEF}" srcOrd="0" destOrd="0" presId="urn:microsoft.com/office/officeart/2005/8/layout/process4"/>
    <dgm:cxn modelId="{51B8AFC1-1FDC-4661-88B7-93379ACAAF40}" type="presParOf" srcId="{9FD6530E-6A43-4A20-8498-A1574F7AD00F}" destId="{32FFC36D-BD8C-4297-9210-10CDB465D742}" srcOrd="3" destOrd="0" presId="urn:microsoft.com/office/officeart/2005/8/layout/process4"/>
    <dgm:cxn modelId="{7F4D3A50-D8EA-413E-A275-405CA1E8CBA3}" type="presParOf" srcId="{9FD6530E-6A43-4A20-8498-A1574F7AD00F}" destId="{E3743812-6515-4F80-8936-10B3A1A64BBC}" srcOrd="4" destOrd="0" presId="urn:microsoft.com/office/officeart/2005/8/layout/process4"/>
    <dgm:cxn modelId="{6452BB63-0D8A-4D47-AA91-BCF11763319F}" type="presParOf" srcId="{E3743812-6515-4F80-8936-10B3A1A64BBC}" destId="{D02D35BC-02B2-4869-B24F-68C23E3A6A4D}" srcOrd="0" destOrd="0" presId="urn:microsoft.com/office/officeart/2005/8/layout/process4"/>
    <dgm:cxn modelId="{E77CCA85-F4E6-489F-AD30-1E788E149CEF}" type="presOf" srcId="{42C05362-5A74-4627-AD74-17422C61A2F3}" destId="{D02D35BC-02B2-4869-B24F-68C23E3A6A4D}" srcOrd="0" destOrd="0" presId="urn:microsoft.com/office/officeart/2005/8/layout/process4"/>
    <dgm:cxn modelId="{8E33BDD1-7BCA-4414-A743-A936FED91DDE}" type="presParOf" srcId="{E3743812-6515-4F80-8936-10B3A1A64BBC}" destId="{0B69908B-C280-4686-B01E-0AB059F7F271}" srcOrd="1" destOrd="0" presId="urn:microsoft.com/office/officeart/2005/8/layout/process4"/>
    <dgm:cxn modelId="{0CA98D1D-102E-4341-A455-36F1EFFCD17A}" type="presOf" srcId="{42C05362-5A74-4627-AD74-17422C61A2F3}" destId="{0B69908B-C280-4686-B01E-0AB059F7F271}" srcOrd="1" destOrd="0" presId="urn:microsoft.com/office/officeart/2005/8/layout/process4"/>
    <dgm:cxn modelId="{0727DE99-68DD-4EA9-A3FF-7B4E51E3849E}" type="presParOf" srcId="{E3743812-6515-4F80-8936-10B3A1A64BBC}" destId="{1E55EC3A-FC38-403E-9B5D-A24CE4AEE52B}" srcOrd="2" destOrd="0" presId="urn:microsoft.com/office/officeart/2005/8/layout/process4"/>
    <dgm:cxn modelId="{4F19951A-EBD0-413B-9B51-F3FB2BDE33C8}" type="presParOf" srcId="{1E55EC3A-FC38-403E-9B5D-A24CE4AEE52B}" destId="{7D4012D7-1A10-4EEB-8A4F-8D7A0DB5CC7A}" srcOrd="0" destOrd="0" presId="urn:microsoft.com/office/officeart/2005/8/layout/process4"/>
    <dgm:cxn modelId="{F2049012-C3FC-4B28-91A4-D56BBED3D0E0}" type="presOf" srcId="{9227C825-2115-4A6B-871D-7522DDD16917}" destId="{7D4012D7-1A10-4EEB-8A4F-8D7A0DB5CC7A}" srcOrd="0" destOrd="0" presId="urn:microsoft.com/office/officeart/2005/8/layout/process4"/>
    <dgm:cxn modelId="{6D6FD8EC-B176-4E09-9135-428506F4F527}" type="presParOf" srcId="{1E55EC3A-FC38-403E-9B5D-A24CE4AEE52B}" destId="{34A4552C-D39A-4470-B403-750E54D4EC9D}" srcOrd="1" destOrd="0" presId="urn:microsoft.com/office/officeart/2005/8/layout/process4"/>
    <dgm:cxn modelId="{97BE096A-7F09-4012-A58A-3107EA4E21BF}" type="presOf" srcId="{2663917D-F44E-434F-A1F5-FC055C856E4D}" destId="{34A4552C-D39A-4470-B403-750E54D4EC9D}" srcOrd="0" destOrd="0" presId="urn:microsoft.com/office/officeart/2005/8/layout/process4"/>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8E692D57-7C16-4959-AAB7-31CD71E479A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A13769F-5902-4F1E-B2CF-73A8B2B44DD2}" type="parTrans" cxnId="{33825333-1D07-4729-AFA5-4860717480FC}">
      <dgm:prSet/>
      <dgm:spPr/>
      <dgm:t>
        <a:bodyPr/>
        <a:lstStyle/>
        <a:p>
          <a:endParaRPr lang="en-US"/>
        </a:p>
      </dgm:t>
    </dgm:pt>
    <dgm:pt modelId="{FF51986C-B022-40C8-938D-365C8419459A}">
      <dgm:prSet phldrT="[Text]"/>
      <dgm:spPr/>
      <dgm:t>
        <a:bodyPr/>
        <a:lstStyle/>
        <a:p>
          <a:r>
            <a:rPr lang="en-US" smtClean="0"/>
            <a:t>OSHA ETS</a:t>
          </a:r>
          <a:endParaRPr lang="en-US"/>
        </a:p>
      </dgm:t>
    </dgm:pt>
    <dgm:pt modelId="{9F79ADCB-9872-4965-BC25-8B24FC129417}" type="parTrans" cxnId="{F91AB3E5-7C26-477B-919C-94ACD83C36ED}">
      <dgm:prSet/>
      <dgm:spPr/>
      <dgm:t>
        <a:bodyPr/>
        <a:lstStyle/>
        <a:p>
          <a:endParaRPr lang="en-US"/>
        </a:p>
      </dgm:t>
    </dgm:pt>
    <dgm:pt modelId="{0B752DB9-7317-4822-9848-642B528FE1FA}">
      <dgm:prSet phldrT="[Text]"/>
      <dgm:spPr/>
      <dgm:t>
        <a:bodyPr/>
        <a:lstStyle/>
        <a:p>
          <a:r>
            <a:rPr lang="en-US" smtClean="0"/>
            <a:t>Expected in a few weeks</a:t>
          </a:r>
          <a:endParaRPr lang="en-US"/>
        </a:p>
      </dgm:t>
    </dgm:pt>
    <dgm:pt modelId="{26080BD2-3E17-423A-84F0-F709F3FB385E}" type="sibTrans" cxnId="{F91AB3E5-7C26-477B-919C-94ACD83C36ED}">
      <dgm:prSet/>
      <dgm:spPr/>
      <dgm:t>
        <a:bodyPr/>
        <a:lstStyle/>
        <a:p>
          <a:endParaRPr lang="en-US"/>
        </a:p>
      </dgm:t>
    </dgm:pt>
    <dgm:pt modelId="{2A998E1F-556F-450E-BCEF-D2DD6FF50B5E}" type="parTrans" cxnId="{0DBD1671-62F3-46F8-8677-82757A723A98}">
      <dgm:prSet/>
      <dgm:spPr/>
      <dgm:t>
        <a:bodyPr/>
        <a:lstStyle/>
        <a:p>
          <a:endParaRPr lang="en-US"/>
        </a:p>
      </dgm:t>
    </dgm:pt>
    <dgm:pt modelId="{A151A99C-D93D-4F5B-9C60-792AE6CC4DCE}">
      <dgm:prSet phldrT="[Text]"/>
      <dgm:spPr/>
      <dgm:t>
        <a:bodyPr/>
        <a:lstStyle/>
        <a:p>
          <a:r>
            <a:rPr lang="en-US" smtClean="0"/>
            <a:t>Likely to be litigated</a:t>
          </a:r>
          <a:endParaRPr lang="en-US"/>
        </a:p>
      </dgm:t>
    </dgm:pt>
    <dgm:pt modelId="{8B5ABAD3-9ACD-4C79-B544-9B84E8ED800F}" type="sibTrans" cxnId="{0DBD1671-62F3-46F8-8677-82757A723A98}">
      <dgm:prSet/>
      <dgm:spPr/>
      <dgm:t>
        <a:bodyPr/>
        <a:lstStyle/>
        <a:p>
          <a:endParaRPr lang="en-US"/>
        </a:p>
      </dgm:t>
    </dgm:pt>
    <dgm:pt modelId="{6693DBD6-5567-434D-BF8C-D7A18ABBC177}" type="sibTrans" cxnId="{33825333-1D07-4729-AFA5-4860717480FC}">
      <dgm:prSet/>
      <dgm:spPr/>
      <dgm:t>
        <a:bodyPr/>
        <a:lstStyle/>
        <a:p>
          <a:endParaRPr lang="en-US"/>
        </a:p>
      </dgm:t>
    </dgm:pt>
    <dgm:pt modelId="{C0E378D1-F047-4D62-ADA9-A2C98D19723A}" type="parTrans" cxnId="{53FBF0B8-CF6E-49E7-B38F-4A8D3FCF4835}">
      <dgm:prSet/>
      <dgm:spPr/>
      <dgm:t>
        <a:bodyPr/>
        <a:lstStyle/>
        <a:p>
          <a:endParaRPr lang="en-US"/>
        </a:p>
      </dgm:t>
    </dgm:pt>
    <dgm:pt modelId="{31F44E08-C530-4236-8734-C265595389E8}">
      <dgm:prSet phldrT="[Text]"/>
      <dgm:spPr/>
      <dgm:t>
        <a:bodyPr/>
        <a:lstStyle/>
        <a:p>
          <a:r>
            <a:rPr lang="en-US" smtClean="0"/>
            <a:t>Federal Contractor Rule</a:t>
          </a:r>
          <a:endParaRPr lang="en-US"/>
        </a:p>
      </dgm:t>
    </dgm:pt>
    <dgm:pt modelId="{A8CAF0F2-581C-4195-848B-DEBD851EE03C}" type="parTrans" cxnId="{79559B9A-048F-4AC7-9A63-F467D6AC82AB}">
      <dgm:prSet/>
      <dgm:spPr/>
      <dgm:t>
        <a:bodyPr/>
        <a:lstStyle/>
        <a:p>
          <a:endParaRPr lang="en-US"/>
        </a:p>
      </dgm:t>
    </dgm:pt>
    <dgm:pt modelId="{A8EF08C4-2E21-4A1F-A29A-F467D64B3A6A}">
      <dgm:prSet phldrT="[Text]"/>
      <dgm:spPr/>
      <dgm:t>
        <a:bodyPr/>
        <a:lstStyle/>
        <a:p>
          <a:r>
            <a:rPr lang="en-US" smtClean="0"/>
            <a:t>To be published by September 24, then approved by OMB</a:t>
          </a:r>
          <a:endParaRPr lang="en-US"/>
        </a:p>
      </dgm:t>
    </dgm:pt>
    <dgm:pt modelId="{C4B18189-EF66-4D27-9DEA-43CBFF03D564}" type="sibTrans" cxnId="{79559B9A-048F-4AC7-9A63-F467D6AC82AB}">
      <dgm:prSet/>
      <dgm:spPr/>
      <dgm:t>
        <a:bodyPr/>
        <a:lstStyle/>
        <a:p>
          <a:endParaRPr lang="en-US"/>
        </a:p>
      </dgm:t>
    </dgm:pt>
    <dgm:pt modelId="{F3FDBCBA-3DF9-4956-A2EA-21D99580379C}" type="parTrans" cxnId="{A6B164E4-4E48-4271-BC83-C1162718B679}">
      <dgm:prSet/>
      <dgm:spPr/>
      <dgm:t>
        <a:bodyPr/>
        <a:lstStyle/>
        <a:p>
          <a:endParaRPr lang="en-US"/>
        </a:p>
      </dgm:t>
    </dgm:pt>
    <dgm:pt modelId="{293967D9-B4BF-40C1-BA1A-4028856B4284}">
      <dgm:prSet phldrT="[Text]"/>
      <dgm:spPr/>
      <dgm:t>
        <a:bodyPr/>
        <a:lstStyle/>
        <a:p>
          <a:r>
            <a:rPr lang="en-US" smtClean="0"/>
            <a:t>Not all federal contractors covered</a:t>
          </a:r>
          <a:endParaRPr lang="en-US"/>
        </a:p>
      </dgm:t>
    </dgm:pt>
    <dgm:pt modelId="{13AF4248-5413-45B1-BD82-A4B7216C4136}" type="sibTrans" cxnId="{A6B164E4-4E48-4271-BC83-C1162718B679}">
      <dgm:prSet/>
      <dgm:spPr/>
      <dgm:t>
        <a:bodyPr/>
        <a:lstStyle/>
        <a:p>
          <a:endParaRPr lang="en-US"/>
        </a:p>
      </dgm:t>
    </dgm:pt>
    <dgm:pt modelId="{D923917B-FD62-4004-A709-57054A0335AD}" type="sibTrans" cxnId="{53FBF0B8-CF6E-49E7-B38F-4A8D3FCF4835}">
      <dgm:prSet/>
      <dgm:spPr/>
      <dgm:t>
        <a:bodyPr/>
        <a:lstStyle/>
        <a:p>
          <a:endParaRPr lang="en-US"/>
        </a:p>
      </dgm:t>
    </dgm:pt>
    <dgm:pt modelId="{2F8217A7-BBF7-415C-A316-8E7EEB67D6E2}" type="pres">
      <dgm:prSet presAssocID="{8E692D57-7C16-4959-AAB7-31CD71E479A0}" presName="theList">
        <dgm:presLayoutVars>
          <dgm:dir/>
          <dgm:animLvl val="lvl"/>
          <dgm:resizeHandles val="exact"/>
        </dgm:presLayoutVars>
      </dgm:prSet>
      <dgm:spPr/>
      <dgm:t>
        <a:bodyPr/>
        <a:lstStyle/>
        <a:p>
          <a:endParaRPr lang="en-US"/>
        </a:p>
      </dgm:t>
    </dgm:pt>
    <dgm:pt modelId="{19FBF21A-8732-4AE3-9216-EDEBBFB5CDE1}" type="pres">
      <dgm:prSet presAssocID="{FF51986C-B022-40C8-938D-365C8419459A}" presName="compNode"/>
      <dgm:spPr/>
      <dgm:t>
        <a:bodyPr/>
        <a:lstStyle/>
        <a:p/>
      </dgm:t>
    </dgm:pt>
    <dgm:pt modelId="{5170BB77-45D5-4F80-8B38-0E116379EDDF}" type="pres">
      <dgm:prSet presAssocID="{FF51986C-B022-40C8-938D-365C8419459A}" presName="aNode" presStyleLbl="bgShp" presStyleCnt="2"/>
      <dgm:spPr/>
      <dgm:t>
        <a:bodyPr/>
        <a:lstStyle/>
        <a:p>
          <a:endParaRPr lang="en-US"/>
        </a:p>
      </dgm:t>
    </dgm:pt>
    <dgm:pt modelId="{97CA0221-D289-46DB-8837-0FEE06B4FAC1}" type="pres">
      <dgm:prSet presAssocID="{FF51986C-B022-40C8-938D-365C8419459A}" presName="textNode" presStyleLbl="bgShp" presStyleCnt="2"/>
      <dgm:spPr/>
      <dgm:t>
        <a:bodyPr/>
        <a:lstStyle/>
        <a:p>
          <a:endParaRPr lang="en-US"/>
        </a:p>
      </dgm:t>
    </dgm:pt>
    <dgm:pt modelId="{27F763E7-06E8-489A-90C6-7BD090BD444E}" type="pres">
      <dgm:prSet presAssocID="{FF51986C-B022-40C8-938D-365C8419459A}" presName="compChildNode"/>
      <dgm:spPr/>
      <dgm:t>
        <a:bodyPr/>
        <a:lstStyle/>
        <a:p/>
      </dgm:t>
    </dgm:pt>
    <dgm:pt modelId="{BB1AB640-C36F-457A-BE4B-974E08B22DED}" type="pres">
      <dgm:prSet presAssocID="{FF51986C-B022-40C8-938D-365C8419459A}" presName="theInnerList"/>
      <dgm:spPr/>
      <dgm:t>
        <a:bodyPr/>
        <a:lstStyle/>
        <a:p/>
      </dgm:t>
    </dgm:pt>
    <dgm:pt modelId="{A8B0C362-A184-4150-A510-0F306FD15248}" type="pres">
      <dgm:prSet presAssocID="{0B752DB9-7317-4822-9848-642B528FE1FA}" presName="childNode" presStyleLbl="node1" presStyleCnt="4">
        <dgm:presLayoutVars>
          <dgm:bulletEnabled val="1"/>
        </dgm:presLayoutVars>
      </dgm:prSet>
      <dgm:spPr/>
      <dgm:t>
        <a:bodyPr/>
        <a:lstStyle/>
        <a:p>
          <a:endParaRPr lang="en-US"/>
        </a:p>
      </dgm:t>
    </dgm:pt>
    <dgm:pt modelId="{0CF491F9-191C-4304-A830-BC404DEBB449}" type="pres">
      <dgm:prSet presAssocID="{0B752DB9-7317-4822-9848-642B528FE1FA}" presName="aSpace2"/>
      <dgm:spPr/>
      <dgm:t>
        <a:bodyPr/>
        <a:lstStyle/>
        <a:p/>
      </dgm:t>
    </dgm:pt>
    <dgm:pt modelId="{DEAF2AA6-0BE6-4AD4-829D-3A8C53740578}" type="pres">
      <dgm:prSet presAssocID="{A151A99C-D93D-4F5B-9C60-792AE6CC4DCE}" presName="childNode" presStyleLbl="node1" presStyleIdx="1" presStyleCnt="4">
        <dgm:presLayoutVars>
          <dgm:bulletEnabled val="1"/>
        </dgm:presLayoutVars>
      </dgm:prSet>
      <dgm:spPr/>
      <dgm:t>
        <a:bodyPr/>
        <a:lstStyle/>
        <a:p>
          <a:endParaRPr lang="en-US"/>
        </a:p>
      </dgm:t>
    </dgm:pt>
    <dgm:pt modelId="{6A25D672-CADB-4A4C-B9E8-7787DE78A679}" type="pres">
      <dgm:prSet presAssocID="{FF51986C-B022-40C8-938D-365C8419459A}" presName="aSpace"/>
      <dgm:spPr/>
      <dgm:t>
        <a:bodyPr/>
        <a:lstStyle/>
        <a:p/>
      </dgm:t>
    </dgm:pt>
    <dgm:pt modelId="{34354F2E-6178-43DA-A49D-6488434AEBA3}" type="pres">
      <dgm:prSet presAssocID="{31F44E08-C530-4236-8734-C265595389E8}" presName="compNode"/>
      <dgm:spPr/>
      <dgm:t>
        <a:bodyPr/>
        <a:lstStyle/>
        <a:p/>
      </dgm:t>
    </dgm:pt>
    <dgm:pt modelId="{59606F45-D91B-4BB8-8CB2-1E8A975BECA9}" type="pres">
      <dgm:prSet presAssocID="{31F44E08-C530-4236-8734-C265595389E8}" presName="aNode" presStyleLbl="bgShp" presStyleIdx="1" presStyleCnt="2"/>
      <dgm:spPr/>
      <dgm:t>
        <a:bodyPr/>
        <a:lstStyle/>
        <a:p>
          <a:endParaRPr lang="en-US"/>
        </a:p>
      </dgm:t>
    </dgm:pt>
    <dgm:pt modelId="{E25A210B-CD2C-4F4E-BB31-FC804BBDF245}" type="pres">
      <dgm:prSet presAssocID="{31F44E08-C530-4236-8734-C265595389E8}" presName="textNode" presStyleLbl="bgShp" presStyleIdx="1" presStyleCnt="2"/>
      <dgm:spPr/>
      <dgm:t>
        <a:bodyPr/>
        <a:lstStyle/>
        <a:p>
          <a:endParaRPr lang="en-US"/>
        </a:p>
      </dgm:t>
    </dgm:pt>
    <dgm:pt modelId="{CA0ACAB8-0A9F-45CC-8468-D04D36512738}" type="pres">
      <dgm:prSet presAssocID="{31F44E08-C530-4236-8734-C265595389E8}" presName="compChildNode"/>
      <dgm:spPr/>
      <dgm:t>
        <a:bodyPr/>
        <a:lstStyle/>
        <a:p/>
      </dgm:t>
    </dgm:pt>
    <dgm:pt modelId="{4757D81F-D622-4E80-834B-A897C032E9C1}" type="pres">
      <dgm:prSet presAssocID="{31F44E08-C530-4236-8734-C265595389E8}" presName="theInnerList"/>
      <dgm:spPr/>
      <dgm:t>
        <a:bodyPr/>
        <a:lstStyle/>
        <a:p/>
      </dgm:t>
    </dgm:pt>
    <dgm:pt modelId="{5A1585F7-890C-4813-AA2A-ABAEA6F8C5D7}" type="pres">
      <dgm:prSet presAssocID="{A8EF08C4-2E21-4A1F-A29A-F467D64B3A6A}" presName="childNode" presStyleLbl="node1" presStyleIdx="2" presStyleCnt="4">
        <dgm:presLayoutVars>
          <dgm:bulletEnabled val="1"/>
        </dgm:presLayoutVars>
      </dgm:prSet>
      <dgm:spPr/>
      <dgm:t>
        <a:bodyPr/>
        <a:lstStyle/>
        <a:p>
          <a:endParaRPr lang="en-US"/>
        </a:p>
      </dgm:t>
    </dgm:pt>
    <dgm:pt modelId="{06F2C940-3538-4F61-8857-DA74F1DC06E8}" type="pres">
      <dgm:prSet presAssocID="{A8EF08C4-2E21-4A1F-A29A-F467D64B3A6A}" presName="aSpace2"/>
      <dgm:spPr/>
      <dgm:t>
        <a:bodyPr/>
        <a:lstStyle/>
        <a:p/>
      </dgm:t>
    </dgm:pt>
    <dgm:pt modelId="{DFEBE0A1-716C-4879-9A0A-032BB5542A0F}" type="pres">
      <dgm:prSet presAssocID="{293967D9-B4BF-40C1-BA1A-4028856B4284}" presName="childNode" presStyleLbl="node1" presStyleIdx="3" presStyleCnt="4">
        <dgm:presLayoutVars>
          <dgm:bulletEnabled val="1"/>
        </dgm:presLayoutVars>
      </dgm:prSet>
      <dgm:spPr/>
      <dgm:t>
        <a:bodyPr/>
        <a:lstStyle/>
        <a:p>
          <a:endParaRPr lang="en-US"/>
        </a:p>
      </dgm:t>
    </dgm:pt>
  </dgm:ptLst>
  <dgm:cxnLst>
    <dgm:cxn modelId="{33825333-1D07-4729-AFA5-4860717480FC}" srcId="{8E692D57-7C16-4959-AAB7-31CD71E479A0}" destId="{FF51986C-B022-40C8-938D-365C8419459A}" srcOrd="0" destOrd="0" parTransId="{7A13769F-5902-4F1E-B2CF-73A8B2B44DD2}" sibTransId="{6693DBD6-5567-434D-BF8C-D7A18ABBC177}"/>
    <dgm:cxn modelId="{F91AB3E5-7C26-477B-919C-94ACD83C36ED}" srcId="{FF51986C-B022-40C8-938D-365C8419459A}" destId="{0B752DB9-7317-4822-9848-642B528FE1FA}" srcOrd="0" destOrd="0" parTransId="{9F79ADCB-9872-4965-BC25-8B24FC129417}" sibTransId="{26080BD2-3E17-423A-84F0-F709F3FB385E}"/>
    <dgm:cxn modelId="{0DBD1671-62F3-46F8-8677-82757A723A98}" srcId="{FF51986C-B022-40C8-938D-365C8419459A}" destId="{A151A99C-D93D-4F5B-9C60-792AE6CC4DCE}" srcOrd="1" destOrd="0" parTransId="{2A998E1F-556F-450E-BCEF-D2DD6FF50B5E}" sibTransId="{8B5ABAD3-9ACD-4C79-B544-9B84E8ED800F}"/>
    <dgm:cxn modelId="{53FBF0B8-CF6E-49E7-B38F-4A8D3FCF4835}" srcId="{8E692D57-7C16-4959-AAB7-31CD71E479A0}" destId="{31F44E08-C530-4236-8734-C265595389E8}" srcOrd="1" destOrd="0" parTransId="{C0E378D1-F047-4D62-ADA9-A2C98D19723A}" sibTransId="{D923917B-FD62-4004-A709-57054A0335AD}"/>
    <dgm:cxn modelId="{79559B9A-048F-4AC7-9A63-F467D6AC82AB}" srcId="{31F44E08-C530-4236-8734-C265595389E8}" destId="{A8EF08C4-2E21-4A1F-A29A-F467D64B3A6A}" srcOrd="0" destOrd="0" parTransId="{A8CAF0F2-581C-4195-848B-DEBD851EE03C}" sibTransId="{C4B18189-EF66-4D27-9DEA-43CBFF03D564}"/>
    <dgm:cxn modelId="{A6B164E4-4E48-4271-BC83-C1162718B679}" srcId="{31F44E08-C530-4236-8734-C265595389E8}" destId="{293967D9-B4BF-40C1-BA1A-4028856B4284}" srcOrd="1" destOrd="0" parTransId="{F3FDBCBA-3DF9-4956-A2EA-21D99580379C}" sibTransId="{13AF4248-5413-45B1-BD82-A4B7216C4136}"/>
    <dgm:cxn modelId="{D5CAF18E-903F-4A6C-980C-EEFA291CB953}" type="presOf" srcId="{8E692D57-7C16-4959-AAB7-31CD71E479A0}" destId="{2F8217A7-BBF7-415C-A316-8E7EEB67D6E2}" srcOrd="0" destOrd="0" presId="urn:microsoft.com/office/officeart/2005/8/layout/lProcess2"/>
    <dgm:cxn modelId="{069A1F3C-EDFE-4093-A252-A5A66C785564}" type="presParOf" srcId="{2F8217A7-BBF7-415C-A316-8E7EEB67D6E2}" destId="{19FBF21A-8732-4AE3-9216-EDEBBFB5CDE1}" srcOrd="0" destOrd="0" presId="urn:microsoft.com/office/officeart/2005/8/layout/lProcess2"/>
    <dgm:cxn modelId="{0DA9235A-3866-49F7-A42D-C4DF1794E2D9}" type="presParOf" srcId="{19FBF21A-8732-4AE3-9216-EDEBBFB5CDE1}" destId="{5170BB77-45D5-4F80-8B38-0E116379EDDF}" srcOrd="0" destOrd="0" presId="urn:microsoft.com/office/officeart/2005/8/layout/lProcess2"/>
    <dgm:cxn modelId="{6C4A54C2-853B-4B87-ABC6-0FF61E49DA31}" type="presOf" srcId="{FF51986C-B022-40C8-938D-365C8419459A}" destId="{5170BB77-45D5-4F80-8B38-0E116379EDDF}" srcOrd="0" destOrd="0" presId="urn:microsoft.com/office/officeart/2005/8/layout/lProcess2"/>
    <dgm:cxn modelId="{8E608C8F-89CC-45AC-BAE1-E6EBF12B1F7C}" type="presParOf" srcId="{19FBF21A-8732-4AE3-9216-EDEBBFB5CDE1}" destId="{97CA0221-D289-46DB-8837-0FEE06B4FAC1}" srcOrd="1" destOrd="0" presId="urn:microsoft.com/office/officeart/2005/8/layout/lProcess2"/>
    <dgm:cxn modelId="{3F026889-DAC6-453F-91C9-31B81D6CFB6E}" type="presOf" srcId="{FF51986C-B022-40C8-938D-365C8419459A}" destId="{97CA0221-D289-46DB-8837-0FEE06B4FAC1}" srcOrd="1" destOrd="0" presId="urn:microsoft.com/office/officeart/2005/8/layout/lProcess2"/>
    <dgm:cxn modelId="{AA937425-DD6F-490D-B0D6-A7F1AC1197A1}" type="presParOf" srcId="{19FBF21A-8732-4AE3-9216-EDEBBFB5CDE1}" destId="{27F763E7-06E8-489A-90C6-7BD090BD444E}" srcOrd="2" destOrd="0" presId="urn:microsoft.com/office/officeart/2005/8/layout/lProcess2"/>
    <dgm:cxn modelId="{E787D46C-EB63-4604-83E9-1ABAF9A3B8B0}" type="presParOf" srcId="{27F763E7-06E8-489A-90C6-7BD090BD444E}" destId="{BB1AB640-C36F-457A-BE4B-974E08B22DED}" srcOrd="0" destOrd="0" presId="urn:microsoft.com/office/officeart/2005/8/layout/lProcess2"/>
    <dgm:cxn modelId="{0E0DCA8C-51D0-4A18-9ADB-995FDC01078C}" type="presParOf" srcId="{BB1AB640-C36F-457A-BE4B-974E08B22DED}" destId="{A8B0C362-A184-4150-A510-0F306FD15248}" srcOrd="0" destOrd="0" presId="urn:microsoft.com/office/officeart/2005/8/layout/lProcess2"/>
    <dgm:cxn modelId="{D8BF35D9-C2F5-40ED-A441-302E2AED78A1}" type="presOf" srcId="{0B752DB9-7317-4822-9848-642B528FE1FA}" destId="{A8B0C362-A184-4150-A510-0F306FD15248}" srcOrd="0" destOrd="0" presId="urn:microsoft.com/office/officeart/2005/8/layout/lProcess2"/>
    <dgm:cxn modelId="{FF468B57-DE14-4F82-A4CD-172556EEF4A8}" type="presParOf" srcId="{BB1AB640-C36F-457A-BE4B-974E08B22DED}" destId="{0CF491F9-191C-4304-A830-BC404DEBB449}" srcOrd="1" destOrd="0" presId="urn:microsoft.com/office/officeart/2005/8/layout/lProcess2"/>
    <dgm:cxn modelId="{42D23872-7C9A-482E-89CB-7AE24D1D5CFF}" type="presParOf" srcId="{BB1AB640-C36F-457A-BE4B-974E08B22DED}" destId="{DEAF2AA6-0BE6-4AD4-829D-3A8C53740578}" srcOrd="2" destOrd="0" presId="urn:microsoft.com/office/officeart/2005/8/layout/lProcess2"/>
    <dgm:cxn modelId="{DE14B902-DA84-4818-8ABC-D1E565733B0D}" type="presOf" srcId="{A151A99C-D93D-4F5B-9C60-792AE6CC4DCE}" destId="{DEAF2AA6-0BE6-4AD4-829D-3A8C53740578}" srcOrd="0" destOrd="0" presId="urn:microsoft.com/office/officeart/2005/8/layout/lProcess2"/>
    <dgm:cxn modelId="{D58E2551-9765-4E8D-ADA4-2F768F0CA92A}" type="presParOf" srcId="{2F8217A7-BBF7-415C-A316-8E7EEB67D6E2}" destId="{6A25D672-CADB-4A4C-B9E8-7787DE78A679}" srcOrd="1" destOrd="0" presId="urn:microsoft.com/office/officeart/2005/8/layout/lProcess2"/>
    <dgm:cxn modelId="{19EC113E-748A-4861-8D52-10A89FC27037}" type="presParOf" srcId="{2F8217A7-BBF7-415C-A316-8E7EEB67D6E2}" destId="{34354F2E-6178-43DA-A49D-6488434AEBA3}" srcOrd="2" destOrd="0" presId="urn:microsoft.com/office/officeart/2005/8/layout/lProcess2"/>
    <dgm:cxn modelId="{A370D13E-2EAD-4097-B705-AD60DBC949C1}" type="presParOf" srcId="{34354F2E-6178-43DA-A49D-6488434AEBA3}" destId="{59606F45-D91B-4BB8-8CB2-1E8A975BECA9}" srcOrd="0" destOrd="0" presId="urn:microsoft.com/office/officeart/2005/8/layout/lProcess2"/>
    <dgm:cxn modelId="{28201C00-21A4-4C05-9ACE-1C19547EA406}" type="presOf" srcId="{31F44E08-C530-4236-8734-C265595389E8}" destId="{59606F45-D91B-4BB8-8CB2-1E8A975BECA9}" srcOrd="0" destOrd="0" presId="urn:microsoft.com/office/officeart/2005/8/layout/lProcess2"/>
    <dgm:cxn modelId="{0B6C55AD-D2AE-4FF1-A1FC-114D87113A2F}" type="presParOf" srcId="{34354F2E-6178-43DA-A49D-6488434AEBA3}" destId="{E25A210B-CD2C-4F4E-BB31-FC804BBDF245}" srcOrd="1" destOrd="0" presId="urn:microsoft.com/office/officeart/2005/8/layout/lProcess2"/>
    <dgm:cxn modelId="{A74F0BA9-1417-4174-9A5B-B16C4D793925}" type="presOf" srcId="{31F44E08-C530-4236-8734-C265595389E8}" destId="{E25A210B-CD2C-4F4E-BB31-FC804BBDF245}" srcOrd="1" destOrd="0" presId="urn:microsoft.com/office/officeart/2005/8/layout/lProcess2"/>
    <dgm:cxn modelId="{BA420849-045D-4647-9DB8-44A9F44BE6F6}" type="presParOf" srcId="{34354F2E-6178-43DA-A49D-6488434AEBA3}" destId="{CA0ACAB8-0A9F-45CC-8468-D04D36512738}" srcOrd="2" destOrd="0" presId="urn:microsoft.com/office/officeart/2005/8/layout/lProcess2"/>
    <dgm:cxn modelId="{8C6E0ED5-767C-4697-98EA-EA0DC625874F}" type="presParOf" srcId="{CA0ACAB8-0A9F-45CC-8468-D04D36512738}" destId="{4757D81F-D622-4E80-834B-A897C032E9C1}" srcOrd="0" destOrd="0" presId="urn:microsoft.com/office/officeart/2005/8/layout/lProcess2"/>
    <dgm:cxn modelId="{40F328CF-4C9B-453E-A6C4-538130983BFB}" type="presParOf" srcId="{4757D81F-D622-4E80-834B-A897C032E9C1}" destId="{5A1585F7-890C-4813-AA2A-ABAEA6F8C5D7}" srcOrd="0" destOrd="0" presId="urn:microsoft.com/office/officeart/2005/8/layout/lProcess2"/>
    <dgm:cxn modelId="{ABE8D8DE-3651-4FF2-BA3D-14A1E5E427BC}" type="presOf" srcId="{A8EF08C4-2E21-4A1F-A29A-F467D64B3A6A}" destId="{5A1585F7-890C-4813-AA2A-ABAEA6F8C5D7}" srcOrd="0" destOrd="0" presId="urn:microsoft.com/office/officeart/2005/8/layout/lProcess2"/>
    <dgm:cxn modelId="{6C971D28-ED9C-4000-9184-2496C1426384}" type="presParOf" srcId="{4757D81F-D622-4E80-834B-A897C032E9C1}" destId="{06F2C940-3538-4F61-8857-DA74F1DC06E8}" srcOrd="1" destOrd="0" presId="urn:microsoft.com/office/officeart/2005/8/layout/lProcess2"/>
    <dgm:cxn modelId="{3B0F3020-F307-4C7D-B241-9E44BE8BD7A0}" type="presParOf" srcId="{4757D81F-D622-4E80-834B-A897C032E9C1}" destId="{DFEBE0A1-716C-4879-9A0A-032BB5542A0F}" srcOrd="2" destOrd="0" presId="urn:microsoft.com/office/officeart/2005/8/layout/lProcess2"/>
    <dgm:cxn modelId="{F214573B-8BDF-446B-980C-F09B6B2228E2}" type="presOf" srcId="{293967D9-B4BF-40C1-BA1A-4028856B4284}" destId="{DFEBE0A1-716C-4879-9A0A-032BB5542A0F}" srcOrd="0" destOrd="0" presId="urn:microsoft.com/office/officeart/2005/8/layout/lProcess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 modelId="{0D408893-E4D7-4637-A495-8DDE9B1016B7}">
      <dsp:nvSpPr>
        <dsp:cNvPr id="6" name=""/>
        <dsp:cNvSpPr/>
      </dsp:nvSpPr>
      <dsp:spPr>
        <a:xfrm>
          <a:off x="0" y="0"/>
          <a:ext cx="9701212" cy="200530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altLang="en-US" sz="5900" kern="1200" smtClean="0"/>
            <a:t>Legally-Required Accommodations:</a:t>
          </a:r>
          <a:endParaRPr lang="en-US" sz="5900" kern="1200"/>
        </a:p>
      </dsp:txBody>
      <dsp:txXfrm>
        <a:off x="0" y="0"/>
        <a:ext cx="9701212" cy="2005308"/>
      </dsp:txXfrm>
    </dsp:sp>
    <dsp:sp modelId="{B0A891CD-F719-454F-BE58-A8EB3D1C43C4}">
      <dsp:nvSpPr>
        <dsp:cNvPr id="7" name=""/>
        <dsp:cNvSpPr/>
      </dsp:nvSpPr>
      <dsp:spPr>
        <a:xfrm>
          <a:off x="0" y="2005308"/>
          <a:ext cx="4850605" cy="4211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en-US" sz="2800" kern="1200" smtClean="0"/>
            <a:t>Title VII requires covered employers to make reasonable accommodations for the </a:t>
          </a:r>
          <a:r>
            <a:rPr lang="en-US" altLang="en-US" sz="2800" b="1" kern="1200" smtClean="0"/>
            <a:t>sincerely held religious beliefs</a:t>
          </a:r>
          <a:r>
            <a:rPr lang="en-US" altLang="en-US" sz="2800" kern="1200" smtClean="0"/>
            <a:t> of employees or applicants </a:t>
          </a:r>
          <a:r>
            <a:rPr lang="en-US" sz="2800" kern="1200" smtClean="0"/>
            <a:t>if an accommodation will not impose more than a </a:t>
          </a:r>
          <a:r>
            <a:rPr lang="en-US" sz="2800" i="1" kern="1200" smtClean="0"/>
            <a:t>de minimis</a:t>
          </a:r>
          <a:r>
            <a:rPr lang="en-US" sz="2800" kern="1200" smtClean="0"/>
            <a:t> cost or burden on business operations</a:t>
          </a:r>
          <a:endParaRPr lang="en-US" sz="2800" kern="1200"/>
        </a:p>
      </dsp:txBody>
      <dsp:txXfrm>
        <a:off x="0" y="2005308"/>
        <a:ext cx="4850605" cy="4211146"/>
      </dsp:txXfrm>
    </dsp:sp>
    <dsp:sp modelId="{C69066C4-D5FC-4977-8ED9-64AB1FED54C7}">
      <dsp:nvSpPr>
        <dsp:cNvPr id="8" name=""/>
        <dsp:cNvSpPr/>
      </dsp:nvSpPr>
      <dsp:spPr>
        <a:xfrm>
          <a:off x="4850606" y="2005308"/>
          <a:ext cx="4850605" cy="4211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en-US" sz="2800" kern="1200" smtClean="0"/>
            <a:t>The ADA requires covered employers to make reasonable accommodations for the </a:t>
          </a:r>
          <a:r>
            <a:rPr lang="en-US" altLang="en-US" sz="2800" b="1" kern="1200" smtClean="0"/>
            <a:t>disabilities</a:t>
          </a:r>
          <a:r>
            <a:rPr lang="en-US" altLang="en-US" sz="2800" kern="1200" smtClean="0"/>
            <a:t> of employees</a:t>
          </a:r>
          <a:endParaRPr lang="en-US" altLang="en-US" sz="2800" kern="1200"/>
        </a:p>
      </dsp:txBody>
      <dsp:txXfrm>
        <a:off x="4850606" y="2005308"/>
        <a:ext cx="4850605" cy="4211146"/>
      </dsp:txXfrm>
    </dsp:sp>
    <dsp:sp modelId="{91627E6F-C1F9-4E16-8835-E116289EBCD3}">
      <dsp:nvSpPr>
        <dsp:cNvPr id="9" name=""/>
        <dsp:cNvSpPr/>
      </dsp:nvSpPr>
      <dsp:spPr>
        <a:xfrm>
          <a:off x="0" y="6216454"/>
          <a:ext cx="9701212" cy="46790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C6196004-D2DF-4174-9297-1AE0D0CDA7BD}">
      <dsp:nvSpPr>
        <dsp:cNvPr id="10" name=""/>
        <dsp:cNvSpPr/>
      </dsp:nvSpPr>
      <dsp:spPr>
        <a:xfrm>
          <a:off x="0" y="3640246"/>
          <a:ext cx="8128000" cy="21429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Can a reasonable accommodation be made to how the job is done to enable the employee to perform an essential function of the job, without creating a direct threat or undue hardship?</a:t>
          </a:r>
          <a:endParaRPr lang="en-US" sz="2000" kern="1200"/>
        </a:p>
      </dsp:txBody>
      <dsp:txXfrm>
        <a:off x="0" y="3640246"/>
        <a:ext cx="8128000" cy="1157208"/>
      </dsp:txXfrm>
    </dsp:sp>
    <dsp:sp modelId="{3C5F71D7-0373-4E23-8604-0DD6EEB633C1}">
      <dsp:nvSpPr>
        <dsp:cNvPr id="11" name=""/>
        <dsp:cNvSpPr/>
      </dsp:nvSpPr>
      <dsp:spPr>
        <a:xfrm>
          <a:off x="8185" y="4948929"/>
          <a:ext cx="8119814" cy="549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smtClean="0">
              <a:sym typeface="Wingdings" panose="05000000000000000000" pitchFamily="2" charset="2"/>
            </a:rPr>
            <a:t>If the answer is </a:t>
          </a:r>
          <a:r>
            <a:rPr lang="en-US" sz="1900" b="1" kern="1200" smtClean="0">
              <a:sym typeface="Wingdings" panose="05000000000000000000" pitchFamily="2" charset="2"/>
            </a:rPr>
            <a:t>“yes”</a:t>
          </a:r>
          <a:r>
            <a:rPr lang="en-US" sz="1900" kern="1200" smtClean="0">
              <a:sym typeface="Wingdings" panose="05000000000000000000" pitchFamily="2" charset="2"/>
            </a:rPr>
            <a:t> to all questions  an accommodation is required</a:t>
          </a:r>
          <a:endParaRPr lang="en-US" sz="1900" kern="1200"/>
        </a:p>
      </dsp:txBody>
      <dsp:txXfrm>
        <a:off x="8185" y="4948929"/>
        <a:ext cx="8119814" cy="549570"/>
      </dsp:txXfrm>
    </dsp:sp>
    <dsp:sp modelId="{F3AD3403-C8B8-4EA4-94D4-20E702093EEF}">
      <dsp:nvSpPr>
        <dsp:cNvPr id="12" name=""/>
        <dsp:cNvSpPr/>
      </dsp:nvSpPr>
      <dsp:spPr>
        <a:xfrm rot="10800000">
          <a:off x="0" y="1820690"/>
          <a:ext cx="8128000" cy="18374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If the answer is </a:t>
          </a:r>
          <a:r>
            <a:rPr lang="en-US" sz="2400" b="1" kern="1200" smtClean="0"/>
            <a:t>“no”</a:t>
          </a:r>
          <a:r>
            <a:rPr lang="en-US" sz="2400" kern="1200" smtClean="0"/>
            <a:t> to any question </a:t>
          </a:r>
          <a:r>
            <a:rPr lang="en-US" sz="2400" kern="1200" smtClean="0">
              <a:sym typeface="Wingdings" panose="05000000000000000000" pitchFamily="2" charset="2"/>
            </a:rPr>
            <a:t> </a:t>
          </a:r>
        </a:p>
        <a:p>
          <a:pPr lvl="0" algn="ctr" defTabSz="1066800">
            <a:lnSpc>
              <a:spcPct val="90000"/>
            </a:lnSpc>
            <a:spcBef>
              <a:spcPct val="0"/>
            </a:spcBef>
            <a:spcAft>
              <a:spcPct val="35000"/>
            </a:spcAft>
          </a:pPr>
          <a:r>
            <a:rPr lang="en-US" sz="2400" b="1" kern="1200" smtClean="0">
              <a:sym typeface="Wingdings" panose="05000000000000000000" pitchFamily="2" charset="2"/>
            </a:rPr>
            <a:t>no accommodation</a:t>
          </a:r>
          <a:r>
            <a:rPr lang="en-US" sz="2400" kern="1200" smtClean="0">
              <a:sym typeface="Wingdings" panose="05000000000000000000" pitchFamily="2" charset="2"/>
            </a:rPr>
            <a:t> is legally required</a:t>
          </a:r>
        </a:p>
      </dsp:txBody>
      <dsp:txXfrm rot="10800000">
        <a:off x="0" y="1820690"/>
        <a:ext cx="8128000" cy="1193937"/>
      </dsp:txXfrm>
    </dsp:sp>
    <dsp:sp modelId="{0B69908B-C280-4686-B01E-0AB059F7F271}">
      <dsp:nvSpPr>
        <dsp:cNvPr id="13" name=""/>
        <dsp:cNvSpPr/>
      </dsp:nvSpPr>
      <dsp:spPr>
        <a:xfrm rot="10800000">
          <a:off x="0" y="1133"/>
          <a:ext cx="8128000" cy="18374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0" y="1133"/>
        <a:ext cx="8128000" cy="644954"/>
      </dsp:txXfrm>
    </dsp:sp>
    <dsp:sp modelId="{7D4012D7-1A10-4EEB-8A4F-8D7A0DB5CC7A}">
      <dsp:nvSpPr>
        <dsp:cNvPr id="14" name=""/>
        <dsp:cNvSpPr/>
      </dsp:nvSpPr>
      <dsp:spPr>
        <a:xfrm>
          <a:off x="0" y="11255"/>
          <a:ext cx="2776736" cy="12366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en-US" sz="2400" kern="1200" smtClean="0"/>
            <a:t>Does the person have a belief that is religious?</a:t>
          </a:r>
          <a:endParaRPr lang="en-US" sz="2000" kern="1200"/>
        </a:p>
      </dsp:txBody>
      <dsp:txXfrm>
        <a:off x="0" y="11255"/>
        <a:ext cx="2776736" cy="1236613"/>
      </dsp:txXfrm>
    </dsp:sp>
    <dsp:sp modelId="{34A4552C-D39A-4470-B403-750E54D4EC9D}">
      <dsp:nvSpPr>
        <dsp:cNvPr id="15" name=""/>
        <dsp:cNvSpPr/>
      </dsp:nvSpPr>
      <dsp:spPr>
        <a:xfrm>
          <a:off x="2934621" y="0"/>
          <a:ext cx="2578038" cy="12484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en-US" sz="2400" kern="1200" smtClean="0"/>
            <a:t>Is the belief sincerely held?</a:t>
          </a:r>
          <a:endParaRPr lang="en-US" sz="1900" kern="1200"/>
        </a:p>
      </dsp:txBody>
      <dsp:txXfrm>
        <a:off x="2934621" y="0"/>
        <a:ext cx="2578038" cy="1248436"/>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C6196004-D2DF-4174-9297-1AE0D0CDA7BD}">
      <dsp:nvSpPr>
        <dsp:cNvPr id="7" name=""/>
        <dsp:cNvSpPr/>
      </dsp:nvSpPr>
      <dsp:spPr>
        <a:xfrm>
          <a:off x="0" y="3899030"/>
          <a:ext cx="8128000" cy="1883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Can a reasonable accommodation be made to how the job is done to enable the employee to perform an essential function of the job, without creating a direct threat or undue hardship?</a:t>
          </a:r>
          <a:endParaRPr lang="en-US" sz="2000" kern="1200"/>
        </a:p>
      </dsp:txBody>
      <dsp:txXfrm>
        <a:off x="0" y="3899030"/>
        <a:ext cx="8128000" cy="1017092"/>
      </dsp:txXfrm>
    </dsp:sp>
    <dsp:sp modelId="{3C5F71D7-0373-4E23-8604-0DD6EEB633C1}">
      <dsp:nvSpPr>
        <dsp:cNvPr id="8" name=""/>
        <dsp:cNvSpPr/>
      </dsp:nvSpPr>
      <dsp:spPr>
        <a:xfrm>
          <a:off x="8185" y="5094798"/>
          <a:ext cx="8119814" cy="5885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smtClean="0">
              <a:sym typeface="Wingdings" panose="05000000000000000000" pitchFamily="2" charset="2"/>
            </a:rPr>
            <a:t>If the answer is </a:t>
          </a:r>
          <a:r>
            <a:rPr lang="en-US" sz="2000" b="1" kern="1200" smtClean="0">
              <a:sym typeface="Wingdings" panose="05000000000000000000" pitchFamily="2" charset="2"/>
            </a:rPr>
            <a:t>“yes”</a:t>
          </a:r>
          <a:r>
            <a:rPr lang="en-US" sz="2000" kern="1200" smtClean="0">
              <a:sym typeface="Wingdings" panose="05000000000000000000" pitchFamily="2" charset="2"/>
            </a:rPr>
            <a:t> to all questions  an accommodation is required</a:t>
          </a:r>
          <a:endParaRPr lang="en-US" sz="2000" kern="1200"/>
        </a:p>
      </dsp:txBody>
      <dsp:txXfrm>
        <a:off x="8185" y="5094798"/>
        <a:ext cx="8119814" cy="588547"/>
      </dsp:txXfrm>
    </dsp:sp>
    <dsp:sp modelId="{F3AD3403-C8B8-4EA4-94D4-20E702093EEF}">
      <dsp:nvSpPr>
        <dsp:cNvPr id="9" name=""/>
        <dsp:cNvSpPr/>
      </dsp:nvSpPr>
      <dsp:spPr>
        <a:xfrm rot="10800000">
          <a:off x="0" y="1950427"/>
          <a:ext cx="8128000" cy="196779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smtClean="0"/>
            <a:t>If the answer is </a:t>
          </a:r>
          <a:r>
            <a:rPr lang="en-US" sz="3100" b="1" kern="1200" smtClean="0"/>
            <a:t>“no”</a:t>
          </a:r>
          <a:r>
            <a:rPr lang="en-US" sz="3100" kern="1200" smtClean="0"/>
            <a:t> to any question </a:t>
          </a:r>
          <a:r>
            <a:rPr lang="en-US" sz="3100" kern="1200" smtClean="0">
              <a:sym typeface="Wingdings" panose="05000000000000000000" pitchFamily="2" charset="2"/>
            </a:rPr>
            <a:t> </a:t>
          </a:r>
          <a:r>
            <a:rPr lang="en-US" sz="3100" b="1" kern="1200" smtClean="0">
              <a:sym typeface="Wingdings" panose="05000000000000000000" pitchFamily="2" charset="2"/>
            </a:rPr>
            <a:t>no accommodation</a:t>
          </a:r>
          <a:r>
            <a:rPr lang="en-US" sz="3100" kern="1200" smtClean="0">
              <a:sym typeface="Wingdings" panose="05000000000000000000" pitchFamily="2" charset="2"/>
            </a:rPr>
            <a:t> is legally required.</a:t>
          </a:r>
        </a:p>
      </dsp:txBody>
      <dsp:txXfrm rot="10800000">
        <a:off x="0" y="1950427"/>
        <a:ext cx="8128000" cy="1278614"/>
      </dsp:txXfrm>
    </dsp:sp>
    <dsp:sp modelId="{0B69908B-C280-4686-B01E-0AB059F7F271}">
      <dsp:nvSpPr>
        <dsp:cNvPr id="10" name=""/>
        <dsp:cNvSpPr/>
      </dsp:nvSpPr>
      <dsp:spPr>
        <a:xfrm rot="10800000">
          <a:off x="0" y="1824"/>
          <a:ext cx="8128000" cy="196779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0" y="1824"/>
        <a:ext cx="8128000" cy="690695"/>
      </dsp:txXfrm>
    </dsp:sp>
    <dsp:sp modelId="{7D4012D7-1A10-4EEB-8A4F-8D7A0DB5CC7A}">
      <dsp:nvSpPr>
        <dsp:cNvPr id="11" name=""/>
        <dsp:cNvSpPr/>
      </dsp:nvSpPr>
      <dsp:spPr>
        <a:xfrm>
          <a:off x="0" y="0"/>
          <a:ext cx="4064000" cy="13243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lang="en-US" altLang="en-US" sz="2400" kern="1200" smtClean="0"/>
        </a:p>
        <a:p>
          <a:pPr marL="0" marR="0" lvl="0" indent="0" algn="ctr" defTabSz="914400" eaLnBrk="1" fontAlgn="auto" latinLnBrk="0" hangingPunct="1">
            <a:lnSpc>
              <a:spcPct val="100000"/>
            </a:lnSpc>
            <a:spcBef>
              <a:spcPct val="0"/>
            </a:spcBef>
            <a:spcAft>
              <a:spcPct val="0"/>
            </a:spcAft>
            <a:buClrTx/>
            <a:buSzTx/>
            <a:buFontTx/>
            <a:buNone/>
            <a:defRPr/>
          </a:pPr>
          <a:r>
            <a:rPr lang="en-US" altLang="en-US" sz="2400" kern="1200" smtClean="0"/>
            <a:t>Is the person disabled within the meaning of the ADA?</a:t>
          </a:r>
          <a:endParaRPr lang="en-US" sz="2400" kern="1200" smtClean="0"/>
        </a:p>
        <a:p>
          <a:pPr lvl="0" algn="ctr" defTabSz="577850">
            <a:lnSpc>
              <a:spcPct val="90000"/>
            </a:lnSpc>
            <a:spcBef>
              <a:spcPct val="0"/>
            </a:spcBef>
            <a:spcAft>
              <a:spcPct val="35000"/>
            </a:spcAft>
          </a:pPr>
          <a:endParaRPr lang="en-US" sz="2000" kern="1200"/>
        </a:p>
      </dsp:txBody>
      <dsp:txXfrm>
        <a:off x="0" y="0"/>
        <a:ext cx="4064000" cy="1324316"/>
      </dsp:txXfrm>
    </dsp:sp>
    <dsp:sp modelId="{34A4552C-D39A-4470-B403-750E54D4EC9D}">
      <dsp:nvSpPr>
        <dsp:cNvPr id="12" name=""/>
        <dsp:cNvSpPr/>
      </dsp:nvSpPr>
      <dsp:spPr>
        <a:xfrm>
          <a:off x="4064000" y="0"/>
          <a:ext cx="4064000" cy="13369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en-US" sz="2400" kern="1200" smtClean="0"/>
            <a:t>Does their disability conflict with receiving the vaccine?</a:t>
          </a:r>
        </a:p>
        <a:p>
          <a:pPr lvl="0" algn="ctr" defTabSz="1689100">
            <a:lnSpc>
              <a:spcPct val="90000"/>
            </a:lnSpc>
            <a:spcBef>
              <a:spcPct val="0"/>
            </a:spcBef>
            <a:spcAft>
              <a:spcPct val="35000"/>
            </a:spcAft>
          </a:pPr>
          <a:endParaRPr lang="en-US" sz="1900" kern="1200"/>
        </a:p>
      </dsp:txBody>
      <dsp:txXfrm>
        <a:off x="4064000" y="0"/>
        <a:ext cx="4064000" cy="1336978"/>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5170BB77-45D5-4F80-8B38-0E116379EDDF}">
      <dsp:nvSpPr>
        <dsp:cNvPr id="10" name=""/>
        <dsp:cNvSpPr/>
      </dsp:nvSpPr>
      <dsp:spPr>
        <a:xfrm>
          <a:off x="5343" y="0"/>
          <a:ext cx="5139879" cy="461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smtClean="0"/>
            <a:t>OSHA ETS</a:t>
          </a:r>
          <a:endParaRPr lang="en-US" sz="4000" kern="1200"/>
        </a:p>
      </dsp:txBody>
      <dsp:txXfrm>
        <a:off x="5343" y="0"/>
        <a:ext cx="5139879" cy="1385411"/>
      </dsp:txXfrm>
    </dsp:sp>
    <dsp:sp modelId="{A8B0C362-A184-4150-A510-0F306FD15248}">
      <dsp:nvSpPr>
        <dsp:cNvPr id="11" name=""/>
        <dsp:cNvSpPr/>
      </dsp:nvSpPr>
      <dsp:spPr>
        <a:xfrm>
          <a:off x="519331" y="1386764"/>
          <a:ext cx="4111903" cy="1392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smtClean="0"/>
            <a:t>Expected in a few weeks</a:t>
          </a:r>
          <a:endParaRPr lang="en-US" sz="3000" kern="1200"/>
        </a:p>
      </dsp:txBody>
      <dsp:txXfrm>
        <a:off x="560113" y="1427546"/>
        <a:ext cx="4030339" cy="1310837"/>
      </dsp:txXfrm>
    </dsp:sp>
    <dsp:sp modelId="{DEAF2AA6-0BE6-4AD4-829D-3A8C53740578}">
      <dsp:nvSpPr>
        <dsp:cNvPr id="12" name=""/>
        <dsp:cNvSpPr/>
      </dsp:nvSpPr>
      <dsp:spPr>
        <a:xfrm>
          <a:off x="519331" y="2993381"/>
          <a:ext cx="4111903" cy="1392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smtClean="0"/>
            <a:t>Likely to be litigated</a:t>
          </a:r>
          <a:endParaRPr lang="en-US" sz="3000" kern="1200"/>
        </a:p>
      </dsp:txBody>
      <dsp:txXfrm>
        <a:off x="560113" y="3034163"/>
        <a:ext cx="4030339" cy="1310837"/>
      </dsp:txXfrm>
    </dsp:sp>
    <dsp:sp modelId="{59606F45-D91B-4BB8-8CB2-1E8A975BECA9}">
      <dsp:nvSpPr>
        <dsp:cNvPr id="13" name=""/>
        <dsp:cNvSpPr/>
      </dsp:nvSpPr>
      <dsp:spPr>
        <a:xfrm>
          <a:off x="5530713" y="0"/>
          <a:ext cx="5139879" cy="461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smtClean="0"/>
            <a:t>Federal Contractor Rule</a:t>
          </a:r>
          <a:endParaRPr lang="en-US" sz="4000" kern="1200"/>
        </a:p>
      </dsp:txBody>
      <dsp:txXfrm>
        <a:off x="5530713" y="0"/>
        <a:ext cx="5139879" cy="1385411"/>
      </dsp:txXfrm>
    </dsp:sp>
    <dsp:sp modelId="{5A1585F7-890C-4813-AA2A-ABAEA6F8C5D7}">
      <dsp:nvSpPr>
        <dsp:cNvPr id="14" name=""/>
        <dsp:cNvSpPr/>
      </dsp:nvSpPr>
      <dsp:spPr>
        <a:xfrm>
          <a:off x="6044701" y="1386764"/>
          <a:ext cx="4111903" cy="1392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smtClean="0"/>
            <a:t>To be published by September 24, then approved by OMB</a:t>
          </a:r>
          <a:endParaRPr lang="en-US" sz="3000" kern="1200"/>
        </a:p>
      </dsp:txBody>
      <dsp:txXfrm>
        <a:off x="6085483" y="1427546"/>
        <a:ext cx="4030339" cy="1310837"/>
      </dsp:txXfrm>
    </dsp:sp>
    <dsp:sp modelId="{DFEBE0A1-716C-4879-9A0A-032BB5542A0F}">
      <dsp:nvSpPr>
        <dsp:cNvPr id="15" name=""/>
        <dsp:cNvSpPr/>
      </dsp:nvSpPr>
      <dsp:spPr>
        <a:xfrm>
          <a:off x="6044701" y="2993381"/>
          <a:ext cx="4111903" cy="1392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smtClean="0"/>
            <a:t>Not all federal contractors covered</a:t>
          </a:r>
          <a:endParaRPr lang="en-US" sz="3000" kern="1200"/>
        </a:p>
      </dsp:txBody>
      <dsp:txXfrm>
        <a:off x="6085483" y="3034163"/>
        <a:ext cx="4030339" cy="1310837"/>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ch" ptType="node" st="2">
          <dgm:layoutNode name="pillarX" styleLbl="node1">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dgm:layoutNode>
      <dgm:layoutNode name="base" styleLbl="dkBgShp">
        <dgm:alg type="sp"/>
        <dgm:shape type="rect" r:blip="">
          <dgm:adjLst/>
        </dgm:shape>
        <dgm:presOf/>
        <dgm:constrLst/>
        <dgm:ruleLst/>
      </dgm:layoutNode>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type="rect" r:blip="" zOrderOff="1" hideGeom="1">
                    <dgm:adjLst/>
                  </dgm:shape>
                </dgm:if>
                <dgm:else name="Name9">
                  <dgm:shape type="rect" r:blip="">
                    <dgm:adjLst/>
                  </dgm:shape>
                </dgm:else>
              </dgm:choose>
              <dgm:presOf axis="self"/>
              <dgm:constrLst/>
              <dgm:ruleLst>
                <dgm:rule type="primFontSz" val="5"/>
              </dgm:ruleLst>
            </dgm:layoutNode>
            <dgm:choose name="Name10">
              <dgm:if name="Name11" axis="ch" ptType="node" func="cnt" op="gte" val="1">
                <dgm:layoutNode name="entireBox">
                  <dgm:alg type="sp"/>
                  <dgm:shape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16"/>
            </dgm:choose>
          </dgm:layoutNode>
        </dgm:if>
        <dgm:else name="Name17">
          <dgm:layoutNode name="arrowAndChildren">
            <dgm:alg type="composite"/>
            <dgm:shape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type="rect" r:blip="" zOrderOff="1" hideGeom="1">
                    <dgm:adjLst/>
                  </dgm:shape>
                </dgm:if>
                <dgm:else name="Name23">
                  <dgm:shape rot="180" type="upArrowCallout" r:blip="">
                    <dgm:adjLst/>
                  </dgm:shape>
                </dgm:else>
              </dgm:choose>
              <dgm:presOf axis="self"/>
              <dgm:constrLst/>
              <dgm:ruleLst>
                <dgm:rule type="primFontSz" val="5"/>
              </dgm:ruleLst>
            </dgm:layoutNode>
            <dgm:choose name="Name24">
              <dgm:if name="Name25" axis="ch" ptType="node" func="cnt" op="gte" val="1">
                <dgm:layoutNode name="arrow">
                  <dgm:alg type="sp"/>
                  <dgm:shape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30"/>
            </dgm:choose>
          </dgm:layoutNode>
        </dgm:else>
      </dgm:choose>
      <dgm:forEach name="Name31" axis="precedSib" ptType="sibTrans" st="-1" cnt="1">
        <dgm:layoutNode name="sp">
          <dgm:alg type="sp"/>
          <dgm:shape r:blip="">
            <dgm:adjLst/>
          </dgm:shape>
          <dgm:presOf axis="sel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type="rect" r:blip="" zOrderOff="1" hideGeom="1">
                    <dgm:adjLst/>
                  </dgm:shape>
                </dgm:if>
                <dgm:else name="Name9">
                  <dgm:shape type="rect" r:blip="">
                    <dgm:adjLst/>
                  </dgm:shape>
                </dgm:else>
              </dgm:choose>
              <dgm:presOf axis="self"/>
              <dgm:constrLst/>
              <dgm:ruleLst>
                <dgm:rule type="primFontSz" val="5"/>
              </dgm:ruleLst>
            </dgm:layoutNode>
            <dgm:choose name="Name10">
              <dgm:if name="Name11" axis="ch" ptType="node" func="cnt" op="gte" val="1">
                <dgm:layoutNode name="entireBox">
                  <dgm:alg type="sp"/>
                  <dgm:shape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16"/>
            </dgm:choose>
          </dgm:layoutNode>
        </dgm:if>
        <dgm:else name="Name17">
          <dgm:layoutNode name="arrowAndChildren">
            <dgm:alg type="composite"/>
            <dgm:shape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type="rect" r:blip="" zOrderOff="1" hideGeom="1">
                    <dgm:adjLst/>
                  </dgm:shape>
                </dgm:if>
                <dgm:else name="Name23">
                  <dgm:shape rot="180" type="upArrowCallout" r:blip="">
                    <dgm:adjLst/>
                  </dgm:shape>
                </dgm:else>
              </dgm:choose>
              <dgm:presOf axis="self"/>
              <dgm:constrLst/>
              <dgm:ruleLst>
                <dgm:rule type="primFontSz" val="5"/>
              </dgm:ruleLst>
            </dgm:layoutNode>
            <dgm:choose name="Name24">
              <dgm:if name="Name25" axis="ch" ptType="node" func="cnt" op="gte" val="1">
                <dgm:layoutNode name="arrow">
                  <dgm:alg type="sp"/>
                  <dgm:shape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30"/>
            </dgm:choose>
          </dgm:layoutNode>
        </dgm:else>
      </dgm:choose>
      <dgm:forEach name="Name31" axis="precedSib" ptType="sibTrans" st="-1" cnt="1">
        <dgm:layoutNode name="sp">
          <dgm:alg type="sp"/>
          <dgm:shape r:blip="">
            <dgm:adjLst/>
          </dgm:shape>
          <dgm:presOf axis="sel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type="roundRect" r:blip="">
            <dgm:adjLst>
              <dgm:adj idx="1" val="0.1"/>
            </dgm:adjLst>
          </dgm:shape>
          <dgm:presOf axis="self"/>
          <dgm:constrLst/>
          <dgm:ruleLst/>
        </dgm:layoutNode>
        <dgm:layoutNode name="textNode" styleLbl="bgShp">
          <dgm:alg type="tx"/>
          <dgm:shape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dgm:ruleLst>
        </dgm:layoutNode>
        <dgm:layoutNode name="compChildNode">
          <dgm:alg type="composite"/>
          <dgm:shape r:blip="">
            <dgm:adjLst/>
          </dgm:shape>
          <dgm:presOf/>
          <dgm:constrLst>
            <dgm:constr type="w" for="des" forName="childNode" refType="w"/>
            <dgm:constr type="h" for="des" forName="childNode" refType="h"/>
          </dgm:constrLst>
          <dgm:ruleLst/>
          <dgm:layoutNode name="theInnerList">
            <dgm:alg type="lin">
              <dgm:param type="linDir" val="fromT"/>
            </dgm:alg>
            <dgm:shape r:blip="">
              <dgm:adjLst/>
            </dgm:shape>
            <dgm:presOf/>
            <dgm:constrLst/>
            <dgm:ruleLst/>
            <dgm:forEach name="childNodeForEach" axis="ch" ptType="node">
              <dgm:layoutNode name="childNode" styleLbl="node1">
                <dgm:varLst>
                  <dgm:bulletEnabled val="1"/>
                </dgm:varLst>
                <dgm:alg type="tx"/>
                <dgm:shape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dgm:ruleLst>
              </dgm:layoutNode>
              <dgm:choose name="Name3">
                <dgm:if name="Name4" axis="self" ptType="node" func="revPos" op="equ" val="1"/>
                <dgm:else name="Name5">
                  <dgm:layoutNode name="aSpace2">
                    <dgm:alg type="sp"/>
                    <dgm:shape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r:blip="">
              <dgm:adjLst/>
            </dgm:shape>
            <dgm:presOf/>
            <dgm:constrLst/>
            <dgm:ruleLst/>
          </dgm:layoutNode>
        </dgm:else>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DBE8856-D707-4A5F-807D-01171203A005}" type="datetimeFigureOut">
              <a:rPr lang="en-US" smtClean="0"/>
              <a:t>9/19/2021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A0202CE-BB0A-42EE-B18C-05B9A95A65A5}" type="slidenum">
              <a:rPr lang="en-US" smtClean="0"/>
              <a:t>‹#›</a:t>
            </a:fld>
            <a:endParaRPr lang="en-US"/>
          </a:p>
        </p:txBody>
      </p:sp>
    </p:spTree>
    <p:extLst>
      <p:ext uri="{BB962C8B-B14F-4D97-AF65-F5344CB8AC3E}">
        <p14:creationId xmlns:p14="http://schemas.microsoft.com/office/powerpoint/2010/main" val="209803795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41D43FE-5CC5-402E-B0B2-F50AAE44AB96}" type="datetimeFigureOut">
              <a:rPr lang="en-US" smtClean="0"/>
              <a:t>9/19/2021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1D57E0-019A-45AC-9895-A1E812522196}" type="slidenum">
              <a:rPr lang="en-US" smtClean="0"/>
              <a:t>‹#›</a:t>
            </a:fld>
            <a:endParaRPr lang="en-US"/>
          </a:p>
        </p:txBody>
      </p:sp>
    </p:spTree>
    <p:extLst>
      <p:ext uri="{BB962C8B-B14F-4D97-AF65-F5344CB8AC3E}">
        <p14:creationId xmlns:p14="http://schemas.microsoft.com/office/powerpoint/2010/main" val="397437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1</a:t>
            </a:fld>
            <a:endParaRPr lang="en-US"/>
          </a:p>
        </p:txBody>
      </p:sp>
    </p:spTree>
    <p:extLst>
      <p:ext uri="{BB962C8B-B14F-4D97-AF65-F5344CB8AC3E}">
        <p14:creationId xmlns:p14="http://schemas.microsoft.com/office/powerpoint/2010/main" val="48781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a:p>
        </p:txBody>
      </p:sp>
    </p:spTree>
    <p:extLst>
      <p:ext uri="{BB962C8B-B14F-4D97-AF65-F5344CB8AC3E}">
        <p14:creationId xmlns:p14="http://schemas.microsoft.com/office/powerpoint/2010/main" val="255178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115966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338917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a:p>
        </p:txBody>
      </p:sp>
    </p:spTree>
    <p:extLst>
      <p:ext uri="{BB962C8B-B14F-4D97-AF65-F5344CB8AC3E}">
        <p14:creationId xmlns:p14="http://schemas.microsoft.com/office/powerpoint/2010/main" val="419354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a:p>
        </p:txBody>
      </p:sp>
    </p:spTree>
    <p:extLst>
      <p:ext uri="{BB962C8B-B14F-4D97-AF65-F5344CB8AC3E}">
        <p14:creationId xmlns:p14="http://schemas.microsoft.com/office/powerpoint/2010/main" val="387628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a:p>
        </p:txBody>
      </p:sp>
    </p:spTree>
    <p:extLst>
      <p:ext uri="{BB962C8B-B14F-4D97-AF65-F5344CB8AC3E}">
        <p14:creationId xmlns:p14="http://schemas.microsoft.com/office/powerpoint/2010/main" val="244437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228526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a:p>
        </p:txBody>
      </p:sp>
    </p:spTree>
    <p:extLst>
      <p:ext uri="{BB962C8B-B14F-4D97-AF65-F5344CB8AC3E}">
        <p14:creationId xmlns:p14="http://schemas.microsoft.com/office/powerpoint/2010/main" val="171470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a:p>
        </p:txBody>
      </p:sp>
    </p:spTree>
    <p:extLst>
      <p:ext uri="{BB962C8B-B14F-4D97-AF65-F5344CB8AC3E}">
        <p14:creationId xmlns:p14="http://schemas.microsoft.com/office/powerpoint/2010/main" val="1982534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a:p>
        </p:txBody>
      </p:sp>
    </p:spTree>
    <p:extLst>
      <p:ext uri="{BB962C8B-B14F-4D97-AF65-F5344CB8AC3E}">
        <p14:creationId xmlns:p14="http://schemas.microsoft.com/office/powerpoint/2010/main" val="103830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2</a:t>
            </a:fld>
            <a:endParaRPr lang="en-US"/>
          </a:p>
        </p:txBody>
      </p:sp>
    </p:spTree>
    <p:extLst>
      <p:ext uri="{BB962C8B-B14F-4D97-AF65-F5344CB8AC3E}">
        <p14:creationId xmlns:p14="http://schemas.microsoft.com/office/powerpoint/2010/main" val="368174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a:p>
        </p:txBody>
      </p:sp>
    </p:spTree>
    <p:extLst>
      <p:ext uri="{BB962C8B-B14F-4D97-AF65-F5344CB8AC3E}">
        <p14:creationId xmlns:p14="http://schemas.microsoft.com/office/powerpoint/2010/main" val="4284525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a:p>
        </p:txBody>
      </p:sp>
    </p:spTree>
    <p:extLst>
      <p:ext uri="{BB962C8B-B14F-4D97-AF65-F5344CB8AC3E}">
        <p14:creationId xmlns:p14="http://schemas.microsoft.com/office/powerpoint/2010/main" val="1432803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a:p>
        </p:txBody>
      </p:sp>
    </p:spTree>
    <p:extLst>
      <p:ext uri="{BB962C8B-B14F-4D97-AF65-F5344CB8AC3E}">
        <p14:creationId xmlns:p14="http://schemas.microsoft.com/office/powerpoint/2010/main" val="86126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a:p>
        </p:txBody>
      </p:sp>
    </p:spTree>
    <p:extLst>
      <p:ext uri="{BB962C8B-B14F-4D97-AF65-F5344CB8AC3E}">
        <p14:creationId xmlns:p14="http://schemas.microsoft.com/office/powerpoint/2010/main" val="368610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a:p>
        </p:txBody>
      </p:sp>
    </p:spTree>
    <p:extLst>
      <p:ext uri="{BB962C8B-B14F-4D97-AF65-F5344CB8AC3E}">
        <p14:creationId xmlns:p14="http://schemas.microsoft.com/office/powerpoint/2010/main" val="641777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a:p>
        </p:txBody>
      </p:sp>
    </p:spTree>
    <p:extLst>
      <p:ext uri="{BB962C8B-B14F-4D97-AF65-F5344CB8AC3E}">
        <p14:creationId xmlns:p14="http://schemas.microsoft.com/office/powerpoint/2010/main" val="1904490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a:p>
        </p:txBody>
      </p:sp>
    </p:spTree>
    <p:extLst>
      <p:ext uri="{BB962C8B-B14F-4D97-AF65-F5344CB8AC3E}">
        <p14:creationId xmlns:p14="http://schemas.microsoft.com/office/powerpoint/2010/main" val="3530609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a:p>
        </p:txBody>
      </p:sp>
    </p:spTree>
    <p:extLst>
      <p:ext uri="{BB962C8B-B14F-4D97-AF65-F5344CB8AC3E}">
        <p14:creationId xmlns:p14="http://schemas.microsoft.com/office/powerpoint/2010/main" val="1514269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a:p>
        </p:txBody>
      </p:sp>
    </p:spTree>
    <p:extLst>
      <p:ext uri="{BB962C8B-B14F-4D97-AF65-F5344CB8AC3E}">
        <p14:creationId xmlns:p14="http://schemas.microsoft.com/office/powerpoint/2010/main" val="125677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29</a:t>
            </a:fld>
            <a:endParaRPr lang="en-US"/>
          </a:p>
        </p:txBody>
      </p:sp>
    </p:spTree>
    <p:extLst>
      <p:ext uri="{BB962C8B-B14F-4D97-AF65-F5344CB8AC3E}">
        <p14:creationId xmlns:p14="http://schemas.microsoft.com/office/powerpoint/2010/main" val="403983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3</a:t>
            </a:fld>
            <a:endParaRPr lang="en-US"/>
          </a:p>
        </p:txBody>
      </p:sp>
    </p:spTree>
    <p:extLst>
      <p:ext uri="{BB962C8B-B14F-4D97-AF65-F5344CB8AC3E}">
        <p14:creationId xmlns:p14="http://schemas.microsoft.com/office/powerpoint/2010/main" val="227415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a:p>
        </p:txBody>
      </p:sp>
    </p:spTree>
    <p:extLst>
      <p:ext uri="{BB962C8B-B14F-4D97-AF65-F5344CB8AC3E}">
        <p14:creationId xmlns:p14="http://schemas.microsoft.com/office/powerpoint/2010/main" val="1554707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a:p>
        </p:txBody>
      </p:sp>
    </p:spTree>
    <p:extLst>
      <p:ext uri="{BB962C8B-B14F-4D97-AF65-F5344CB8AC3E}">
        <p14:creationId xmlns:p14="http://schemas.microsoft.com/office/powerpoint/2010/main" val="2883149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32</a:t>
            </a:fld>
            <a:endParaRPr lang="en-US"/>
          </a:p>
        </p:txBody>
      </p:sp>
    </p:spTree>
    <p:extLst>
      <p:ext uri="{BB962C8B-B14F-4D97-AF65-F5344CB8AC3E}">
        <p14:creationId xmlns:p14="http://schemas.microsoft.com/office/powerpoint/2010/main" val="2806744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772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A1D57E0-019A-45AC-9895-A1E812522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051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A1D57E0-019A-45AC-9895-A1E812522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016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A1D57E0-019A-45AC-9895-A1E812522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493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37</a:t>
            </a:fld>
            <a:endParaRPr lang="en-US"/>
          </a:p>
        </p:txBody>
      </p:sp>
    </p:spTree>
    <p:extLst>
      <p:ext uri="{BB962C8B-B14F-4D97-AF65-F5344CB8AC3E}">
        <p14:creationId xmlns:p14="http://schemas.microsoft.com/office/powerpoint/2010/main" val="213637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4</a:t>
            </a:fld>
            <a:endParaRPr lang="en-US"/>
          </a:p>
        </p:txBody>
      </p:sp>
    </p:spTree>
    <p:extLst>
      <p:ext uri="{BB962C8B-B14F-4D97-AF65-F5344CB8AC3E}">
        <p14:creationId xmlns:p14="http://schemas.microsoft.com/office/powerpoint/2010/main" val="404870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5</a:t>
            </a:fld>
            <a:endParaRPr lang="en-US"/>
          </a:p>
        </p:txBody>
      </p:sp>
    </p:spTree>
    <p:extLst>
      <p:ext uri="{BB962C8B-B14F-4D97-AF65-F5344CB8AC3E}">
        <p14:creationId xmlns:p14="http://schemas.microsoft.com/office/powerpoint/2010/main" val="198721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6</a:t>
            </a:fld>
            <a:endParaRPr lang="en-US"/>
          </a:p>
        </p:txBody>
      </p:sp>
    </p:spTree>
    <p:extLst>
      <p:ext uri="{BB962C8B-B14F-4D97-AF65-F5344CB8AC3E}">
        <p14:creationId xmlns:p14="http://schemas.microsoft.com/office/powerpoint/2010/main" val="40487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7</a:t>
            </a:fld>
            <a:endParaRPr lang="en-US"/>
          </a:p>
        </p:txBody>
      </p:sp>
    </p:spTree>
    <p:extLst>
      <p:ext uri="{BB962C8B-B14F-4D97-AF65-F5344CB8AC3E}">
        <p14:creationId xmlns:p14="http://schemas.microsoft.com/office/powerpoint/2010/main" val="128430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D57E0-019A-45AC-9895-A1E812522196}" type="slidenum">
              <a:rPr lang="en-US" smtClean="0"/>
              <a:t>8</a:t>
            </a:fld>
            <a:endParaRPr lang="en-US"/>
          </a:p>
        </p:txBody>
      </p:sp>
    </p:spTree>
    <p:extLst>
      <p:ext uri="{BB962C8B-B14F-4D97-AF65-F5344CB8AC3E}">
        <p14:creationId xmlns:p14="http://schemas.microsoft.com/office/powerpoint/2010/main" val="75457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a:p>
        </p:txBody>
      </p:sp>
    </p:spTree>
    <p:extLst>
      <p:ext uri="{BB962C8B-B14F-4D97-AF65-F5344CB8AC3E}">
        <p14:creationId xmlns:p14="http://schemas.microsoft.com/office/powerpoint/2010/main" val="63734155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7_Custom Layout">
    <p:spTree>
      <p:nvGrpSpPr>
        <p:cNvPr id="1" name=""/>
        <p:cNvGrpSpPr/>
        <p:nvPr/>
      </p:nvGrpSpPr>
      <p:grpSpPr>
        <a:xfrm>
          <a:off x="0" y="0"/>
          <a:ext cx="0" cy="0"/>
        </a:xfrm>
      </p:grpSpPr>
      <p:sp>
        <p:nvSpPr>
          <p:cNvPr id="8" name="Picture Placeholder 7">
            <a:extLst>
              <a:ext uri="{FF2B5EF4-FFF2-40B4-BE49-F238E27FC236}">
                <a16:creationId xmlns:a16="http://schemas.microsoft.com/office/drawing/2014/main" id="{CFC00A40-6C29-46B4-B55F-DA2C5C50FEF6}"/>
              </a:ext>
            </a:extLst>
          </p:cNvPr>
          <p:cNvSpPr>
            <a:spLocks noGrp="1"/>
          </p:cNvSpPr>
          <p:nvPr>
            <p:ph type="pic" sz="quarter" idx="10"/>
          </p:nvPr>
        </p:nvSpPr>
        <p:spPr>
          <a:xfrm>
            <a:off x="3071446" y="0"/>
            <a:ext cx="9120554" cy="6858000"/>
          </a:xfrm>
          <a:custGeom>
            <a:gdLst>
              <a:gd name="connsiteX0" fmla="*/ 9120553 w 9120554"/>
              <a:gd name="connsiteY0" fmla="*/ 0 h 6858000"/>
              <a:gd name="connsiteX1" fmla="*/ 9120553 w 9120554"/>
              <a:gd name="connsiteY1" fmla="*/ 440 h 6858000"/>
              <a:gd name="connsiteX2" fmla="*/ 9120554 w 9120554"/>
              <a:gd name="connsiteY2" fmla="*/ 440 h 6858000"/>
              <a:gd name="connsiteX3" fmla="*/ 9120553 w 9120554"/>
              <a:gd name="connsiteY3" fmla="*/ 441 h 6858000"/>
              <a:gd name="connsiteX4" fmla="*/ 9120553 w 9120554"/>
              <a:gd name="connsiteY4" fmla="*/ 6858000 h 6858000"/>
              <a:gd name="connsiteX5" fmla="*/ 1825140 w 9120554"/>
              <a:gd name="connsiteY5" fmla="*/ 6858000 h 6858000"/>
              <a:gd name="connsiteX6" fmla="*/ 1817076 w 9120554"/>
              <a:gd name="connsiteY6" fmla="*/ 6858000 h 6858000"/>
              <a:gd name="connsiteX7" fmla="*/ 0 w 9120554"/>
              <a:gd name="connsiteY7" fmla="*/ 6858000 h 6858000"/>
              <a:gd name="connsiteX8" fmla="*/ 7295415 w 9120554"/>
              <a:gd name="connsiteY8" fmla="*/ 440 h 6858000"/>
              <a:gd name="connsiteX9" fmla="*/ 9118917 w 9120554"/>
              <a:gd name="connsiteY9" fmla="*/ 44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0554" h="6858000">
                <a:moveTo>
                  <a:pt x="9120553" y="0"/>
                </a:moveTo>
                <a:lnTo>
                  <a:pt x="9120553" y="440"/>
                </a:lnTo>
                <a:lnTo>
                  <a:pt x="9120554" y="440"/>
                </a:lnTo>
                <a:lnTo>
                  <a:pt x="9120553" y="441"/>
                </a:lnTo>
                <a:lnTo>
                  <a:pt x="9120553" y="6858000"/>
                </a:lnTo>
                <a:lnTo>
                  <a:pt x="1825140" y="6858000"/>
                </a:lnTo>
                <a:lnTo>
                  <a:pt x="1817076" y="6858000"/>
                </a:lnTo>
                <a:lnTo>
                  <a:pt x="0" y="6858000"/>
                </a:lnTo>
                <a:lnTo>
                  <a:pt x="7295415" y="440"/>
                </a:lnTo>
                <a:lnTo>
                  <a:pt x="9118917" y="440"/>
                </a:lnTo>
                <a:close/>
              </a:path>
            </a:pathLst>
          </a:custGeom>
        </p:spPr>
        <p:txBody>
          <a:bodyPr wrap="square">
            <a:noAutofit/>
          </a:bodyPr>
          <a:lstStyle/>
          <a:p>
            <a:endParaRPr lang="en-ID"/>
          </a:p>
        </p:txBody>
      </p:sp>
    </p:spTree>
    <p:extLst>
      <p:ext uri="{BB962C8B-B14F-4D97-AF65-F5344CB8AC3E}">
        <p14:creationId xmlns:p14="http://schemas.microsoft.com/office/powerpoint/2010/main" val="33855907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ustom Layout">
    <p:spTree>
      <p:nvGrpSpPr>
        <p:cNvPr id="1" name=""/>
        <p:cNvGrpSpPr/>
        <p:nvPr/>
      </p:nvGrpSpPr>
      <p:grpSpPr>
        <a:xfrm>
          <a:off x="0" y="0"/>
          <a:ext cx="0" cy="0"/>
        </a:xfrm>
      </p:grpSpPr>
      <p:sp>
        <p:nvSpPr>
          <p:cNvPr id="10" name="Picture Placeholder 9">
            <a:extLst>
              <a:ext uri="{FF2B5EF4-FFF2-40B4-BE49-F238E27FC236}">
                <a16:creationId xmlns:a16="http://schemas.microsoft.com/office/drawing/2014/main" id="{94CD6231-EDCA-428D-911F-E32EEFE56FB7}"/>
              </a:ext>
            </a:extLst>
          </p:cNvPr>
          <p:cNvSpPr>
            <a:spLocks noGrp="1"/>
          </p:cNvSpPr>
          <p:nvPr>
            <p:ph type="pic" sz="quarter" idx="10"/>
          </p:nvPr>
        </p:nvSpPr>
        <p:spPr>
          <a:xfrm>
            <a:off x="3071446" y="0"/>
            <a:ext cx="9120554" cy="6858000"/>
          </a:xfrm>
          <a:custGeom>
            <a:gdLst>
              <a:gd name="connsiteX0" fmla="*/ 0 w 9120554"/>
              <a:gd name="connsiteY0" fmla="*/ 0 h 6858000"/>
              <a:gd name="connsiteX1" fmla="*/ 1817076 w 9120554"/>
              <a:gd name="connsiteY1" fmla="*/ 0 h 6858000"/>
              <a:gd name="connsiteX2" fmla="*/ 1825139 w 9120554"/>
              <a:gd name="connsiteY2" fmla="*/ 0 h 6858000"/>
              <a:gd name="connsiteX3" fmla="*/ 9120553 w 9120554"/>
              <a:gd name="connsiteY3" fmla="*/ 0 h 6858000"/>
              <a:gd name="connsiteX4" fmla="*/ 9120553 w 9120554"/>
              <a:gd name="connsiteY4" fmla="*/ 6857559 h 6858000"/>
              <a:gd name="connsiteX5" fmla="*/ 9120554 w 9120554"/>
              <a:gd name="connsiteY5" fmla="*/ 6857560 h 6858000"/>
              <a:gd name="connsiteX6" fmla="*/ 9120553 w 9120554"/>
              <a:gd name="connsiteY6" fmla="*/ 6857560 h 6858000"/>
              <a:gd name="connsiteX7" fmla="*/ 9120553 w 9120554"/>
              <a:gd name="connsiteY7" fmla="*/ 6858000 h 6858000"/>
              <a:gd name="connsiteX8" fmla="*/ 9118917 w 9120554"/>
              <a:gd name="connsiteY8" fmla="*/ 6857560 h 6858000"/>
              <a:gd name="connsiteX9" fmla="*/ 7295415 w 9120554"/>
              <a:gd name="connsiteY9" fmla="*/ 685756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0554" h="6858000">
                <a:moveTo>
                  <a:pt x="0" y="0"/>
                </a:moveTo>
                <a:lnTo>
                  <a:pt x="1817076" y="0"/>
                </a:lnTo>
                <a:lnTo>
                  <a:pt x="1825139" y="0"/>
                </a:lnTo>
                <a:lnTo>
                  <a:pt x="9120553" y="0"/>
                </a:lnTo>
                <a:lnTo>
                  <a:pt x="9120553" y="6857559"/>
                </a:lnTo>
                <a:lnTo>
                  <a:pt x="9120554" y="6857560"/>
                </a:lnTo>
                <a:lnTo>
                  <a:pt x="9120553" y="6857560"/>
                </a:lnTo>
                <a:lnTo>
                  <a:pt x="9120553" y="6858000"/>
                </a:lnTo>
                <a:lnTo>
                  <a:pt x="9118917" y="6857560"/>
                </a:lnTo>
                <a:lnTo>
                  <a:pt x="7295415" y="6857560"/>
                </a:lnTo>
                <a:close/>
              </a:path>
            </a:pathLst>
          </a:custGeom>
        </p:spPr>
        <p:txBody>
          <a:bodyPr wrap="square">
            <a:noAutofit/>
          </a:bodyPr>
          <a:lstStyle/>
          <a:p>
            <a:endParaRPr lang="en-ID"/>
          </a:p>
        </p:txBody>
      </p:sp>
    </p:spTree>
    <p:extLst>
      <p:ext uri="{BB962C8B-B14F-4D97-AF65-F5344CB8AC3E}">
        <p14:creationId xmlns:p14="http://schemas.microsoft.com/office/powerpoint/2010/main" val="310947674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0_Custom Layout">
    <p:spTree>
      <p:nvGrpSpPr>
        <p:cNvPr id="1" name=""/>
        <p:cNvGrpSpPr/>
        <p:nvPr/>
      </p:nvGrpSpPr>
      <p:grpSpPr>
        <a:xfrm>
          <a:off x="0" y="0"/>
          <a:ext cx="0" cy="0"/>
        </a:xfrm>
      </p:grpSpPr>
      <p:sp>
        <p:nvSpPr>
          <p:cNvPr id="6" name="Text Placeholder 12">
            <a:extLst>
              <a:ext uri="{FF2B5EF4-FFF2-40B4-BE49-F238E27FC236}">
                <a16:creationId xmlns:a16="http://schemas.microsoft.com/office/drawing/2014/main" id="{4105D438-71BF-4D3C-B315-50384DE007E4}"/>
              </a:ext>
            </a:extLst>
          </p:cNvPr>
          <p:cNvSpPr>
            <a:spLocks noGrp="1"/>
          </p:cNvSpPr>
          <p:nvPr>
            <p:ph type="body" sz="quarter" idx="14"/>
          </p:nvPr>
        </p:nvSpPr>
        <p:spPr>
          <a:xfrm>
            <a:off x="163513" y="795231"/>
            <a:ext cx="11864975" cy="646331"/>
          </a:xfrm>
          <a:noFill/>
        </p:spPr>
        <p:txBody>
          <a:bodyPr wrap="square" rtlCol="0">
            <a:spAutoFit/>
          </a:bodyPr>
          <a:lstStyle>
            <a:lvl1pPr marL="0" indent="0" algn="l">
              <a:buNone/>
              <a:defRPr lang="en-ID" sz="4000" b="1">
                <a:latin typeface="+mj-lt"/>
              </a:defRPr>
            </a:lvl1pPr>
          </a:lstStyle>
          <a:p>
            <a:pPr marL="0" lvl="0" algn="ctr"/>
            <a:endParaRPr lang="en-ID"/>
          </a:p>
        </p:txBody>
      </p:sp>
      <p:sp>
        <p:nvSpPr>
          <p:cNvPr id="7" name="Text Placeholder 10">
            <a:extLst>
              <a:ext uri="{FF2B5EF4-FFF2-40B4-BE49-F238E27FC236}">
                <a16:creationId xmlns:a16="http://schemas.microsoft.com/office/drawing/2014/main" id="{C541CE32-37CD-4327-9E93-D61733FB5B10}"/>
              </a:ext>
            </a:extLst>
          </p:cNvPr>
          <p:cNvSpPr>
            <a:spLocks noGrp="1"/>
          </p:cNvSpPr>
          <p:nvPr>
            <p:ph type="body" sz="quarter" idx="13"/>
          </p:nvPr>
        </p:nvSpPr>
        <p:spPr>
          <a:xfrm>
            <a:off x="1700213" y="471198"/>
            <a:ext cx="8791575" cy="290777"/>
          </a:xfrm>
          <a:noFill/>
        </p:spPr>
        <p:txBody>
          <a:bodyPr wrap="square" rtlCol="0">
            <a:spAutoFit/>
          </a:bodyPr>
          <a:lstStyle>
            <a:lvl1pPr marL="0" indent="0" algn="r">
              <a:buNone/>
              <a:defRPr lang="en-ID" sz="1400">
                <a:solidFill>
                  <a:schemeClr val="bg1">
                    <a:lumMod val="65000"/>
                  </a:schemeClr>
                </a:solidFill>
              </a:defRPr>
            </a:lvl1pPr>
          </a:lstStyle>
          <a:p>
            <a:pPr marL="0" lvl="0" algn="ctr"/>
            <a:endParaRPr lang="en-ID"/>
          </a:p>
        </p:txBody>
      </p:sp>
      <p:sp>
        <p:nvSpPr>
          <p:cNvPr id="8" name="Isosceles Triangle 7">
            <a:extLst>
              <a:ext uri="{FF2B5EF4-FFF2-40B4-BE49-F238E27FC236}">
                <a16:creationId xmlns:a16="http://schemas.microsoft.com/office/drawing/2014/main" id="{099EC382-A0B6-4987-ADAC-FA207BB62040}"/>
              </a:ext>
            </a:extLst>
          </p:cNvPr>
          <p:cNvSpPr/>
          <p:nvPr userDrawn="1"/>
        </p:nvSpPr>
        <p:spPr>
          <a:xfrm rot="10800000">
            <a:off x="5991549" y="1441563"/>
            <a:ext cx="208903" cy="1316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2426410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Slide">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42F5A5E0-5930-437E-98C4-AE97834C4F0F}"/>
              </a:ext>
            </a:extLst>
          </p:cNvPr>
          <p:cNvSpPr>
            <a:spLocks noGrp="1"/>
          </p:cNvSpPr>
          <p:nvPr>
            <p:ph type="pic" sz="quarter" idx="10"/>
          </p:nvPr>
        </p:nvSpPr>
        <p:spPr>
          <a:xfrm>
            <a:off x="-1268" y="0"/>
            <a:ext cx="12193268" cy="4763345"/>
          </a:xfrm>
          <a:custGeom>
            <a:gdLst>
              <a:gd name="connsiteX0" fmla="*/ 12193268 w 12193268"/>
              <a:gd name="connsiteY0" fmla="*/ 0 h 4763345"/>
              <a:gd name="connsiteX1" fmla="*/ 12193268 w 12193268"/>
              <a:gd name="connsiteY1" fmla="*/ 493397 h 4763345"/>
              <a:gd name="connsiteX2" fmla="*/ 7140040 w 12193268"/>
              <a:gd name="connsiteY2" fmla="*/ 4763345 h 4763345"/>
              <a:gd name="connsiteX3" fmla="*/ 3566 w 12193268"/>
              <a:gd name="connsiteY3" fmla="*/ 1838945 h 4763345"/>
              <a:gd name="connsiteX4" fmla="*/ 0 w 12193268"/>
              <a:gd name="connsiteY4" fmla="*/ 1706630 h 4763345"/>
              <a:gd name="connsiteX5" fmla="*/ 0 w 12193268"/>
              <a:gd name="connsiteY5" fmla="*/ 766798 h 4763345"/>
              <a:gd name="connsiteX6" fmla="*/ 1269 w 12193268"/>
              <a:gd name="connsiteY6" fmla="*/ 767317 h 4763345"/>
              <a:gd name="connsiteX7" fmla="*/ 1269 w 12193268"/>
              <a:gd name="connsiteY7" fmla="*/ 3 h 4763345"/>
              <a:gd name="connsiteX8" fmla="*/ 11310833 w 12193268"/>
              <a:gd name="connsiteY8" fmla="*/ 3 h 4763345"/>
              <a:gd name="connsiteX9" fmla="*/ 11310836 w 12193268"/>
              <a:gd name="connsiteY9" fmla="*/ 1 h 4763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68" h="4763345">
                <a:moveTo>
                  <a:pt x="12193268" y="0"/>
                </a:moveTo>
                <a:lnTo>
                  <a:pt x="12193268" y="493397"/>
                </a:lnTo>
                <a:lnTo>
                  <a:pt x="7140040" y="4763345"/>
                </a:lnTo>
                <a:lnTo>
                  <a:pt x="3566" y="1838945"/>
                </a:lnTo>
                <a:lnTo>
                  <a:pt x="0" y="1706630"/>
                </a:lnTo>
                <a:lnTo>
                  <a:pt x="0" y="766798"/>
                </a:lnTo>
                <a:lnTo>
                  <a:pt x="1269" y="767317"/>
                </a:lnTo>
                <a:lnTo>
                  <a:pt x="1269" y="3"/>
                </a:lnTo>
                <a:lnTo>
                  <a:pt x="11310833" y="3"/>
                </a:lnTo>
                <a:lnTo>
                  <a:pt x="11310836" y="1"/>
                </a:lnTo>
                <a:close/>
              </a:path>
            </a:pathLst>
          </a:custGeom>
        </p:spPr>
        <p:txBody>
          <a:bodyPr wrap="square">
            <a:noAutofit/>
          </a:bodyPr>
          <a:lstStyle/>
          <a:p>
            <a:endParaRPr lang="en-ID"/>
          </a:p>
        </p:txBody>
      </p:sp>
    </p:spTree>
    <p:extLst>
      <p:ext uri="{BB962C8B-B14F-4D97-AF65-F5344CB8AC3E}">
        <p14:creationId xmlns:p14="http://schemas.microsoft.com/office/powerpoint/2010/main" val="102243513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ustom Layout">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3A978491-1001-4073-9936-BA3E70C13E95}"/>
              </a:ext>
            </a:extLst>
          </p:cNvPr>
          <p:cNvSpPr>
            <a:spLocks noGrp="1"/>
          </p:cNvSpPr>
          <p:nvPr>
            <p:ph type="pic" sz="quarter" idx="10"/>
          </p:nvPr>
        </p:nvSpPr>
        <p:spPr>
          <a:xfrm>
            <a:off x="0" y="0"/>
            <a:ext cx="12192000" cy="6858000"/>
          </a:xfrm>
        </p:spPr>
        <p:txBody>
          <a:bodyPr/>
          <a:lstStyle/>
          <a:p>
            <a:endParaRPr lang="en-ID"/>
          </a:p>
        </p:txBody>
      </p:sp>
    </p:spTree>
    <p:extLst>
      <p:ext uri="{BB962C8B-B14F-4D97-AF65-F5344CB8AC3E}">
        <p14:creationId xmlns:p14="http://schemas.microsoft.com/office/powerpoint/2010/main" val="38863572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_Title Slide">
    <p:spTree>
      <p:nvGrpSpPr>
        <p:cNvPr id="1" name=""/>
        <p:cNvGrpSpPr/>
        <p:nvPr/>
      </p:nvGrpSpPr>
      <p:grpSpPr>
        <a:xfrm>
          <a:off x="0" y="0"/>
          <a: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pic>
        <p:nvPicPr>
          <p:cNvPr id="13"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FEA8D36B-ACFF-42E6-B743-5514A88A3117}" type="datetime1">
              <a:rPr lang="en-US" smtClean="0"/>
              <a:t>9/19/2021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Presenter Name (Office)</a:t>
            </a:r>
            <a:endParaRPr lang="en-US"/>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smtClean="0"/>
              <a:t>Presented by:</a:t>
            </a:r>
            <a:endParaRPr lang="en-US"/>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smtClean="0">
                <a:latin typeface="+mj-lt"/>
              </a:rPr>
              <a:t>Presentation Title</a:t>
            </a:r>
            <a:endParaRPr lang="en-US"/>
          </a:p>
        </p:txBody>
      </p:sp>
      <p:pic>
        <p:nvPicPr>
          <p:cNvPr id="2" name="Picture 1"/>
          <p:cNvPicPr>
            <a:picLocks noChangeAspect="1"/>
          </p:cNvPicPr>
          <p:nvPr userDrawn="1"/>
        </p:nvPicPr>
        <p:blipFill>
          <a:blip r:embed="rId2"/>
          <a:stretch>
            <a:fillRect/>
          </a:stretch>
        </p:blipFill>
        <p:spPr>
          <a:xfrm>
            <a:off x="11030936" y="198291"/>
            <a:ext cx="1056590" cy="5952980"/>
          </a:xfrm>
          <a:prstGeom prst="rect">
            <a:avLst/>
          </a:prstGeom>
        </p:spPr>
      </p:pic>
    </p:spTree>
    <p:extLst>
      <p:ext uri="{BB962C8B-B14F-4D97-AF65-F5344CB8AC3E}">
        <p14:creationId xmlns:p14="http://schemas.microsoft.com/office/powerpoint/2010/main" val="306970290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a:xfrm>
            <a:off x="677636" y="365125"/>
            <a:ext cx="10676164" cy="1014867"/>
          </a:xfrm>
        </p:spPr>
        <p:txBody>
          <a:bodyPr/>
          <a:lstStyle/>
          <a:p>
            <a:r>
              <a:rPr lang="en-US" smtClean="0"/>
              <a:t>Click to edit Master title style</a:t>
            </a:r>
            <a:endParaRPr lang="en-US"/>
          </a:p>
        </p:txBody>
      </p:sp>
      <p:sp>
        <p:nvSpPr>
          <p:cNvPr id="3" name="Content Placeholder 2"/>
          <p:cNvSpPr>
            <a:spLocks noGrp="1"/>
          </p:cNvSpPr>
          <p:nvPr>
            <p:ph idx="1"/>
          </p:nvPr>
        </p:nvSpPr>
        <p:spPr>
          <a:xfrm>
            <a:off x="677636" y="1559379"/>
            <a:ext cx="10676164" cy="4617584"/>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108D6-72B1-4500-A314-D9A979A62D95}" type="datetime1">
              <a:rPr lang="en-US" smtClean="0"/>
              <a:t>9/19/2021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150131697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hank You/Contac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3E77F02-61CC-4D86-8FB9-0E746E486C46}" type="datetime1">
              <a:rPr lang="en-US" smtClean="0"/>
              <a:t>9/19/2021</a:t>
            </a:fld>
            <a:endParaRPr lang="en-US"/>
          </a:p>
        </p:txBody>
      </p:sp>
      <p:sp>
        <p:nvSpPr>
          <p:cNvPr id="5" name="Rectangle 13"/>
          <p:cNvSpPr/>
          <p:nvPr userDrawn="1"/>
        </p:nvSpPr>
        <p:spPr>
          <a:xfrm flipH="1">
            <a:off x="-10" y="-18854"/>
            <a:ext cx="9102446" cy="6928701"/>
          </a:xfrm>
          <a:custGeom>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smtClean="0"/>
              <a:t>Thank you!</a:t>
            </a:r>
            <a:endParaRPr lang="en-US"/>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Contact Information</a:t>
            </a:r>
            <a:endParaRPr lang="en-US"/>
          </a:p>
        </p:txBody>
      </p:sp>
    </p:spTree>
    <p:extLst>
      <p:ext uri="{BB962C8B-B14F-4D97-AF65-F5344CB8AC3E}">
        <p14:creationId xmlns:p14="http://schemas.microsoft.com/office/powerpoint/2010/main" val="135415810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8FCF804E-A592-4194-A094-8F5948677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339017-B5B8-4BBC-A611-5E315CA63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5C52CF-DA35-4201-9476-A78560B06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2248-D91D-46E4-AC9F-7E35C3A5D022}" type="datetimeFigureOut">
              <a:rPr lang="en-ID" smtClean="0"/>
              <a:t>19/09/2021</a:t>
            </a:fld>
            <a:endParaRPr lang="en-ID"/>
          </a:p>
        </p:txBody>
      </p:sp>
      <p:sp>
        <p:nvSpPr>
          <p:cNvPr id="5" name="Footer Placeholder 4">
            <a:extLst>
              <a:ext uri="{FF2B5EF4-FFF2-40B4-BE49-F238E27FC236}">
                <a16:creationId xmlns:a16="http://schemas.microsoft.com/office/drawing/2014/main" id="{4FFC3DD7-5564-4F53-AA8C-16BC83B3E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A31574F-01ED-49A0-883B-D753EA001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18FBA-57B7-4AF1-8162-C72DBFDA1B3F}" type="slidenum">
              <a:rPr lang="en-ID" smtClean="0"/>
              <a:t>‹#›</a:t>
            </a:fld>
            <a:endParaRPr lang="en-ID"/>
          </a:p>
        </p:txBody>
      </p:sp>
    </p:spTree>
    <p:extLst>
      <p:ext uri="{BB962C8B-B14F-4D97-AF65-F5344CB8AC3E}">
        <p14:creationId xmlns:p14="http://schemas.microsoft.com/office/powerpoint/2010/main" val="1448051857"/>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8" r:id="rId3"/>
    <p:sldLayoutId id="2147483651" r:id="rId4"/>
    <p:sldLayoutId id="2147483652" r:id="rId5"/>
    <p:sldLayoutId id="2147483669" r:id="rId6"/>
    <p:sldLayoutId id="2147483670" r:id="rId7"/>
    <p:sldLayoutId id="2147483672"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5.jpeg" /><Relationship Id="rId4"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1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1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1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19.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2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2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21.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2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23.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 Id="rId3" Type="http://schemas.openxmlformats.org/officeDocument/2006/relationships/image" Target="../media/image2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1.xml" /><Relationship Id="rId3" Type="http://schemas.openxmlformats.org/officeDocument/2006/relationships/image" Target="../media/image2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2.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image" Target="../media/image7.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image" Target="../media/image7.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image" Target="../media/image7.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7.xml" /><Relationship Id="rId3" Type="http://schemas.openxmlformats.org/officeDocument/2006/relationships/image" Target="../media/image2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7.png" /><Relationship Id="rId4"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png" /><Relationship Id="rId4"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7.png" /><Relationship Id="rId4"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7.png" /><Relationship Id="rId4"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7.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 Id="rId3"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Background Image">
            <a:extLst>
              <a:ext uri="{FF2B5EF4-FFF2-40B4-BE49-F238E27FC236}">
                <a16:creationId xmlns:a16="http://schemas.microsoft.com/office/drawing/2014/main" id="{7F7D4DB7-705D-4B3F-B7D4-188CFF7809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8" b="7818"/>
          <a:stretch>
            <a:fillRect/>
          </a:stretch>
        </p:blipFill>
        <p:spPr/>
      </p:pic>
      <p:sp>
        <p:nvSpPr>
          <p:cNvPr id="7" name="Gradient Overlay">
            <a:extLst>
              <a:ext uri="{FF2B5EF4-FFF2-40B4-BE49-F238E27FC236}">
                <a16:creationId xmlns:a16="http://schemas.microsoft.com/office/drawing/2014/main" id="{0F43397D-2DC9-4364-9234-6F614757DC57}"/>
              </a:ext>
            </a:extLst>
          </p:cNvPr>
          <p:cNvSpPr/>
          <p:nvPr/>
        </p:nvSpPr>
        <p:spPr>
          <a:xfrm>
            <a:off x="0" y="0"/>
            <a:ext cx="12192000" cy="6858000"/>
          </a:xfrm>
          <a:prstGeom prst="rect">
            <a:avLst/>
          </a:prstGeom>
          <a:gradFill flip="none" rotWithShape="1">
            <a:gsLst>
              <a:gs pos="0">
                <a:srgbClr val="141F26">
                  <a:alpha val="64706"/>
                </a:srgbClr>
              </a:gs>
              <a:gs pos="100000">
                <a:srgbClr val="304F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a:extLst>
              <a:ext uri="{FF2B5EF4-FFF2-40B4-BE49-F238E27FC236}">
                <a16:creationId xmlns:a16="http://schemas.microsoft.com/office/drawing/2014/main" id="{BF6A6077-157B-43F5-8FE8-5914C1334396}"/>
              </a:ext>
            </a:extLst>
          </p:cNvPr>
          <p:cNvSpPr txBox="1"/>
          <p:nvPr/>
        </p:nvSpPr>
        <p:spPr>
          <a:xfrm>
            <a:off x="1160206" y="1651819"/>
            <a:ext cx="10296503" cy="269608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400">
                <a:solidFill>
                  <a:schemeClr val="bg1"/>
                </a:solidFill>
                <a:latin typeface="+mn-lt"/>
                <a:ea typeface="Roboto" pitchFamily="2" charset="0"/>
              </a:rPr>
              <a:t>“</a:t>
            </a:r>
            <a:r>
              <a:rPr lang="en-US" sz="7700" b="1">
                <a:solidFill>
                  <a:schemeClr val="bg1"/>
                </a:solidFill>
                <a:latin typeface="+mn-lt"/>
                <a:ea typeface="Roboto" pitchFamily="2" charset="0"/>
              </a:rPr>
              <a:t>The Impact of COVID on Retention, Recruitment and Employment Practices in the Dealership”</a:t>
            </a:r>
          </a:p>
        </p:txBody>
      </p:sp>
      <p:pic>
        <p:nvPicPr>
          <p:cNvPr id="5" name="ADCO Logo">
            <a:extLst>
              <a:ext uri="{FF2B5EF4-FFF2-40B4-BE49-F238E27FC236}">
                <a16:creationId xmlns:a16="http://schemas.microsoft.com/office/drawing/2014/main" id="{C6990B92-D7AB-4829-B34B-97F8DDCFD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29" y="467955"/>
            <a:ext cx="3151754" cy="487754"/>
          </a:xfrm>
          <a:prstGeom prst="rect">
            <a:avLst/>
          </a:prstGeom>
        </p:spPr>
      </p:pic>
      <p:sp>
        <p:nvSpPr>
          <p:cNvPr id="2" name="TextBox 1">
            <a:extLst>
              <a:ext uri="{FF2B5EF4-FFF2-40B4-BE49-F238E27FC236}">
                <a16:creationId xmlns:a16="http://schemas.microsoft.com/office/drawing/2014/main" id="{70E818E9-91E9-4DB4-AF00-9AC54C1226A1}"/>
              </a:ext>
            </a:extLst>
          </p:cNvPr>
          <p:cNvSpPr txBox="1"/>
          <p:nvPr/>
        </p:nvSpPr>
        <p:spPr>
          <a:xfrm>
            <a:off x="3208649" y="4190586"/>
            <a:ext cx="8248060" cy="1692771"/>
          </a:xfrm>
          <a:prstGeom prst="rect">
            <a:avLst/>
          </a:prstGeom>
          <a:noFill/>
        </p:spPr>
        <p:txBody>
          <a:bodyPr wrap="square" rtlCol="0">
            <a:spAutoFit/>
          </a:bodyPr>
          <a:lstStyle/>
          <a:p>
            <a:r>
              <a:rPr lang="en-US" sz="6000" b="1">
                <a:solidFill>
                  <a:schemeClr val="bg1"/>
                </a:solidFill>
                <a:latin typeface="Freestyle Script" panose="030804020302050b0404" pitchFamily="66" charset="0"/>
              </a:rPr>
              <a:t>September 23, 2021</a:t>
            </a:r>
          </a:p>
          <a:p>
            <a:r>
              <a:rPr lang="en-US" sz="4400" b="1">
                <a:solidFill>
                  <a:schemeClr val="bg1"/>
                </a:solidFill>
                <a:latin typeface="Freestyle Script" panose="030804020302050b0404" pitchFamily="66" charset="0"/>
              </a:rPr>
              <a:t>                     Join the Roundtable Conversation!</a:t>
            </a:r>
          </a:p>
        </p:txBody>
      </p:sp>
    </p:spTree>
    <p:extLst>
      <p:ext uri="{BB962C8B-B14F-4D97-AF65-F5344CB8AC3E}">
        <p14:creationId xmlns:p14="http://schemas.microsoft.com/office/powerpoint/2010/main" val="400730396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4338" name="Title 1"/>
          <p:cNvSpPr>
            <a:spLocks noGrp="1"/>
          </p:cNvSpPr>
          <p:nvPr>
            <p:ph type="title"/>
          </p:nvPr>
        </p:nvSpPr>
        <p:spPr>
          <a:xfrm>
            <a:off x="677635" y="429780"/>
            <a:ext cx="10814711" cy="1014867"/>
          </a:xfrm>
        </p:spPr>
        <p:txBody>
          <a:bodyPr>
            <a:normAutofit fontScale="90000"/>
          </a:bodyPr>
          <a:lstStyle/>
          <a:p>
            <a:pPr algn="ctr"/>
            <a:r>
              <a:rPr lang="en-US" altLang="en-US" smtClean="0"/>
              <a:t>Biden Administration’s September 9 Announcement</a:t>
            </a:r>
          </a:p>
        </p:txBody>
      </p:sp>
      <p:sp>
        <p:nvSpPr>
          <p:cNvPr id="2" name="Content Placeholder 1"/>
          <p:cNvSpPr>
            <a:spLocks noGrp="1"/>
          </p:cNvSpPr>
          <p:nvPr>
            <p:ph idx="1"/>
          </p:nvPr>
        </p:nvSpPr>
        <p:spPr>
          <a:xfrm>
            <a:off x="677635" y="1559378"/>
            <a:ext cx="7037837" cy="5155457"/>
          </a:xfrm>
        </p:spPr>
        <p:txBody>
          <a:bodyPr>
            <a:normAutofit/>
          </a:bodyPr>
          <a:lstStyle/>
          <a:p>
            <a:r>
              <a:rPr lang="en-US" smtClean="0"/>
              <a:t>OSHA is </a:t>
            </a:r>
            <a:r>
              <a:rPr lang="en-US"/>
              <a:t>developing a rule that will require all employers with 100 or more </a:t>
            </a:r>
            <a:r>
              <a:rPr lang="en-US" smtClean="0"/>
              <a:t>employees:</a:t>
            </a:r>
          </a:p>
          <a:p>
            <a:pPr lvl="1"/>
            <a:r>
              <a:rPr lang="en-US" smtClean="0"/>
              <a:t>ensure </a:t>
            </a:r>
            <a:r>
              <a:rPr lang="en-US"/>
              <a:t>their workforce is fully </a:t>
            </a:r>
            <a:r>
              <a:rPr lang="en-US" smtClean="0"/>
              <a:t>vaccinated </a:t>
            </a:r>
            <a:r>
              <a:rPr lang="en-US" i="1" u="sng" smtClean="0"/>
              <a:t>or</a:t>
            </a:r>
          </a:p>
          <a:p>
            <a:pPr lvl="1"/>
            <a:r>
              <a:rPr lang="en-US" smtClean="0"/>
              <a:t>require </a:t>
            </a:r>
            <a:r>
              <a:rPr lang="en-US"/>
              <a:t>any workers who remain unvaccinated to produce a negative test result on at least a weekly basis before coming to </a:t>
            </a:r>
            <a:r>
              <a:rPr lang="en-US" smtClean="0"/>
              <a:t>work </a:t>
            </a:r>
          </a:p>
          <a:p>
            <a:r>
              <a:rPr lang="en-US" smtClean="0"/>
              <a:t>This will impact over 80 million private sector employees</a:t>
            </a:r>
          </a:p>
          <a:p>
            <a:r>
              <a:rPr lang="en-US" smtClean="0"/>
              <a:t>We expect the ETS in the next few weeks</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15472" y="2416394"/>
            <a:ext cx="3969931" cy="235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780B6AC-FBDE-415B-BDC5-8937C05D3A52}" type="slidenum">
              <a:rPr lang="en-US" smtClean="0"/>
              <a:t>10</a:t>
            </a:fld>
            <a:endParaRPr lang="en-US"/>
          </a:p>
        </p:txBody>
      </p:sp>
    </p:spTree>
    <p:extLst>
      <p:ext uri="{BB962C8B-B14F-4D97-AF65-F5344CB8AC3E}">
        <p14:creationId xmlns:p14="http://schemas.microsoft.com/office/powerpoint/2010/main" val="1306955473"/>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4338" name="Title 1"/>
          <p:cNvSpPr>
            <a:spLocks noGrp="1"/>
          </p:cNvSpPr>
          <p:nvPr>
            <p:ph type="title"/>
          </p:nvPr>
        </p:nvSpPr>
        <p:spPr>
          <a:xfrm>
            <a:off x="677635" y="429780"/>
            <a:ext cx="10814711" cy="1014867"/>
          </a:xfrm>
        </p:spPr>
        <p:txBody>
          <a:bodyPr>
            <a:normAutofit/>
          </a:bodyPr>
          <a:lstStyle/>
          <a:p>
            <a:pPr algn="ctr"/>
            <a:r>
              <a:rPr lang="en-US" altLang="en-US" smtClean="0"/>
              <a:t>Open Questions on the General ETS</a:t>
            </a:r>
          </a:p>
        </p:txBody>
      </p:sp>
      <p:sp>
        <p:nvSpPr>
          <p:cNvPr id="2" name="Content Placeholder 1"/>
          <p:cNvSpPr>
            <a:spLocks noGrp="1"/>
          </p:cNvSpPr>
          <p:nvPr>
            <p:ph idx="1"/>
          </p:nvPr>
        </p:nvSpPr>
        <p:spPr>
          <a:xfrm>
            <a:off x="677635" y="1559378"/>
            <a:ext cx="6886947" cy="5155457"/>
          </a:xfrm>
        </p:spPr>
        <p:txBody>
          <a:bodyPr>
            <a:normAutofit/>
          </a:bodyPr>
          <a:lstStyle/>
          <a:p>
            <a:r>
              <a:rPr lang="en-US" smtClean="0"/>
              <a:t>How quickly will employers have to comply? </a:t>
            </a:r>
          </a:p>
          <a:p>
            <a:r>
              <a:rPr lang="en-US" smtClean="0"/>
              <a:t>How will the 100 employee threshold be calculated?</a:t>
            </a:r>
          </a:p>
          <a:p>
            <a:r>
              <a:rPr lang="en-US" smtClean="0"/>
              <a:t>Who will have to pay for testing? </a:t>
            </a:r>
          </a:p>
          <a:p>
            <a:r>
              <a:rPr lang="en-US" smtClean="0"/>
              <a:t>What are penalties for non-compliance?</a:t>
            </a:r>
          </a:p>
          <a:p>
            <a:r>
              <a:rPr lang="en-US" smtClean="0"/>
              <a:t>Will there be challenges? </a:t>
            </a:r>
            <a:endParaRPr lang="en-US"/>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67971" y="2107636"/>
            <a:ext cx="3969931" cy="235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780B6AC-FBDE-415B-BDC5-8937C05D3A52}" type="slidenum">
              <a:rPr lang="en-US" smtClean="0"/>
              <a:t>11</a:t>
            </a:fld>
            <a:endParaRPr lang="en-US"/>
          </a:p>
        </p:txBody>
      </p:sp>
    </p:spTree>
    <p:extLst>
      <p:ext uri="{BB962C8B-B14F-4D97-AF65-F5344CB8AC3E}">
        <p14:creationId xmlns:p14="http://schemas.microsoft.com/office/powerpoint/2010/main" val="3477208506"/>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1266" name="Title 1"/>
          <p:cNvSpPr>
            <a:spLocks noGrp="1"/>
          </p:cNvSpPr>
          <p:nvPr>
            <p:ph type="title"/>
          </p:nvPr>
        </p:nvSpPr>
        <p:spPr/>
        <p:txBody>
          <a:bodyPr/>
          <a:lstStyle/>
          <a:p>
            <a:pPr algn="ctr"/>
            <a:r>
              <a:rPr lang="en-US" altLang="en-US" smtClean="0"/>
              <a:t>EEOC Position on Vaccination</a:t>
            </a:r>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65924" y="1781326"/>
            <a:ext cx="3242733" cy="324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77636" y="1559379"/>
            <a:ext cx="6474278" cy="4617584"/>
          </a:xfrm>
          <a:noFill/>
        </p:spPr>
        <p:txBody>
          <a:bodyPr>
            <a:normAutofit/>
          </a:bodyPr>
          <a:lstStyle/>
          <a:p>
            <a:pPr marL="0" indent="0">
              <a:buNone/>
            </a:pPr>
            <a:r>
              <a:rPr lang="en-US" sz="3200"/>
              <a:t>Federal EEO laws do not prohibit policies requiring all employees who physically enter a workplace to receive a COVID-19 </a:t>
            </a:r>
            <a:r>
              <a:rPr lang="en-US" sz="3200" smtClean="0"/>
              <a:t>vaccination  provided </a:t>
            </a:r>
            <a:r>
              <a:rPr lang="en-US" sz="3200"/>
              <a:t>the policies comply with the reasonable accommodation provisions of the ADA and Title VII</a:t>
            </a:r>
          </a:p>
          <a:p>
            <a:pPr marL="0" indent="0">
              <a:buNone/>
            </a:pPr>
            <a:endParaRPr lang="en-US" sz="3200"/>
          </a:p>
        </p:txBody>
      </p:sp>
      <p:sp>
        <p:nvSpPr>
          <p:cNvPr id="4" name="Slide Number Placeholder 3"/>
          <p:cNvSpPr>
            <a:spLocks noGrp="1"/>
          </p:cNvSpPr>
          <p:nvPr>
            <p:ph type="sldNum" sz="quarter" idx="12"/>
          </p:nvPr>
        </p:nvSpPr>
        <p:spPr/>
        <p:txBody>
          <a:bodyPr/>
          <a:lstStyle/>
          <a:p>
            <a:fld id="{6780B6AC-FBDE-415B-BDC5-8937C05D3A52}" type="slidenum">
              <a:rPr lang="en-US" smtClean="0"/>
              <a:t>12</a:t>
            </a:fld>
            <a:endParaRPr lang="en-US"/>
          </a:p>
        </p:txBody>
      </p:sp>
    </p:spTree>
    <p:extLst>
      <p:ext uri="{BB962C8B-B14F-4D97-AF65-F5344CB8AC3E}">
        <p14:creationId xmlns:p14="http://schemas.microsoft.com/office/powerpoint/2010/main" val="3724459937"/>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algn="ctr"/>
            <a:r>
              <a:rPr lang="en-US" smtClean="0"/>
              <a:t>Proof of Vaccination? Federal Law Allows Employers to Ask About It</a:t>
            </a:r>
            <a:endParaRPr lang="en-US"/>
          </a:p>
        </p:txBody>
      </p:sp>
      <p:pic>
        <p:nvPicPr>
          <p:cNvPr id="6" name="Picture 5"/>
          <p:cNvPicPr>
            <a:picLocks noChangeAspect="1"/>
          </p:cNvPicPr>
          <p:nvPr/>
        </p:nvPicPr>
        <p:blipFill>
          <a:blip r:embed="rId3"/>
          <a:stretch>
            <a:fillRect/>
          </a:stretch>
        </p:blipFill>
        <p:spPr>
          <a:xfrm>
            <a:off x="5688674" y="2071520"/>
            <a:ext cx="4523624" cy="3011685"/>
          </a:xfrm>
          <a:prstGeom prst="rect">
            <a:avLst/>
          </a:prstGeom>
        </p:spPr>
      </p:pic>
      <p:sp>
        <p:nvSpPr>
          <p:cNvPr id="4" name="Content Placeholder 3"/>
          <p:cNvSpPr>
            <a:spLocks noGrp="1"/>
          </p:cNvSpPr>
          <p:nvPr>
            <p:ph idx="1"/>
          </p:nvPr>
        </p:nvSpPr>
        <p:spPr>
          <a:xfrm>
            <a:off x="774912" y="1702052"/>
            <a:ext cx="10676164" cy="4617584"/>
          </a:xfrm>
        </p:spPr>
        <p:txBody>
          <a:bodyPr>
            <a:normAutofit/>
          </a:bodyPr>
          <a:lstStyle/>
          <a:p>
            <a:pPr lvl="0"/>
            <a:r>
              <a:rPr lang="en-US" sz="2800"/>
              <a:t>Honor system</a:t>
            </a:r>
          </a:p>
          <a:p>
            <a:pPr lvl="0"/>
            <a:r>
              <a:rPr lang="en-US" sz="2800"/>
              <a:t>Peek at card</a:t>
            </a:r>
          </a:p>
          <a:p>
            <a:pPr lvl="0"/>
            <a:r>
              <a:rPr lang="en-US" sz="2800"/>
              <a:t>Copy and save card</a:t>
            </a:r>
          </a:p>
          <a:p>
            <a:pPr lvl="0"/>
            <a:r>
              <a:rPr lang="en-US" sz="2800"/>
              <a:t>Attestation</a:t>
            </a:r>
          </a:p>
          <a:p>
            <a:pPr lvl="0"/>
            <a:r>
              <a:rPr lang="en-US" sz="2800" strike="sngStrike">
                <a:solidFill>
                  <a:srgbClr val="FF0000"/>
                </a:solidFill>
              </a:rPr>
              <a:t>“HIPAA</a:t>
            </a:r>
            <a:r>
              <a:rPr lang="en-US" sz="2800" strike="sngStrike" smtClean="0">
                <a:solidFill>
                  <a:srgbClr val="FF0000"/>
                </a:solidFill>
              </a:rPr>
              <a:t>” – does not apply</a:t>
            </a:r>
            <a:endParaRPr lang="en-US" sz="2800" strike="sngStrike">
              <a:solidFill>
                <a:srgbClr val="FF0000"/>
              </a:solidFill>
            </a:endParaRPr>
          </a:p>
          <a:p>
            <a:pPr lvl="0"/>
            <a:r>
              <a:rPr lang="en-US" sz="2800"/>
              <a:t>Confidentiality</a:t>
            </a:r>
          </a:p>
          <a:p>
            <a:pPr lvl="0"/>
            <a:r>
              <a:rPr lang="en-US" sz="2800"/>
              <a:t>Enforcement</a:t>
            </a:r>
          </a:p>
          <a:p>
            <a:pPr lvl="0"/>
            <a:r>
              <a:rPr lang="en-US" sz="2800"/>
              <a:t>Contact tracing</a:t>
            </a:r>
          </a:p>
          <a:p>
            <a:endParaRPr lang="en-US" sz="2800"/>
          </a:p>
        </p:txBody>
      </p:sp>
      <p:sp>
        <p:nvSpPr>
          <p:cNvPr id="5" name="Slide Number Placeholder 4"/>
          <p:cNvSpPr>
            <a:spLocks noGrp="1"/>
          </p:cNvSpPr>
          <p:nvPr>
            <p:ph type="sldNum" sz="quarter" idx="12"/>
          </p:nvPr>
        </p:nvSpPr>
        <p:spPr/>
        <p:txBody>
          <a:bodyPr/>
          <a:lstStyle/>
          <a:p>
            <a:fld id="{6780B6AC-FBDE-415B-BDC5-8937C05D3A52}" type="slidenum">
              <a:rPr lang="en-US" smtClean="0"/>
              <a:t>13</a:t>
            </a:fld>
            <a:endParaRPr lang="en-US"/>
          </a:p>
        </p:txBody>
      </p:sp>
    </p:spTree>
    <p:extLst>
      <p:ext uri="{BB962C8B-B14F-4D97-AF65-F5344CB8AC3E}">
        <p14:creationId xmlns:p14="http://schemas.microsoft.com/office/powerpoint/2010/main" val="330679358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NLRA Considerations</a:t>
            </a:r>
            <a:endParaRPr lang="en-US"/>
          </a:p>
        </p:txBody>
      </p:sp>
      <p:sp>
        <p:nvSpPr>
          <p:cNvPr id="3" name="Content Placeholder 2"/>
          <p:cNvSpPr>
            <a:spLocks noGrp="1"/>
          </p:cNvSpPr>
          <p:nvPr>
            <p:ph idx="1"/>
          </p:nvPr>
        </p:nvSpPr>
        <p:spPr/>
        <p:txBody>
          <a:bodyPr>
            <a:normAutofit/>
          </a:bodyPr>
          <a:lstStyle/>
          <a:p>
            <a:r>
              <a:rPr lang="en-US" sz="3200" smtClean="0"/>
              <a:t>Absent contract language, vaccination (or regular testing) would be mandatory subject of bargaining</a:t>
            </a:r>
          </a:p>
          <a:p>
            <a:r>
              <a:rPr lang="en-US" sz="3200" smtClean="0"/>
              <a:t>Even with OSHA ETS, it gives options (vaccination and/or testing) so employers would have to bargain over how to implement</a:t>
            </a:r>
            <a:endParaRPr lang="en-US" sz="3200"/>
          </a:p>
        </p:txBody>
      </p:sp>
      <p:sp>
        <p:nvSpPr>
          <p:cNvPr id="5" name="Slide Number Placeholder 4"/>
          <p:cNvSpPr>
            <a:spLocks noGrp="1"/>
          </p:cNvSpPr>
          <p:nvPr>
            <p:ph type="sldNum" sz="quarter" idx="12"/>
          </p:nvPr>
        </p:nvSpPr>
        <p:spPr/>
        <p:txBody>
          <a:bodyPr/>
          <a:lstStyle/>
          <a:p>
            <a:fld id="{6780B6AC-FBDE-415B-BDC5-8937C05D3A52}" type="slidenum">
              <a:rPr lang="en-US" smtClean="0"/>
              <a:t>14</a:t>
            </a:fld>
            <a:endParaRPr lang="en-US"/>
          </a:p>
        </p:txBody>
      </p:sp>
    </p:spTree>
    <p:extLst>
      <p:ext uri="{BB962C8B-B14F-4D97-AF65-F5344CB8AC3E}">
        <p14:creationId xmlns:p14="http://schemas.microsoft.com/office/powerpoint/2010/main" val="203089805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3"/>
          <a:stretch>
            <a:fillRect/>
          </a:stretch>
        </p:blipFill>
        <p:spPr>
          <a:xfrm>
            <a:off x="7109027" y="1794761"/>
            <a:ext cx="4815119" cy="3211684"/>
          </a:xfrm>
          <a:prstGeom prst="rect">
            <a:avLst/>
          </a:prstGeom>
        </p:spPr>
      </p:pic>
      <p:sp>
        <p:nvSpPr>
          <p:cNvPr id="18434" name="Title 1"/>
          <p:cNvSpPr>
            <a:spLocks noGrp="1"/>
          </p:cNvSpPr>
          <p:nvPr>
            <p:ph type="title"/>
          </p:nvPr>
        </p:nvSpPr>
        <p:spPr/>
        <p:txBody>
          <a:bodyPr/>
          <a:lstStyle/>
          <a:p>
            <a:pPr algn="ctr"/>
            <a:r>
              <a:rPr lang="en-US" altLang="en-US" smtClean="0"/>
              <a:t>Incentivizing: Positive Reinforcement</a:t>
            </a:r>
          </a:p>
        </p:txBody>
      </p:sp>
      <p:sp>
        <p:nvSpPr>
          <p:cNvPr id="3" name="Content Placeholder 2"/>
          <p:cNvSpPr>
            <a:spLocks noGrp="1"/>
          </p:cNvSpPr>
          <p:nvPr>
            <p:ph idx="1"/>
          </p:nvPr>
        </p:nvSpPr>
        <p:spPr>
          <a:xfrm>
            <a:off x="677636" y="1794761"/>
            <a:ext cx="10676164" cy="4382202"/>
          </a:xfrm>
        </p:spPr>
        <p:txBody>
          <a:bodyPr/>
          <a:lstStyle/>
          <a:p>
            <a:r>
              <a:rPr lang="en-US" sz="3200"/>
              <a:t>Encouragement and incentives</a:t>
            </a:r>
          </a:p>
          <a:p>
            <a:pPr lvl="1"/>
            <a:r>
              <a:rPr lang="en-US" sz="2800"/>
              <a:t>One-time cash payment or gift cards</a:t>
            </a:r>
          </a:p>
          <a:p>
            <a:pPr lvl="1"/>
            <a:r>
              <a:rPr lang="en-US" sz="2800"/>
              <a:t>Paid time off for vaccination </a:t>
            </a:r>
            <a:br>
              <a:rPr lang="en-US" sz="2800" smtClean="0"/>
            </a:br>
            <a:r>
              <a:rPr lang="en-US" sz="2800" smtClean="0"/>
              <a:t>(</a:t>
            </a:r>
            <a:r>
              <a:rPr lang="en-US" sz="2800"/>
              <a:t>or other extra PTO)</a:t>
            </a:r>
          </a:p>
          <a:p>
            <a:pPr lvl="1"/>
            <a:r>
              <a:rPr lang="en-US" sz="2800"/>
              <a:t>Rides to vaccination </a:t>
            </a:r>
            <a:r>
              <a:rPr lang="en-US" sz="2800" smtClean="0"/>
              <a:t>sites</a:t>
            </a:r>
            <a:endParaRPr lang="en-US" sz="2800"/>
          </a:p>
        </p:txBody>
      </p:sp>
      <p:sp>
        <p:nvSpPr>
          <p:cNvPr id="4" name="TextBox 3"/>
          <p:cNvSpPr txBox="1"/>
          <p:nvPr/>
        </p:nvSpPr>
        <p:spPr>
          <a:xfrm rot="406077">
            <a:off x="471487" y="4728630"/>
            <a:ext cx="8443913" cy="954107"/>
          </a:xfrm>
          <a:prstGeom prst="rect">
            <a:avLst/>
          </a:prstGeom>
          <a:noFill/>
          <a:ln>
            <a:solidFill>
              <a:srgbClr val="C00000"/>
            </a:solidFill>
          </a:ln>
        </p:spPr>
        <p:txBody>
          <a:bodyPr wrap="square" rtlCol="0">
            <a:spAutoFit/>
          </a:bodyPr>
          <a:lstStyle/>
          <a:p>
            <a:r>
              <a:rPr lang="en-US" sz="2800" smtClean="0">
                <a:solidFill>
                  <a:srgbClr val="C00000"/>
                </a:solidFill>
              </a:rPr>
              <a:t>Will incentives become moot for employers subject to the upcoming OSHA ETS or Federal Contractor rules?</a:t>
            </a:r>
            <a:endParaRPr lang="en-US" sz="2800">
              <a:solidFill>
                <a:srgbClr val="C00000"/>
              </a:solidFill>
            </a:endParaRPr>
          </a:p>
        </p:txBody>
      </p:sp>
      <p:sp>
        <p:nvSpPr>
          <p:cNvPr id="6" name="Slide Number Placeholder 5"/>
          <p:cNvSpPr>
            <a:spLocks noGrp="1"/>
          </p:cNvSpPr>
          <p:nvPr>
            <p:ph type="sldNum" sz="quarter" idx="12"/>
          </p:nvPr>
        </p:nvSpPr>
        <p:spPr/>
        <p:txBody>
          <a:bodyPr/>
          <a:lstStyle/>
          <a:p>
            <a:fld id="{6780B6AC-FBDE-415B-BDC5-8937C05D3A52}" type="slidenum">
              <a:rPr lang="en-US" smtClean="0"/>
              <a:t>15</a:t>
            </a:fld>
            <a:endParaRPr lang="en-US"/>
          </a:p>
        </p:txBody>
      </p:sp>
    </p:spTree>
    <p:extLst>
      <p:ext uri="{BB962C8B-B14F-4D97-AF65-F5344CB8AC3E}">
        <p14:creationId xmlns:p14="http://schemas.microsoft.com/office/powerpoint/2010/main" val="3331249349"/>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8434" name="Title 1"/>
          <p:cNvSpPr>
            <a:spLocks noGrp="1"/>
          </p:cNvSpPr>
          <p:nvPr>
            <p:ph type="title"/>
          </p:nvPr>
        </p:nvSpPr>
        <p:spPr/>
        <p:txBody>
          <a:bodyPr/>
          <a:lstStyle/>
          <a:p>
            <a:pPr algn="ctr"/>
            <a:r>
              <a:rPr lang="en-US" altLang="en-US" smtClean="0"/>
              <a:t>Negative Reinforcement</a:t>
            </a:r>
          </a:p>
        </p:txBody>
      </p:sp>
      <p:pic>
        <p:nvPicPr>
          <p:cNvPr id="3" name="Picture 2"/>
          <p:cNvPicPr>
            <a:picLocks noChangeAspect="1"/>
          </p:cNvPicPr>
          <p:nvPr/>
        </p:nvPicPr>
        <p:blipFill>
          <a:blip r:embed="rId3"/>
          <a:stretch>
            <a:fillRect/>
          </a:stretch>
        </p:blipFill>
        <p:spPr>
          <a:xfrm>
            <a:off x="7585363" y="3692447"/>
            <a:ext cx="4321629" cy="2420112"/>
          </a:xfrm>
          <a:prstGeom prst="rect">
            <a:avLst/>
          </a:prstGeom>
        </p:spPr>
      </p:pic>
      <p:sp>
        <p:nvSpPr>
          <p:cNvPr id="2" name="Content Placeholder 1"/>
          <p:cNvSpPr>
            <a:spLocks noGrp="1"/>
          </p:cNvSpPr>
          <p:nvPr>
            <p:ph idx="1"/>
          </p:nvPr>
        </p:nvSpPr>
        <p:spPr/>
        <p:txBody>
          <a:bodyPr/>
          <a:lstStyle/>
          <a:p>
            <a:pPr lvl="0"/>
            <a:r>
              <a:rPr lang="en-US" altLang="en-US" sz="3200">
                <a:solidFill>
                  <a:prstClr val="black"/>
                </a:solidFill>
              </a:rPr>
              <a:t>Penalties for remaining unvaccinated</a:t>
            </a:r>
          </a:p>
          <a:p>
            <a:pPr lvl="1"/>
            <a:r>
              <a:rPr lang="en-US" altLang="en-US" sz="2800">
                <a:solidFill>
                  <a:prstClr val="black"/>
                </a:solidFill>
              </a:rPr>
              <a:t>Higher insurance </a:t>
            </a:r>
            <a:r>
              <a:rPr lang="en-US" altLang="en-US" sz="2800" smtClean="0">
                <a:solidFill>
                  <a:prstClr val="black"/>
                </a:solidFill>
              </a:rPr>
              <a:t>premiums</a:t>
            </a:r>
          </a:p>
          <a:p>
            <a:pPr lvl="2"/>
            <a:r>
              <a:rPr lang="en-US" altLang="en-US" sz="2400" smtClean="0">
                <a:solidFill>
                  <a:prstClr val="black"/>
                </a:solidFill>
              </a:rPr>
              <a:t>Consult a benefits attorney</a:t>
            </a:r>
            <a:endParaRPr lang="en-US" altLang="en-US" sz="2400">
              <a:solidFill>
                <a:prstClr val="black"/>
              </a:solidFill>
            </a:endParaRPr>
          </a:p>
          <a:p>
            <a:pPr lvl="1"/>
            <a:r>
              <a:rPr lang="en-US" altLang="en-US" sz="2800">
                <a:solidFill>
                  <a:prstClr val="black"/>
                </a:solidFill>
              </a:rPr>
              <a:t>Regular testing</a:t>
            </a:r>
          </a:p>
          <a:p>
            <a:pPr lvl="1"/>
            <a:r>
              <a:rPr lang="en-US" altLang="en-US" sz="2800">
                <a:solidFill>
                  <a:prstClr val="black"/>
                </a:solidFill>
              </a:rPr>
              <a:t>Unpaid sick days</a:t>
            </a:r>
          </a:p>
          <a:p>
            <a:pPr lvl="1"/>
            <a:r>
              <a:rPr lang="en-US" altLang="en-US" sz="2800">
                <a:solidFill>
                  <a:prstClr val="black"/>
                </a:solidFill>
              </a:rPr>
              <a:t>Demotion, transfer, schedule change</a:t>
            </a:r>
          </a:p>
          <a:p>
            <a:pPr lvl="1"/>
            <a:r>
              <a:rPr lang="en-US" altLang="en-US" sz="2800">
                <a:solidFill>
                  <a:prstClr val="black"/>
                </a:solidFill>
              </a:rPr>
              <a:t>Seclusion</a:t>
            </a:r>
          </a:p>
          <a:p>
            <a:pPr lvl="1"/>
            <a:r>
              <a:rPr lang="en-US" altLang="en-US" sz="2800">
                <a:solidFill>
                  <a:prstClr val="black"/>
                </a:solidFill>
              </a:rPr>
              <a:t>Exclusion from large meetings and events</a:t>
            </a:r>
          </a:p>
          <a:p>
            <a:endParaRPr lang="en-US"/>
          </a:p>
        </p:txBody>
      </p:sp>
      <p:sp>
        <p:nvSpPr>
          <p:cNvPr id="4" name="TextBox 3"/>
          <p:cNvSpPr txBox="1"/>
          <p:nvPr/>
        </p:nvSpPr>
        <p:spPr>
          <a:xfrm>
            <a:off x="4762500" y="3104824"/>
            <a:ext cx="6415088" cy="523220"/>
          </a:xfrm>
          <a:prstGeom prst="rect">
            <a:avLst/>
          </a:prstGeom>
          <a:noFill/>
        </p:spPr>
        <p:txBody>
          <a:bodyPr wrap="square" rtlCol="0">
            <a:spAutoFit/>
          </a:bodyPr>
          <a:lstStyle/>
          <a:p>
            <a:r>
              <a:rPr lang="en-US" sz="2800" smtClean="0">
                <a:solidFill>
                  <a:srgbClr val="C00000"/>
                </a:solidFill>
              </a:rPr>
              <a:t>May be required under the new ETS</a:t>
            </a:r>
            <a:endParaRPr lang="en-US" sz="2800">
              <a:solidFill>
                <a:srgbClr val="C00000"/>
              </a:solidFill>
            </a:endParaRPr>
          </a:p>
        </p:txBody>
      </p:sp>
      <p:sp>
        <p:nvSpPr>
          <p:cNvPr id="5" name="Left Arrow 4"/>
          <p:cNvSpPr/>
          <p:nvPr/>
        </p:nvSpPr>
        <p:spPr>
          <a:xfrm>
            <a:off x="3757613" y="3144978"/>
            <a:ext cx="828675" cy="4429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780B6AC-FBDE-415B-BDC5-8937C05D3A52}" type="slidenum">
              <a:rPr lang="en-US" smtClean="0"/>
              <a:t>16</a:t>
            </a:fld>
            <a:endParaRPr lang="en-US"/>
          </a:p>
        </p:txBody>
      </p:sp>
    </p:spTree>
    <p:extLst>
      <p:ext uri="{BB962C8B-B14F-4D97-AF65-F5344CB8AC3E}">
        <p14:creationId xmlns:p14="http://schemas.microsoft.com/office/powerpoint/2010/main" val="1485001130"/>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2" name="Diagram 1"/>
          <p:cNvGraphicFramePr/>
          <p:nvPr>
            <p:extLst/>
          </p:nvPr>
        </p:nvGraphicFramePr>
        <p:xfrm>
          <a:off x="1243013" y="114300"/>
          <a:ext cx="9701212" cy="6684360"/>
        </p:xfrm>
        <a:graphic>
          <a:graphicData uri="http://schemas.openxmlformats.org/drawingml/2006/diagram">
            <dgm:relIds xmlns:dgm="http://schemas.openxmlformats.org/drawingml/2006/diagram" r:dm="rId4" r:lo="rId5" r:qs="rId6" r:cs="rId7"/>
          </a:graphicData>
        </a:graphic>
      </p:graphicFrame>
      <p:sp>
        <p:nvSpPr>
          <p:cNvPr id="4" name="Slide Number Placeholder 3"/>
          <p:cNvSpPr>
            <a:spLocks noGrp="1"/>
          </p:cNvSpPr>
          <p:nvPr>
            <p:ph type="sldNum" sz="quarter" idx="12"/>
          </p:nvPr>
        </p:nvSpPr>
        <p:spPr/>
        <p:txBody>
          <a:bodyPr/>
          <a:lstStyle/>
          <a:p>
            <a:fld id="{6780B6AC-FBDE-415B-BDC5-8937C05D3A52}" type="slidenum">
              <a:rPr lang="en-US" smtClean="0"/>
              <a:t>17</a:t>
            </a:fld>
            <a:endParaRPr lang="en-US"/>
          </a:p>
        </p:txBody>
      </p:sp>
    </p:spTree>
    <p:extLst>
      <p:ext uri="{BB962C8B-B14F-4D97-AF65-F5344CB8AC3E}">
        <p14:creationId xmlns:p14="http://schemas.microsoft.com/office/powerpoint/2010/main" val="815470582"/>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The Accommodation Requirement</a:t>
            </a:r>
            <a:endParaRPr lang="en-US"/>
          </a:p>
        </p:txBody>
      </p:sp>
      <p:sp>
        <p:nvSpPr>
          <p:cNvPr id="3" name="Content Placeholder 2"/>
          <p:cNvSpPr>
            <a:spLocks noGrp="1"/>
          </p:cNvSpPr>
          <p:nvPr>
            <p:ph idx="1"/>
          </p:nvPr>
        </p:nvSpPr>
        <p:spPr>
          <a:xfrm>
            <a:off x="677636" y="1559379"/>
            <a:ext cx="6931478" cy="4617584"/>
          </a:xfrm>
        </p:spPr>
        <p:txBody>
          <a:bodyPr>
            <a:normAutofit lnSpcReduction="10000"/>
          </a:bodyPr>
          <a:lstStyle/>
          <a:p>
            <a:pPr>
              <a:spcAft>
                <a:spcPts val="600"/>
              </a:spcAft>
            </a:pPr>
            <a:r>
              <a:rPr lang="en-US" smtClean="0"/>
              <a:t>If an employee’s accommodation request is denied, an employee can file an EEOC Charge of Discrimination and then a civil suit</a:t>
            </a:r>
          </a:p>
          <a:p>
            <a:pPr>
              <a:spcAft>
                <a:spcPts val="600"/>
              </a:spcAft>
            </a:pPr>
            <a:r>
              <a:rPr lang="en-US" smtClean="0"/>
              <a:t>If the employee establishes an entitlement to an accommodation that was denied, the employee can recover damages resulting from the failure to grant the accommodation, including back pay, front pay, emotional distress, and attorneys’ fees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3" y="1643742"/>
            <a:ext cx="3080657" cy="3080657"/>
          </a:xfrm>
          <a:prstGeom prst="rect">
            <a:avLst/>
          </a:prstGeom>
        </p:spPr>
      </p:pic>
      <p:sp>
        <p:nvSpPr>
          <p:cNvPr id="6" name="Slide Number Placeholder 5"/>
          <p:cNvSpPr>
            <a:spLocks noGrp="1"/>
          </p:cNvSpPr>
          <p:nvPr>
            <p:ph type="sldNum" sz="quarter" idx="12"/>
          </p:nvPr>
        </p:nvSpPr>
        <p:spPr/>
        <p:txBody>
          <a:bodyPr/>
          <a:lstStyle/>
          <a:p>
            <a:fld id="{6780B6AC-FBDE-415B-BDC5-8937C05D3A52}" type="slidenum">
              <a:rPr lang="en-US" smtClean="0"/>
              <a:t>18</a:t>
            </a:fld>
            <a:endParaRPr lang="en-US"/>
          </a:p>
        </p:txBody>
      </p:sp>
    </p:spTree>
    <p:extLst>
      <p:ext uri="{BB962C8B-B14F-4D97-AF65-F5344CB8AC3E}">
        <p14:creationId xmlns:p14="http://schemas.microsoft.com/office/powerpoint/2010/main" val="197183980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91911" y="150813"/>
            <a:ext cx="10676164" cy="1014867"/>
          </a:xfrm>
        </p:spPr>
        <p:txBody>
          <a:bodyPr/>
          <a:lstStyle/>
          <a:p>
            <a:pPr algn="ctr"/>
            <a:r>
              <a:rPr lang="en-US" smtClean="0"/>
              <a:t>The Steps to the Process – Religion</a:t>
            </a:r>
            <a:endParaRPr lang="en-US"/>
          </a:p>
        </p:txBody>
      </p:sp>
      <p:graphicFrame>
        <p:nvGraphicFramePr>
          <p:cNvPr id="4" name="Diagram 3"/>
          <p:cNvGraphicFramePr/>
          <p:nvPr>
            <p:extLst>
              <p:ext uri="{D42A27DB-BD31-4B8C-83A1-F6EECF244321}">
                <p14:modId xmlns:p14="http://schemas.microsoft.com/office/powerpoint/2010/main" val="191172785"/>
              </p:ext>
            </p:extLst>
          </p:nvPr>
        </p:nvGraphicFramePr>
        <p:xfrm>
          <a:off x="2308905" y="1073641"/>
          <a:ext cx="8128000" cy="5784359"/>
        </p:xfrm>
        <a:graphic>
          <a:graphicData uri="http://schemas.openxmlformats.org/drawingml/2006/diagram">
            <dgm:relIds xmlns:dgm="http://schemas.openxmlformats.org/drawingml/2006/diagram" r:dm="rId4" r:lo="rId5" r:qs="rId6" r:cs="rId7"/>
          </a:graphicData>
        </a:graphic>
      </p:graphicFrame>
      <p:grpSp>
        <p:nvGrpSpPr>
          <p:cNvPr id="5" name="Group 4"/>
          <p:cNvGrpSpPr/>
          <p:nvPr/>
        </p:nvGrpSpPr>
        <p:grpSpPr>
          <a:xfrm>
            <a:off x="7743825" y="1073640"/>
            <a:ext cx="2693080" cy="1355235"/>
            <a:chOff x="2637151" y="0"/>
            <a:chExt cx="3352677" cy="1336978"/>
          </a:xfrm>
        </p:grpSpPr>
        <p:sp>
          <p:nvSpPr>
            <p:cNvPr id="6" name="Rectangle 5"/>
            <p:cNvSpPr/>
            <p:nvPr/>
          </p:nvSpPr>
          <p:spPr>
            <a:xfrm>
              <a:off x="2863002" y="0"/>
              <a:ext cx="2936864" cy="13369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7" name="TextBox 6"/>
            <p:cNvSpPr txBox="1"/>
            <p:nvPr/>
          </p:nvSpPr>
          <p:spPr>
            <a:xfrm>
              <a:off x="2637151" y="0"/>
              <a:ext cx="3352677" cy="1336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r>
                <a:rPr lang="en-US" sz="2400"/>
                <a:t>Does the belief conflict with a job requirement?</a:t>
              </a:r>
            </a:p>
          </p:txBody>
        </p:sp>
      </p:grpSp>
      <p:sp>
        <p:nvSpPr>
          <p:cNvPr id="8" name="Slide Number Placeholder 7"/>
          <p:cNvSpPr>
            <a:spLocks noGrp="1"/>
          </p:cNvSpPr>
          <p:nvPr>
            <p:ph type="sldNum" sz="quarter" idx="12"/>
          </p:nvPr>
        </p:nvSpPr>
        <p:spPr/>
        <p:txBody>
          <a:bodyPr/>
          <a:lstStyle/>
          <a:p>
            <a:fld id="{6780B6AC-FBDE-415B-BDC5-8937C05D3A52}" type="slidenum">
              <a:rPr lang="en-US" smtClean="0"/>
              <a:t>19</a:t>
            </a:fld>
            <a:endParaRPr lang="en-US"/>
          </a:p>
        </p:txBody>
      </p:sp>
    </p:spTree>
    <p:extLst>
      <p:ext uri="{BB962C8B-B14F-4D97-AF65-F5344CB8AC3E}">
        <p14:creationId xmlns:p14="http://schemas.microsoft.com/office/powerpoint/2010/main" val="387399989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0" y="339275"/>
            <a:ext cx="8828314" cy="523220"/>
          </a:xfrm>
          <a:prstGeom prst="rect">
            <a:avLst/>
          </a:prstGeom>
          <a:solidFill>
            <a:schemeClr val="accent2">
              <a:lumMod val="40000"/>
              <a:lumOff val="60000"/>
            </a:schemeClr>
          </a:solidFill>
        </p:spPr>
        <p:txBody>
          <a:bodyPr wrap="square">
            <a:spAutoFit/>
          </a:bodyPr>
          <a:lstStyle/>
          <a:p>
            <a:r>
              <a:rPr lang="en-US" sz="2800" b="1"/>
              <a:t>     DISCLAIMER</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sp>
        <p:nvSpPr>
          <p:cNvPr id="23" name="TextBox 22">
            <a:extLst>
              <a:ext uri="{FF2B5EF4-FFF2-40B4-BE49-F238E27FC236}">
                <a16:creationId xmlns:a16="http://schemas.microsoft.com/office/drawing/2014/main" id="{C6978222-DEE8-4554-8D8B-F6864769979C}"/>
              </a:ext>
            </a:extLst>
          </p:cNvPr>
          <p:cNvSpPr txBox="1"/>
          <p:nvPr/>
        </p:nvSpPr>
        <p:spPr>
          <a:xfrm>
            <a:off x="1012372" y="1255270"/>
            <a:ext cx="10210800" cy="4708981"/>
          </a:xfrm>
          <a:prstGeom prst="rect">
            <a:avLst/>
          </a:prstGeom>
          <a:noFill/>
        </p:spPr>
        <p:txBody>
          <a:bodyPr wrap="square">
            <a:spAutoFit/>
          </a:bodyPr>
          <a:lstStyle/>
          <a:p>
            <a:pPr lvl="0"/>
            <a:r>
              <a:rPr lang="en-US" sz="2000">
                <a:latin typeface="+mn-lt"/>
              </a:rPr>
              <a:t>The information </a:t>
            </a:r>
            <a:r>
              <a:rPr lang="en-US" sz="2000"/>
              <a:t>by the noted presenters</a:t>
            </a:r>
            <a:r>
              <a:rPr lang="en-US" sz="2000">
                <a:latin typeface="+mn-lt"/>
              </a:rPr>
              <a:t> is provided for general informational purposes only and may not reflect the current law in your jurisdiction. Nothing in their presentations should be construed as legal advice from the Association of Dealership Compliance Officers or the individual presenter, nor is it intended to be a substitute for legal counsel on any subject matter. The views and opinions in the presentations are those of the presenters and do not necessarily represent official policy or position of the Association of Dealership Compliance Officer or its members or advisors.   </a:t>
            </a:r>
          </a:p>
          <a:p>
            <a:pPr lvl="0"/>
            <a:endParaRPr lang="en-US" sz="2000">
              <a:latin typeface="+mn-lt"/>
            </a:endParaRPr>
          </a:p>
          <a:p>
            <a:pPr lvl="0"/>
            <a:r>
              <a:rPr lang="en-US" sz="2000">
                <a:latin typeface="+mn-lt"/>
              </a:rPr>
              <a:t>No attendee of this presentation should act or refrain from acting on the basis of any information included in this presentation without seeking the appropriate legal or other professional advice on the particular facts and circumstances at issue from a lawyer licensed in the attendee’s state, country or other appropriate licensing jurisdiction.</a:t>
            </a:r>
          </a:p>
          <a:p>
            <a:pPr lvl="0"/>
            <a:endParaRPr lang="en-US" sz="2000"/>
          </a:p>
          <a:p>
            <a:pPr marL="0" lvl="0" indent="0">
              <a:buNone/>
            </a:pPr>
            <a:endParaRPr lang="en-US" sz="800"/>
          </a:p>
          <a:p>
            <a:pPr marL="0" indent="0">
              <a:buNone/>
            </a:pPr>
            <a:r>
              <a:rPr lang="en-US" sz="800" i="1"/>
              <a:t>Copyright © 2018 – 2021 by Linda J. Robertson     All rights reserved. No part of this publication may be reproduced, distributed, or transmitted in any form or by any means, including photocopying, recording, or other electronic or mechanical methods, without the prior written permission of the publisher, except in the case of brief quotations embodied in critical reviews and certain other noncommercial uses permitted by copyright law. </a:t>
            </a:r>
          </a:p>
          <a:p>
            <a:pPr marL="0" indent="0">
              <a:buNone/>
            </a:pPr>
            <a:r>
              <a:rPr lang="en-US" sz="800"/>
              <a:t> </a:t>
            </a:r>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150115281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Step 1: What Is </a:t>
            </a:r>
            <a:r>
              <a:rPr lang="en-US"/>
              <a:t>Religion, Anyway?</a:t>
            </a:r>
          </a:p>
        </p:txBody>
      </p:sp>
      <p:sp>
        <p:nvSpPr>
          <p:cNvPr id="3" name="Content Placeholder 2"/>
          <p:cNvSpPr>
            <a:spLocks noGrp="1"/>
          </p:cNvSpPr>
          <p:nvPr>
            <p:ph idx="1"/>
          </p:nvPr>
        </p:nvSpPr>
        <p:spPr>
          <a:xfrm>
            <a:off x="677636" y="1559378"/>
            <a:ext cx="6800850" cy="5298621"/>
          </a:xfrm>
        </p:spPr>
        <p:txBody>
          <a:bodyPr>
            <a:normAutofit lnSpcReduction="10000"/>
          </a:bodyPr>
          <a:lstStyle/>
          <a:p>
            <a:pPr marL="0" indent="0">
              <a:buNone/>
            </a:pPr>
            <a:r>
              <a:rPr lang="en-US" b="1" u="sng" smtClean="0"/>
              <a:t>EEOC Position</a:t>
            </a:r>
          </a:p>
          <a:p>
            <a:r>
              <a:rPr lang="en-US" smtClean="0"/>
              <a:t>Employers </a:t>
            </a:r>
            <a:r>
              <a:rPr lang="en-US"/>
              <a:t>should </a:t>
            </a:r>
            <a:r>
              <a:rPr lang="en-US" b="1"/>
              <a:t>ordinarily assume</a:t>
            </a:r>
            <a:r>
              <a:rPr lang="en-US"/>
              <a:t> that an employee’s request </a:t>
            </a:r>
            <a:r>
              <a:rPr lang="en-US" smtClean="0"/>
              <a:t>. . . is </a:t>
            </a:r>
            <a:r>
              <a:rPr lang="en-US"/>
              <a:t>based on a sincerely held religious </a:t>
            </a:r>
            <a:r>
              <a:rPr lang="en-US" smtClean="0"/>
              <a:t>belief . . .”</a:t>
            </a:r>
          </a:p>
          <a:p>
            <a:r>
              <a:rPr lang="en-US" smtClean="0"/>
              <a:t>However</a:t>
            </a:r>
            <a:r>
              <a:rPr lang="en-US"/>
              <a:t>, if </a:t>
            </a:r>
            <a:r>
              <a:rPr lang="en-US" smtClean="0"/>
              <a:t>. . . an </a:t>
            </a:r>
            <a:r>
              <a:rPr lang="en-US"/>
              <a:t>employer is aware of </a:t>
            </a:r>
            <a:r>
              <a:rPr lang="en-US" b="1"/>
              <a:t>facts that provide an objective basis</a:t>
            </a:r>
            <a:r>
              <a:rPr lang="en-US"/>
              <a:t> for questioning either the religious nature or the sincerity of a particular belief, practice, or observance, the employer would be justified in requesting additional supporting </a:t>
            </a:r>
            <a:r>
              <a:rPr lang="en-US" smtClean="0"/>
              <a:t>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3" y="1964376"/>
            <a:ext cx="3080657" cy="3080657"/>
          </a:xfrm>
          <a:prstGeom prst="rect">
            <a:avLst/>
          </a:prstGeom>
        </p:spPr>
      </p:pic>
      <p:sp>
        <p:nvSpPr>
          <p:cNvPr id="6" name="Slide Number Placeholder 5"/>
          <p:cNvSpPr>
            <a:spLocks noGrp="1"/>
          </p:cNvSpPr>
          <p:nvPr>
            <p:ph type="sldNum" sz="quarter" idx="12"/>
          </p:nvPr>
        </p:nvSpPr>
        <p:spPr/>
        <p:txBody>
          <a:bodyPr/>
          <a:lstStyle/>
          <a:p>
            <a:fld id="{6780B6AC-FBDE-415B-BDC5-8937C05D3A52}" type="slidenum">
              <a:rPr lang="en-US" smtClean="0"/>
              <a:t>20</a:t>
            </a:fld>
            <a:endParaRPr lang="en-US"/>
          </a:p>
        </p:txBody>
      </p:sp>
    </p:spTree>
    <p:extLst>
      <p:ext uri="{BB962C8B-B14F-4D97-AF65-F5344CB8AC3E}">
        <p14:creationId xmlns:p14="http://schemas.microsoft.com/office/powerpoint/2010/main" val="194096723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What </a:t>
            </a:r>
            <a:r>
              <a:rPr lang="en-US" b="1" i="1"/>
              <a:t>I</a:t>
            </a:r>
            <a:r>
              <a:rPr lang="en-US" b="1" i="1" smtClean="0"/>
              <a:t>sn’t</a:t>
            </a:r>
            <a:r>
              <a:rPr lang="en-US" smtClean="0"/>
              <a:t> Religious?</a:t>
            </a:r>
            <a:endParaRPr lang="en-US"/>
          </a:p>
        </p:txBody>
      </p:sp>
      <p:sp>
        <p:nvSpPr>
          <p:cNvPr id="3" name="Content Placeholder 2"/>
          <p:cNvSpPr>
            <a:spLocks noGrp="1"/>
          </p:cNvSpPr>
          <p:nvPr>
            <p:ph idx="1"/>
          </p:nvPr>
        </p:nvSpPr>
        <p:spPr>
          <a:xfrm>
            <a:off x="677636" y="1559379"/>
            <a:ext cx="6419850" cy="4617584"/>
          </a:xfrm>
        </p:spPr>
        <p:txBody>
          <a:bodyPr/>
          <a:lstStyle/>
          <a:p>
            <a:r>
              <a:rPr lang="en-US" smtClean="0"/>
              <a:t>Political beliefs**</a:t>
            </a:r>
          </a:p>
          <a:p>
            <a:r>
              <a:rPr lang="en-US" smtClean="0"/>
              <a:t>Philosophical beliefs</a:t>
            </a:r>
          </a:p>
          <a:p>
            <a:r>
              <a:rPr lang="en-US" smtClean="0"/>
              <a:t>Social beliefs</a:t>
            </a:r>
          </a:p>
          <a:p>
            <a:r>
              <a:rPr lang="en-US" smtClean="0"/>
              <a:t>Medical beliefs</a:t>
            </a:r>
          </a:p>
          <a:p>
            <a:r>
              <a:rPr lang="en-US" smtClean="0"/>
              <a:t>Concerns about FDA’s Emergency Use Authorization (EUA) status</a:t>
            </a:r>
          </a:p>
          <a:p>
            <a:r>
              <a:rPr lang="en-US" smtClean="0"/>
              <a:t>Conspiracy theories</a:t>
            </a:r>
          </a:p>
          <a:p>
            <a:r>
              <a:rPr lang="en-US" smtClean="0"/>
              <a:t>Limited and confined beliefs</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85" y="1817914"/>
            <a:ext cx="3003467" cy="3240974"/>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6780B6AC-FBDE-415B-BDC5-8937C05D3A52}" type="slidenum">
              <a:rPr lang="en-US" smtClean="0"/>
              <a:t>21</a:t>
            </a:fld>
            <a:endParaRPr lang="en-US"/>
          </a:p>
        </p:txBody>
      </p:sp>
    </p:spTree>
    <p:extLst>
      <p:ext uri="{BB962C8B-B14F-4D97-AF65-F5344CB8AC3E}">
        <p14:creationId xmlns:p14="http://schemas.microsoft.com/office/powerpoint/2010/main" val="394233919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r>
              <a:rPr lang="en-US"/>
              <a:t>Step 2: Is the Religious Belief Sincerely Held?</a:t>
            </a:r>
          </a:p>
        </p:txBody>
      </p:sp>
      <p:sp>
        <p:nvSpPr>
          <p:cNvPr id="3" name="Content Placeholder 2"/>
          <p:cNvSpPr>
            <a:spLocks noGrp="1"/>
          </p:cNvSpPr>
          <p:nvPr>
            <p:ph idx="1"/>
          </p:nvPr>
        </p:nvSpPr>
        <p:spPr>
          <a:xfrm>
            <a:off x="677636" y="1559379"/>
            <a:ext cx="6082393" cy="4617584"/>
          </a:xfrm>
        </p:spPr>
        <p:txBody>
          <a:bodyPr>
            <a:normAutofit/>
          </a:bodyPr>
          <a:lstStyle/>
          <a:p>
            <a:pPr>
              <a:spcAft>
                <a:spcPts val="600"/>
              </a:spcAft>
            </a:pPr>
            <a:r>
              <a:rPr lang="en-US" smtClean="0"/>
              <a:t>Whether someone “sincerely holds” the belief comes down to credibility </a:t>
            </a:r>
          </a:p>
          <a:p>
            <a:pPr>
              <a:spcAft>
                <a:spcPts val="600"/>
              </a:spcAft>
            </a:pPr>
            <a:r>
              <a:rPr lang="en-US" smtClean="0"/>
              <a:t>They </a:t>
            </a:r>
            <a:r>
              <a:rPr lang="en-US" b="1" i="1" smtClean="0"/>
              <a:t>say</a:t>
            </a:r>
            <a:r>
              <a:rPr lang="en-US" smtClean="0"/>
              <a:t> they hold the belief</a:t>
            </a:r>
          </a:p>
          <a:p>
            <a:pPr>
              <a:spcAft>
                <a:spcPts val="600"/>
              </a:spcAft>
            </a:pPr>
            <a:r>
              <a:rPr lang="en-US" smtClean="0"/>
              <a:t>Are they </a:t>
            </a:r>
            <a:r>
              <a:rPr lang="en-US" b="1" smtClean="0"/>
              <a:t>telling the truth</a:t>
            </a:r>
            <a:r>
              <a:rPr lang="en-US" smtClean="0"/>
              <a:t> about sincerely holding the belief, or </a:t>
            </a:r>
            <a:r>
              <a:rPr lang="en-US" b="1" smtClean="0"/>
              <a:t>is it a lie</a:t>
            </a:r>
            <a:r>
              <a:rPr lang="en-US" smtClean="0"/>
              <a:t>?</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914" y="1643744"/>
            <a:ext cx="2855800" cy="28558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6780B6AC-FBDE-415B-BDC5-8937C05D3A52}" type="slidenum">
              <a:rPr lang="en-US" smtClean="0"/>
              <a:t>22</a:t>
            </a:fld>
            <a:endParaRPr lang="en-US"/>
          </a:p>
        </p:txBody>
      </p:sp>
    </p:spTree>
    <p:extLst>
      <p:ext uri="{BB962C8B-B14F-4D97-AF65-F5344CB8AC3E}">
        <p14:creationId xmlns:p14="http://schemas.microsoft.com/office/powerpoint/2010/main" val="260015753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r>
              <a:rPr lang="en-US" smtClean="0"/>
              <a:t>Step 3: Does the Belief Conflict With Vaccination?</a:t>
            </a:r>
            <a:endParaRPr lang="en-US"/>
          </a:p>
        </p:txBody>
      </p:sp>
      <p:sp>
        <p:nvSpPr>
          <p:cNvPr id="3" name="Content Placeholder 2"/>
          <p:cNvSpPr>
            <a:spLocks noGrp="1"/>
          </p:cNvSpPr>
          <p:nvPr>
            <p:ph idx="1"/>
          </p:nvPr>
        </p:nvSpPr>
        <p:spPr>
          <a:xfrm>
            <a:off x="677636" y="1559379"/>
            <a:ext cx="6506935" cy="4617584"/>
          </a:xfrm>
        </p:spPr>
        <p:txBody>
          <a:bodyPr>
            <a:normAutofit/>
          </a:bodyPr>
          <a:lstStyle/>
          <a:p>
            <a:pPr>
              <a:spcAft>
                <a:spcPts val="600"/>
              </a:spcAft>
            </a:pPr>
            <a:r>
              <a:rPr lang="en-US" smtClean="0"/>
              <a:t>If a belief is religious and sincerely held, does it conflict with the job requirement? </a:t>
            </a:r>
          </a:p>
          <a:p>
            <a:pPr>
              <a:spcAft>
                <a:spcPts val="600"/>
              </a:spcAft>
            </a:pPr>
            <a:r>
              <a:rPr lang="en-US" smtClean="0"/>
              <a:t>Example: if the employee professes an objection to wearing a face covering, but not to vaccination</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128" y="1872343"/>
            <a:ext cx="2620735" cy="3494314"/>
          </a:xfrm>
          <a:prstGeom prst="rect">
            <a:avLst/>
          </a:prstGeom>
        </p:spPr>
      </p:pic>
      <p:sp>
        <p:nvSpPr>
          <p:cNvPr id="6" name="Slide Number Placeholder 5"/>
          <p:cNvSpPr>
            <a:spLocks noGrp="1"/>
          </p:cNvSpPr>
          <p:nvPr>
            <p:ph type="sldNum" sz="quarter" idx="12"/>
          </p:nvPr>
        </p:nvSpPr>
        <p:spPr/>
        <p:txBody>
          <a:bodyPr/>
          <a:lstStyle/>
          <a:p>
            <a:fld id="{6780B6AC-FBDE-415B-BDC5-8937C05D3A52}" type="slidenum">
              <a:rPr lang="en-US" smtClean="0"/>
              <a:t>23</a:t>
            </a:fld>
            <a:endParaRPr lang="en-US"/>
          </a:p>
        </p:txBody>
      </p:sp>
    </p:spTree>
    <p:extLst>
      <p:ext uri="{BB962C8B-B14F-4D97-AF65-F5344CB8AC3E}">
        <p14:creationId xmlns:p14="http://schemas.microsoft.com/office/powerpoint/2010/main" val="94971423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Step 4:  What Is an Undue Hardship?</a:t>
            </a:r>
            <a:endParaRPr lang="en-US"/>
          </a:p>
        </p:txBody>
      </p:sp>
      <p:sp>
        <p:nvSpPr>
          <p:cNvPr id="3" name="Content Placeholder 2"/>
          <p:cNvSpPr>
            <a:spLocks noGrp="1"/>
          </p:cNvSpPr>
          <p:nvPr>
            <p:ph idx="1"/>
          </p:nvPr>
        </p:nvSpPr>
        <p:spPr>
          <a:xfrm>
            <a:off x="677635" y="1559378"/>
            <a:ext cx="6737577" cy="4955721"/>
          </a:xfrm>
        </p:spPr>
        <p:txBody>
          <a:bodyPr>
            <a:normAutofit fontScale="92500"/>
          </a:bodyPr>
          <a:lstStyle/>
          <a:p>
            <a:pPr>
              <a:spcBef>
                <a:spcPts val="1200"/>
              </a:spcBef>
            </a:pPr>
            <a:r>
              <a:rPr lang="en-US" smtClean="0"/>
              <a:t>Different standards under ADA and Title VII</a:t>
            </a:r>
          </a:p>
          <a:p>
            <a:pPr>
              <a:spcBef>
                <a:spcPts val="1200"/>
              </a:spcBef>
            </a:pPr>
            <a:r>
              <a:rPr lang="en-US" smtClean="0"/>
              <a:t>An </a:t>
            </a:r>
            <a:r>
              <a:rPr lang="en-US"/>
              <a:t>accommodation is an “undue hardship” if it would impose more than a </a:t>
            </a:r>
            <a:r>
              <a:rPr lang="en-US" i="1"/>
              <a:t>de minimis</a:t>
            </a:r>
            <a:r>
              <a:rPr lang="en-US"/>
              <a:t> cost to the employer based on both economic and non-economic costs</a:t>
            </a:r>
            <a:r>
              <a:rPr lang="en-US" smtClean="0"/>
              <a:t>.</a:t>
            </a:r>
          </a:p>
          <a:p>
            <a:pPr>
              <a:spcBef>
                <a:spcPts val="1200"/>
              </a:spcBef>
            </a:pPr>
            <a:r>
              <a:rPr lang="en-US" smtClean="0"/>
              <a:t>What if the accommodation is merely to be unvaccinated? </a:t>
            </a:r>
          </a:p>
          <a:p>
            <a:pPr>
              <a:spcBef>
                <a:spcPts val="1200"/>
              </a:spcBef>
            </a:pPr>
            <a:r>
              <a:rPr lang="en-US" smtClean="0"/>
              <a:t>Would an alternative accommodation (e.g., safety measures) </a:t>
            </a:r>
            <a:r>
              <a:rPr lang="en-US" b="1" i="1" smtClean="0"/>
              <a:t>eliminate</a:t>
            </a:r>
            <a:r>
              <a:rPr lang="en-US" smtClean="0"/>
              <a:t> undue hardship?</a:t>
            </a:r>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985" y="1937657"/>
            <a:ext cx="3820886" cy="2547257"/>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6780B6AC-FBDE-415B-BDC5-8937C05D3A52}" type="slidenum">
              <a:rPr lang="en-US" smtClean="0"/>
              <a:t>24</a:t>
            </a:fld>
            <a:endParaRPr lang="en-US"/>
          </a:p>
        </p:txBody>
      </p:sp>
    </p:spTree>
    <p:extLst>
      <p:ext uri="{BB962C8B-B14F-4D97-AF65-F5344CB8AC3E}">
        <p14:creationId xmlns:p14="http://schemas.microsoft.com/office/powerpoint/2010/main" val="374493793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r>
              <a:rPr lang="en-US" smtClean="0"/>
              <a:t>What Is an Undue Hardship Under Title VII?</a:t>
            </a:r>
            <a:endParaRPr lang="en-US"/>
          </a:p>
        </p:txBody>
      </p:sp>
      <p:sp>
        <p:nvSpPr>
          <p:cNvPr id="3" name="Content Placeholder 2"/>
          <p:cNvSpPr>
            <a:spLocks noGrp="1"/>
          </p:cNvSpPr>
          <p:nvPr>
            <p:ph idx="1"/>
          </p:nvPr>
        </p:nvSpPr>
        <p:spPr>
          <a:xfrm>
            <a:off x="677636" y="1559379"/>
            <a:ext cx="7209064" cy="4617584"/>
          </a:xfrm>
        </p:spPr>
        <p:txBody>
          <a:bodyPr/>
          <a:lstStyle/>
          <a:p>
            <a:pPr marL="0" indent="0">
              <a:buNone/>
            </a:pPr>
            <a:r>
              <a:rPr lang="en-US" b="1" u="sng" smtClean="0"/>
              <a:t>EEOC Position</a:t>
            </a:r>
          </a:p>
          <a:p>
            <a:r>
              <a:rPr lang="en-US" smtClean="0"/>
              <a:t>“Examples </a:t>
            </a:r>
            <a:r>
              <a:rPr lang="en-US"/>
              <a:t>of burdens on business that are more than minimal (or an </a:t>
            </a:r>
            <a:r>
              <a:rPr lang="en-US" smtClean="0"/>
              <a:t>‘undue hardship’) </a:t>
            </a:r>
            <a:r>
              <a:rPr lang="en-US"/>
              <a:t>include: violating a seniority system; causing a lack of necessary staffing; </a:t>
            </a:r>
            <a:r>
              <a:rPr lang="en-US" b="1"/>
              <a:t>jeopardizing security or health</a:t>
            </a:r>
            <a:r>
              <a:rPr lang="en-US"/>
              <a:t>; or costing the employer more than a minimal amount</a:t>
            </a:r>
            <a:r>
              <a:rPr lang="en-US" smtClean="0"/>
              <a:t>.”</a:t>
            </a:r>
            <a:endParaRPr lang="en-US"/>
          </a:p>
        </p:txBody>
      </p:sp>
      <p:sp>
        <p:nvSpPr>
          <p:cNvPr id="4" name="Rectangle 3"/>
          <p:cNvSpPr/>
          <p:nvPr/>
        </p:nvSpPr>
        <p:spPr>
          <a:xfrm>
            <a:off x="1012166" y="5279692"/>
            <a:ext cx="6096000" cy="1200329"/>
          </a:xfrm>
          <a:prstGeom prst="rect">
            <a:avLst/>
          </a:prstGeom>
        </p:spPr>
        <p:txBody>
          <a:bodyPr>
            <a:spAutoFit/>
          </a:bodyPr>
          <a:lstStyle/>
          <a:p>
            <a:pPr algn="r"/>
            <a:r>
              <a:rPr lang="en-US" b="1" smtClean="0"/>
              <a:t>What You Should Know: </a:t>
            </a:r>
            <a:br>
              <a:rPr lang="en-US" b="1" smtClean="0"/>
            </a:br>
            <a:r>
              <a:rPr lang="en-US" b="1" smtClean="0"/>
              <a:t>Workplace Religious Accommodation</a:t>
            </a:r>
          </a:p>
          <a:p>
            <a:pPr algn="r"/>
            <a:r>
              <a:rPr lang="en-US" smtClean="0"/>
              <a:t>https</a:t>
            </a:r>
            <a:r>
              <a:rPr lang="en-US"/>
              <a:t>://www.eeoc.gov/laws/guidance/what-you-should-know-workplace-religious-accommodation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3" y="1643742"/>
            <a:ext cx="3080657" cy="3080657"/>
          </a:xfrm>
          <a:prstGeom prst="rect">
            <a:avLst/>
          </a:prstGeom>
        </p:spPr>
      </p:pic>
      <p:sp>
        <p:nvSpPr>
          <p:cNvPr id="7" name="Slide Number Placeholder 6"/>
          <p:cNvSpPr>
            <a:spLocks noGrp="1"/>
          </p:cNvSpPr>
          <p:nvPr>
            <p:ph type="sldNum" sz="quarter" idx="12"/>
          </p:nvPr>
        </p:nvSpPr>
        <p:spPr/>
        <p:txBody>
          <a:bodyPr/>
          <a:lstStyle/>
          <a:p>
            <a:fld id="{6780B6AC-FBDE-415B-BDC5-8937C05D3A52}" type="slidenum">
              <a:rPr lang="en-US" smtClean="0"/>
              <a:t>25</a:t>
            </a:fld>
            <a:endParaRPr lang="en-US"/>
          </a:p>
        </p:txBody>
      </p:sp>
    </p:spTree>
    <p:extLst>
      <p:ext uri="{BB962C8B-B14F-4D97-AF65-F5344CB8AC3E}">
        <p14:creationId xmlns:p14="http://schemas.microsoft.com/office/powerpoint/2010/main" val="133131651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Documentation</a:t>
            </a:r>
            <a:endParaRPr lang="en-US"/>
          </a:p>
        </p:txBody>
      </p:sp>
      <p:sp>
        <p:nvSpPr>
          <p:cNvPr id="3" name="Content Placeholder 2"/>
          <p:cNvSpPr>
            <a:spLocks noGrp="1"/>
          </p:cNvSpPr>
          <p:nvPr>
            <p:ph idx="1"/>
          </p:nvPr>
        </p:nvSpPr>
        <p:spPr>
          <a:xfrm>
            <a:off x="677636" y="1379992"/>
            <a:ext cx="7845878" cy="5292271"/>
          </a:xfrm>
        </p:spPr>
        <p:txBody>
          <a:bodyPr>
            <a:normAutofit fontScale="92500"/>
          </a:bodyPr>
          <a:lstStyle/>
          <a:p>
            <a:r>
              <a:rPr lang="en-US" smtClean="0"/>
              <a:t>Forms memorializing the request for accommodation</a:t>
            </a:r>
          </a:p>
          <a:p>
            <a:r>
              <a:rPr lang="en-US" smtClean="0"/>
              <a:t>Emails to/from employees about the request</a:t>
            </a:r>
          </a:p>
          <a:p>
            <a:r>
              <a:rPr lang="en-US" smtClean="0"/>
              <a:t>Notes from interviews related to the request</a:t>
            </a:r>
          </a:p>
          <a:p>
            <a:r>
              <a:rPr lang="en-US" smtClean="0"/>
              <a:t>Printouts of any webpages related to the religion</a:t>
            </a:r>
          </a:p>
          <a:p>
            <a:r>
              <a:rPr lang="en-US" smtClean="0"/>
              <a:t>Printouts of any social media pages related to the employee’s statements about vaccines</a:t>
            </a:r>
          </a:p>
          <a:p>
            <a:r>
              <a:rPr lang="en-US" smtClean="0"/>
              <a:t>Printouts of webpages that you relied on to research the employee’s statements (CDC, FDA, news articles, etc.) – these may be gone later on!</a:t>
            </a:r>
          </a:p>
          <a:p>
            <a:r>
              <a:rPr lang="en-US" smtClean="0"/>
              <a:t>Documentation of conclusion </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514" y="2509405"/>
            <a:ext cx="3380014" cy="2149689"/>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6780B6AC-FBDE-415B-BDC5-8937C05D3A52}" type="slidenum">
              <a:rPr lang="en-US" smtClean="0"/>
              <a:t>26</a:t>
            </a:fld>
            <a:endParaRPr lang="en-US"/>
          </a:p>
        </p:txBody>
      </p:sp>
    </p:spTree>
    <p:extLst>
      <p:ext uri="{BB962C8B-B14F-4D97-AF65-F5344CB8AC3E}">
        <p14:creationId xmlns:p14="http://schemas.microsoft.com/office/powerpoint/2010/main" val="2932878783"/>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Overall Considerations – Religion</a:t>
            </a:r>
            <a:endParaRPr lang="en-US"/>
          </a:p>
        </p:txBody>
      </p:sp>
      <p:sp>
        <p:nvSpPr>
          <p:cNvPr id="3" name="Content Placeholder 2"/>
          <p:cNvSpPr>
            <a:spLocks noGrp="1"/>
          </p:cNvSpPr>
          <p:nvPr>
            <p:ph idx="1"/>
          </p:nvPr>
        </p:nvSpPr>
        <p:spPr/>
        <p:txBody>
          <a:bodyPr>
            <a:normAutofit lnSpcReduction="10000"/>
          </a:bodyPr>
          <a:lstStyle/>
          <a:p>
            <a:r>
              <a:rPr lang="en-US" smtClean="0"/>
              <a:t>Should you make it a part of the process to provide counseling to employees from medical professionals about vaccination?</a:t>
            </a:r>
          </a:p>
          <a:p>
            <a:r>
              <a:rPr lang="en-US" smtClean="0"/>
              <a:t>Do you want to scrutinize whether the belief is sincerely held and religious, and deny accommodations on that basis?</a:t>
            </a:r>
          </a:p>
          <a:p>
            <a:r>
              <a:rPr lang="en-US" smtClean="0"/>
              <a:t>If an employee is entitled to an accommodation because the employee has a sincerely held religious belief, are you assessing undue hardship for that employee’s particular position on a case-by-case basis?</a:t>
            </a:r>
          </a:p>
          <a:p>
            <a:r>
              <a:rPr lang="en-US" smtClean="0"/>
              <a:t>Are you assessing undue hardship such that you will be able to present specific facts in defense of the decision to deny an accommodation on that basis?</a:t>
            </a:r>
          </a:p>
          <a:p>
            <a:endParaRPr lang="en-US"/>
          </a:p>
        </p:txBody>
      </p:sp>
      <p:sp>
        <p:nvSpPr>
          <p:cNvPr id="5" name="Slide Number Placeholder 4"/>
          <p:cNvSpPr>
            <a:spLocks noGrp="1"/>
          </p:cNvSpPr>
          <p:nvPr>
            <p:ph type="sldNum" sz="quarter" idx="12"/>
          </p:nvPr>
        </p:nvSpPr>
        <p:spPr/>
        <p:txBody>
          <a:bodyPr/>
          <a:lstStyle/>
          <a:p>
            <a:fld id="{6780B6AC-FBDE-415B-BDC5-8937C05D3A52}" type="slidenum">
              <a:rPr lang="en-US" smtClean="0"/>
              <a:t>27</a:t>
            </a:fld>
            <a:endParaRPr lang="en-US"/>
          </a:p>
        </p:txBody>
      </p:sp>
    </p:spTree>
    <p:extLst>
      <p:ext uri="{BB962C8B-B14F-4D97-AF65-F5344CB8AC3E}">
        <p14:creationId xmlns:p14="http://schemas.microsoft.com/office/powerpoint/2010/main" val="1714210112"/>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91911" y="150813"/>
            <a:ext cx="10676164" cy="1014867"/>
          </a:xfrm>
        </p:spPr>
        <p:txBody>
          <a:bodyPr/>
          <a:lstStyle/>
          <a:p>
            <a:pPr algn="ctr"/>
            <a:r>
              <a:rPr lang="en-US" smtClean="0"/>
              <a:t>The Steps to the Process – Disabilities</a:t>
            </a:r>
            <a:endParaRPr lang="en-US"/>
          </a:p>
        </p:txBody>
      </p:sp>
      <p:graphicFrame>
        <p:nvGraphicFramePr>
          <p:cNvPr id="4" name="Diagram 3"/>
          <p:cNvGraphicFramePr/>
          <p:nvPr>
            <p:extLst>
              <p:ext uri="{D42A27DB-BD31-4B8C-83A1-F6EECF244321}">
                <p14:modId xmlns:p14="http://schemas.microsoft.com/office/powerpoint/2010/main" val="785146553"/>
              </p:ext>
            </p:extLst>
          </p:nvPr>
        </p:nvGraphicFramePr>
        <p:xfrm>
          <a:off x="1865993" y="959341"/>
          <a:ext cx="8128000" cy="5784359"/>
        </p:xfrm>
        <a:graphic>
          <a:graphicData uri="http://schemas.openxmlformats.org/drawingml/2006/diagram">
            <dgm:relIds xmlns:dgm="http://schemas.openxmlformats.org/drawingml/2006/diagram" r:dm="rId4" r:lo="rId5" r:qs="rId6" r:cs="rId7"/>
          </a:graphicData>
        </a:graphic>
      </p:graphicFrame>
      <p:sp>
        <p:nvSpPr>
          <p:cNvPr id="5" name="Slide Number Placeholder 4"/>
          <p:cNvSpPr>
            <a:spLocks noGrp="1"/>
          </p:cNvSpPr>
          <p:nvPr>
            <p:ph type="sldNum" sz="quarter" idx="12"/>
          </p:nvPr>
        </p:nvSpPr>
        <p:spPr/>
        <p:txBody>
          <a:bodyPr/>
          <a:lstStyle/>
          <a:p>
            <a:fld id="{6780B6AC-FBDE-415B-BDC5-8937C05D3A52}" type="slidenum">
              <a:rPr lang="en-US" smtClean="0"/>
              <a:t>28</a:t>
            </a:fld>
            <a:endParaRPr lang="en-US"/>
          </a:p>
        </p:txBody>
      </p:sp>
    </p:spTree>
    <p:extLst>
      <p:ext uri="{BB962C8B-B14F-4D97-AF65-F5344CB8AC3E}">
        <p14:creationId xmlns:p14="http://schemas.microsoft.com/office/powerpoint/2010/main" val="2458323849"/>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Undue Hardship/Direct Threat</a:t>
            </a:r>
            <a:endParaRPr lang="en-US"/>
          </a:p>
        </p:txBody>
      </p:sp>
      <p:sp>
        <p:nvSpPr>
          <p:cNvPr id="3" name="Content Placeholder 2"/>
          <p:cNvSpPr>
            <a:spLocks noGrp="1"/>
          </p:cNvSpPr>
          <p:nvPr>
            <p:ph idx="1"/>
          </p:nvPr>
        </p:nvSpPr>
        <p:spPr>
          <a:xfrm>
            <a:off x="677635" y="1559379"/>
            <a:ext cx="6446755" cy="4617584"/>
          </a:xfrm>
        </p:spPr>
        <p:txBody>
          <a:bodyPr>
            <a:normAutofit lnSpcReduction="10000"/>
          </a:bodyPr>
          <a:lstStyle/>
          <a:p>
            <a:pPr>
              <a:spcAft>
                <a:spcPts val="600"/>
              </a:spcAft>
            </a:pPr>
            <a:r>
              <a:rPr lang="en-US" smtClean="0"/>
              <a:t>Employers do not have to provide an accommodation if it would be an undue hardship </a:t>
            </a:r>
          </a:p>
          <a:p>
            <a:pPr>
              <a:spcAft>
                <a:spcPts val="600"/>
              </a:spcAft>
            </a:pPr>
            <a:r>
              <a:rPr lang="en-US" smtClean="0"/>
              <a:t>The definition of undue hardship is higher under the ADA than under Title VII</a:t>
            </a:r>
          </a:p>
          <a:p>
            <a:pPr>
              <a:spcAft>
                <a:spcPts val="600"/>
              </a:spcAft>
            </a:pPr>
            <a:r>
              <a:rPr lang="en-US" smtClean="0"/>
              <a:t>Accommodations are not required if the employee would pose a direct threat to health and safety of themselves or others</a:t>
            </a:r>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563" y="1755383"/>
            <a:ext cx="4574875" cy="3049917"/>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6780B6AC-FBDE-415B-BDC5-8937C05D3A52}" type="slidenum">
              <a:rPr lang="en-US" smtClean="0"/>
              <a:t>29</a:t>
            </a:fld>
            <a:endParaRPr lang="en-US"/>
          </a:p>
        </p:txBody>
      </p:sp>
    </p:spTree>
    <p:extLst>
      <p:ext uri="{BB962C8B-B14F-4D97-AF65-F5344CB8AC3E}">
        <p14:creationId xmlns:p14="http://schemas.microsoft.com/office/powerpoint/2010/main" val="3871618593"/>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0" y="339275"/>
            <a:ext cx="8828314" cy="523220"/>
          </a:xfrm>
          <a:prstGeom prst="rect">
            <a:avLst/>
          </a:prstGeom>
          <a:solidFill>
            <a:schemeClr val="accent2">
              <a:lumMod val="40000"/>
              <a:lumOff val="60000"/>
            </a:schemeClr>
          </a:solidFill>
        </p:spPr>
        <p:txBody>
          <a:bodyPr wrap="square">
            <a:spAutoFit/>
          </a:bodyPr>
          <a:lstStyle/>
          <a:p>
            <a:r>
              <a:rPr lang="en-US" sz="2800" b="1"/>
              <a:t>     AGENDA</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sp>
        <p:nvSpPr>
          <p:cNvPr id="23" name="TextBox 22">
            <a:extLst>
              <a:ext uri="{FF2B5EF4-FFF2-40B4-BE49-F238E27FC236}">
                <a16:creationId xmlns:a16="http://schemas.microsoft.com/office/drawing/2014/main" id="{C6978222-DEE8-4554-8D8B-F6864769979C}"/>
              </a:ext>
            </a:extLst>
          </p:cNvPr>
          <p:cNvSpPr txBox="1"/>
          <p:nvPr/>
        </p:nvSpPr>
        <p:spPr>
          <a:xfrm>
            <a:off x="636495" y="1021975"/>
            <a:ext cx="10981764" cy="5016758"/>
          </a:xfrm>
          <a:prstGeom prst="rect">
            <a:avLst/>
          </a:prstGeom>
          <a:noFill/>
        </p:spPr>
        <p:txBody>
          <a:bodyPr wrap="square">
            <a:spAutoFit/>
          </a:bodyPr>
          <a:lstStyle/>
          <a:p>
            <a:pPr marL="171450" lvl="0" indent="-171450">
              <a:buFont typeface="Wingdings" panose="05000000000000000000" pitchFamily="2" charset="2"/>
              <a:buChar char="§"/>
            </a:pPr>
            <a:r>
              <a:rPr lang="en-US" sz="2400"/>
              <a:t>Linda J. Robertson			Welcome</a:t>
            </a:r>
          </a:p>
          <a:p>
            <a:pPr marL="171450" lvl="0" indent="-171450">
              <a:buFont typeface="Wingdings" panose="05000000000000000000" pitchFamily="2" charset="2"/>
              <a:buChar char="§"/>
            </a:pPr>
            <a:endParaRPr lang="en-US" sz="2400"/>
          </a:p>
          <a:p>
            <a:pPr marL="171450" lvl="0" indent="-171450">
              <a:buFont typeface="Wingdings" panose="05000000000000000000" pitchFamily="2" charset="2"/>
              <a:buChar char="§"/>
            </a:pPr>
            <a:r>
              <a:rPr lang="en-US" sz="2400"/>
              <a:t>Judy Vann Karstadt		</a:t>
            </a:r>
            <a:r>
              <a:rPr lang="en-US" sz="2400" smtClean="0"/>
              <a:t>Introduction</a:t>
            </a:r>
            <a:endParaRPr lang="en-US" sz="2400"/>
          </a:p>
          <a:p>
            <a:pPr marL="171450" lvl="0" indent="-171450">
              <a:buFont typeface="Wingdings" panose="05000000000000000000" pitchFamily="2" charset="2"/>
              <a:buChar char="§"/>
            </a:pPr>
            <a:endParaRPr lang="en-US" sz="2400"/>
          </a:p>
          <a:p>
            <a:pPr marL="171450" lvl="0" indent="-171450">
              <a:buFont typeface="Wingdings" panose="05000000000000000000" pitchFamily="2" charset="2"/>
              <a:buChar char="§"/>
            </a:pPr>
            <a:r>
              <a:rPr lang="en-US" sz="2400"/>
              <a:t>Kelly S. Hughes, JD 		</a:t>
            </a:r>
            <a:r>
              <a:rPr lang="en-US" sz="2400" u="sng"/>
              <a:t>Presentation</a:t>
            </a:r>
            <a:r>
              <a:rPr lang="en-US" sz="2400"/>
              <a:t>:	To Mandate or Not to </a:t>
            </a:r>
            <a:r>
              <a:rPr lang="en-US" sz="2400" smtClean="0"/>
              <a:t>						Mandate </a:t>
            </a:r>
            <a:r>
              <a:rPr lang="en-US" sz="2400"/>
              <a:t>COVID-19 Vaccinations - What </a:t>
            </a:r>
            <a:r>
              <a:rPr lang="en-US" sz="2400" smtClean="0"/>
              <a:t>					Employers </a:t>
            </a:r>
            <a:r>
              <a:rPr lang="en-US" sz="2400"/>
              <a:t>Should Know</a:t>
            </a:r>
          </a:p>
          <a:p>
            <a:pPr marL="171450" lvl="0" indent="-171450">
              <a:buFont typeface="Wingdings" panose="05000000000000000000" pitchFamily="2" charset="2"/>
              <a:buChar char="§"/>
            </a:pPr>
            <a:endParaRPr lang="en-US" sz="2400"/>
          </a:p>
          <a:p>
            <a:pPr marL="171450" lvl="0" indent="-171450">
              <a:buFont typeface="Wingdings" panose="05000000000000000000" pitchFamily="2" charset="2"/>
              <a:buChar char="§"/>
            </a:pPr>
            <a:r>
              <a:rPr lang="en-US" sz="2400" smtClean="0"/>
              <a:t>Debra </a:t>
            </a:r>
            <a:r>
              <a:rPr lang="en-US" sz="2400"/>
              <a:t>Parent			Employee Environment in Dealership</a:t>
            </a:r>
          </a:p>
          <a:p>
            <a:pPr marL="171450" lvl="0" indent="-171450">
              <a:buFont typeface="Wingdings" panose="05000000000000000000" pitchFamily="2" charset="2"/>
              <a:buChar char="§"/>
            </a:pPr>
            <a:endParaRPr lang="en-US" sz="2400"/>
          </a:p>
          <a:p>
            <a:pPr marL="171450" lvl="0" indent="-171450">
              <a:buFont typeface="Wingdings" panose="05000000000000000000" pitchFamily="2" charset="2"/>
              <a:buChar char="§"/>
            </a:pPr>
            <a:r>
              <a:rPr lang="en-US" sz="2400"/>
              <a:t>Sandy Zannino			Recruitment &amp; Turnover</a:t>
            </a:r>
          </a:p>
          <a:p>
            <a:pPr marL="171450" lvl="0" indent="-171450">
              <a:buFont typeface="Wingdings" panose="05000000000000000000" pitchFamily="2" charset="2"/>
              <a:buChar char="§"/>
            </a:pPr>
            <a:endParaRPr lang="en-US" sz="2400"/>
          </a:p>
          <a:p>
            <a:pPr marL="171450" lvl="0" indent="-171450">
              <a:buFont typeface="Wingdings" panose="05000000000000000000" pitchFamily="2" charset="2"/>
              <a:buChar char="§"/>
            </a:pPr>
            <a:r>
              <a:rPr lang="en-US" sz="2400"/>
              <a:t>Marica N Jackson, JD		Tools to Protect the Dealership</a:t>
            </a:r>
            <a:endParaRPr lang="en-US" sz="800"/>
          </a:p>
          <a:p>
            <a:pPr marL="171450" lvl="0" indent="-171450">
              <a:buFont typeface="Wingdings" panose="05000000000000000000" pitchFamily="2" charset="2"/>
              <a:buChar char="§"/>
            </a:pPr>
            <a:endParaRPr lang="en-US" sz="800"/>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570545000"/>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Final Considerations</a:t>
            </a:r>
            <a:endParaRPr lang="en-US"/>
          </a:p>
        </p:txBody>
      </p:sp>
      <p:sp>
        <p:nvSpPr>
          <p:cNvPr id="3" name="Content Placeholder 2"/>
          <p:cNvSpPr>
            <a:spLocks noGrp="1"/>
          </p:cNvSpPr>
          <p:nvPr>
            <p:ph idx="1"/>
          </p:nvPr>
        </p:nvSpPr>
        <p:spPr/>
        <p:txBody>
          <a:bodyPr/>
          <a:lstStyle/>
          <a:p>
            <a:r>
              <a:rPr lang="en-US" smtClean="0"/>
              <a:t>If your organization requires employees to receive a COVID-19 vaccine, consider the degree to which your organization wants to take on the risk associated with denying accommodations</a:t>
            </a:r>
          </a:p>
          <a:p>
            <a:pPr lvl="1"/>
            <a:r>
              <a:rPr lang="en-US" smtClean="0"/>
              <a:t>Do you want to review religiousness, sincerity, conflicts, or undue hardship?</a:t>
            </a:r>
          </a:p>
          <a:p>
            <a:r>
              <a:rPr lang="en-US" smtClean="0"/>
              <a:t>Create non-privileged documentation of the decisional process</a:t>
            </a:r>
          </a:p>
          <a:p>
            <a:r>
              <a:rPr lang="en-US" smtClean="0"/>
              <a:t>Assess and document undue hardship on a case-by-case basis</a:t>
            </a:r>
            <a:endParaRPr lang="en-US"/>
          </a:p>
        </p:txBody>
      </p:sp>
      <p:sp>
        <p:nvSpPr>
          <p:cNvPr id="5" name="Slide Number Placeholder 4"/>
          <p:cNvSpPr>
            <a:spLocks noGrp="1"/>
          </p:cNvSpPr>
          <p:nvPr>
            <p:ph type="sldNum" sz="quarter" idx="12"/>
          </p:nvPr>
        </p:nvSpPr>
        <p:spPr/>
        <p:txBody>
          <a:bodyPr/>
          <a:lstStyle/>
          <a:p>
            <a:fld id="{6780B6AC-FBDE-415B-BDC5-8937C05D3A52}" type="slidenum">
              <a:rPr lang="en-US" smtClean="0"/>
              <a:t>30</a:t>
            </a:fld>
            <a:endParaRPr lang="en-US"/>
          </a:p>
        </p:txBody>
      </p:sp>
    </p:spTree>
    <p:extLst>
      <p:ext uri="{BB962C8B-B14F-4D97-AF65-F5344CB8AC3E}">
        <p14:creationId xmlns:p14="http://schemas.microsoft.com/office/powerpoint/2010/main" val="747248643"/>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2226" name="Title 1"/>
          <p:cNvSpPr>
            <a:spLocks noGrp="1"/>
          </p:cNvSpPr>
          <p:nvPr>
            <p:ph type="title"/>
          </p:nvPr>
        </p:nvSpPr>
        <p:spPr/>
        <p:txBody>
          <a:bodyPr/>
          <a:lstStyle/>
          <a:p>
            <a:pPr algn="ctr"/>
            <a:r>
              <a:rPr lang="en-US" altLang="en-US" smtClean="0"/>
              <a:t>Takeaways</a:t>
            </a:r>
          </a:p>
        </p:txBody>
      </p:sp>
      <p:pic>
        <p:nvPicPr>
          <p:cNvPr id="52228"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15944" y="2468638"/>
            <a:ext cx="306916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77636" y="1559379"/>
            <a:ext cx="6920593" cy="4617584"/>
          </a:xfrm>
        </p:spPr>
        <p:txBody>
          <a:bodyPr>
            <a:normAutofit fontScale="92500" lnSpcReduction="10000"/>
          </a:bodyPr>
          <a:lstStyle/>
          <a:p>
            <a:r>
              <a:rPr lang="en-US" sz="3200"/>
              <a:t>More and more employers are rolling out policies that require mandatory </a:t>
            </a:r>
            <a:r>
              <a:rPr lang="en-US" sz="3200" smtClean="0"/>
              <a:t>vaccination – and Biden’s announcement may further incentivize vaccination</a:t>
            </a:r>
            <a:endParaRPr lang="en-US" sz="3200"/>
          </a:p>
          <a:p>
            <a:r>
              <a:rPr lang="en-US" sz="3200" smtClean="0"/>
              <a:t>It’s legal (subject </a:t>
            </a:r>
            <a:r>
              <a:rPr lang="en-US" sz="3200"/>
              <a:t>to a couple of exceptions)</a:t>
            </a:r>
          </a:p>
          <a:p>
            <a:r>
              <a:rPr lang="en-US" sz="3200" smtClean="0"/>
              <a:t>Should </a:t>
            </a:r>
            <a:r>
              <a:rPr lang="en-US" sz="3200"/>
              <a:t>you implement?</a:t>
            </a:r>
          </a:p>
          <a:p>
            <a:r>
              <a:rPr lang="en-US" sz="3200" smtClean="0"/>
              <a:t>Are you ready for the accommodation process?</a:t>
            </a:r>
            <a:endParaRPr lang="en-US" sz="3200"/>
          </a:p>
          <a:p>
            <a:endParaRPr lang="en-US"/>
          </a:p>
        </p:txBody>
      </p:sp>
      <p:sp>
        <p:nvSpPr>
          <p:cNvPr id="4" name="Slide Number Placeholder 3"/>
          <p:cNvSpPr>
            <a:spLocks noGrp="1"/>
          </p:cNvSpPr>
          <p:nvPr>
            <p:ph type="sldNum" sz="quarter" idx="12"/>
          </p:nvPr>
        </p:nvSpPr>
        <p:spPr/>
        <p:txBody>
          <a:bodyPr/>
          <a:lstStyle/>
          <a:p>
            <a:fld id="{6780B6AC-FBDE-415B-BDC5-8937C05D3A52}" type="slidenum">
              <a:rPr lang="en-US" smtClean="0"/>
              <a:t>31</a:t>
            </a:fld>
            <a:endParaRPr lang="en-US"/>
          </a:p>
        </p:txBody>
      </p:sp>
    </p:spTree>
    <p:extLst>
      <p:ext uri="{BB962C8B-B14F-4D97-AF65-F5344CB8AC3E}">
        <p14:creationId xmlns:p14="http://schemas.microsoft.com/office/powerpoint/2010/main" val="138033424"/>
      </p:ext>
    </p:ext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Stay </a:t>
            </a:r>
            <a:r>
              <a:rPr lang="en-US"/>
              <a:t>t</a:t>
            </a:r>
            <a:r>
              <a:rPr lang="en-US" smtClean="0"/>
              <a:t>uned . . .</a:t>
            </a:r>
            <a:endParaRPr lang="en-US"/>
          </a:p>
        </p:txBody>
      </p:sp>
      <p:graphicFrame>
        <p:nvGraphicFramePr>
          <p:cNvPr id="8" name="Content Placeholder 7"/>
          <p:cNvGraphicFramePr>
            <a:graphicFrameLocks noGrp="1"/>
          </p:cNvGraphicFramePr>
          <p:nvPr>
            <p:ph idx="1"/>
            <p:extLst/>
          </p:nvPr>
        </p:nvGraphicFramePr>
        <p:xfrm>
          <a:off x="677636" y="1258887"/>
          <a:ext cx="10675937" cy="4618038"/>
        </p:xfrm>
        <a:graphic>
          <a:graphicData uri="http://schemas.openxmlformats.org/drawingml/2006/diagram">
            <dgm:relIds xmlns:dgm="http://schemas.openxmlformats.org/drawingml/2006/diagram" r:dm="rId4" r:lo="rId5" r:qs="rId6" r:cs="rId7"/>
          </a:graphicData>
        </a:graphic>
      </p:graphicFrame>
      <p:sp>
        <p:nvSpPr>
          <p:cNvPr id="4" name="Slide Number Placeholder 3"/>
          <p:cNvSpPr>
            <a:spLocks noGrp="1"/>
          </p:cNvSpPr>
          <p:nvPr>
            <p:ph type="sldNum" sz="quarter" idx="12"/>
          </p:nvPr>
        </p:nvSpPr>
        <p:spPr/>
        <p:txBody>
          <a:bodyPr/>
          <a:lstStyle/>
          <a:p>
            <a:fld id="{6780B6AC-FBDE-415B-BDC5-8937C05D3A52}" type="slidenum">
              <a:rPr lang="en-US" smtClean="0"/>
              <a:t>32</a:t>
            </a:fld>
            <a:endParaRPr lang="en-US"/>
          </a:p>
        </p:txBody>
      </p:sp>
    </p:spTree>
    <p:extLst>
      <p:ext uri="{BB962C8B-B14F-4D97-AF65-F5344CB8AC3E}">
        <p14:creationId xmlns:p14="http://schemas.microsoft.com/office/powerpoint/2010/main" val="2462101787"/>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1"/>
          </p:nvPr>
        </p:nvSpPr>
        <p:spPr/>
        <p:txBody>
          <a:bodyPr/>
          <a:lstStyle/>
          <a:p>
            <a:r>
              <a:rPr lang="en-US" smtClean="0"/>
              <a:t>Thank you!</a:t>
            </a:r>
            <a:endParaRPr lang="en-US"/>
          </a:p>
        </p:txBody>
      </p:sp>
      <p:sp>
        <p:nvSpPr>
          <p:cNvPr id="3" name="Text Placeholder 2"/>
          <p:cNvSpPr>
            <a:spLocks noGrp="1"/>
          </p:cNvSpPr>
          <p:nvPr>
            <p:ph type="body" sz="quarter" idx="12"/>
          </p:nvPr>
        </p:nvSpPr>
        <p:spPr>
          <a:xfrm>
            <a:off x="575852" y="1458686"/>
            <a:ext cx="6979979" cy="5077647"/>
          </a:xfrm>
        </p:spPr>
        <p:txBody>
          <a:bodyPr>
            <a:noAutofit/>
          </a:bodyPr>
          <a:lstStyle/>
          <a:p>
            <a:pPr>
              <a:lnSpc>
                <a:spcPct val="100000"/>
              </a:lnSpc>
              <a:spcBef>
                <a:spcPts val="600"/>
              </a:spcBef>
            </a:pPr>
            <a:endParaRPr lang="en-US" sz="1200"/>
          </a:p>
          <a:p>
            <a:pPr lvl="0">
              <a:lnSpc>
                <a:spcPct val="100000"/>
              </a:lnSpc>
              <a:spcBef>
                <a:spcPts val="600"/>
              </a:spcBef>
            </a:pPr>
            <a:r>
              <a:rPr lang="en-US" sz="2800" smtClean="0">
                <a:solidFill>
                  <a:prstClr val="white"/>
                </a:solidFill>
              </a:rPr>
              <a:t>Kelly S. Hughes</a:t>
            </a:r>
            <a:endParaRPr lang="en-US" sz="2800">
              <a:solidFill>
                <a:prstClr val="white"/>
              </a:solidFill>
            </a:endParaRPr>
          </a:p>
          <a:p>
            <a:pPr lvl="0">
              <a:lnSpc>
                <a:spcPct val="100000"/>
              </a:lnSpc>
              <a:spcBef>
                <a:spcPts val="600"/>
              </a:spcBef>
            </a:pPr>
            <a:r>
              <a:rPr lang="en-US" sz="1600">
                <a:solidFill>
                  <a:prstClr val="white"/>
                </a:solidFill>
              </a:rPr>
              <a:t>Ogletree, Deakins, Nash, Smoak &amp; Stewart, P.C.</a:t>
            </a:r>
          </a:p>
          <a:p>
            <a:pPr lvl="0">
              <a:lnSpc>
                <a:spcPct val="100000"/>
              </a:lnSpc>
              <a:spcBef>
                <a:spcPts val="600"/>
              </a:spcBef>
            </a:pPr>
            <a:r>
              <a:rPr lang="en-US" sz="1600" smtClean="0">
                <a:solidFill>
                  <a:prstClr val="white"/>
                </a:solidFill>
              </a:rPr>
              <a:t>201 S. College Street, Suite 2300</a:t>
            </a:r>
          </a:p>
          <a:p>
            <a:pPr lvl="0">
              <a:lnSpc>
                <a:spcPct val="100000"/>
              </a:lnSpc>
              <a:spcBef>
                <a:spcPts val="600"/>
              </a:spcBef>
            </a:pPr>
            <a:r>
              <a:rPr lang="en-US" sz="1600" smtClean="0">
                <a:solidFill>
                  <a:prstClr val="white"/>
                </a:solidFill>
              </a:rPr>
              <a:t>Charlotte, NC 28244</a:t>
            </a:r>
          </a:p>
          <a:p>
            <a:pPr lvl="0">
              <a:lnSpc>
                <a:spcPct val="100000"/>
              </a:lnSpc>
              <a:spcBef>
                <a:spcPts val="600"/>
              </a:spcBef>
            </a:pPr>
            <a:r>
              <a:rPr lang="en-US" sz="1600" smtClean="0">
                <a:solidFill>
                  <a:prstClr val="white"/>
                </a:solidFill>
              </a:rPr>
              <a:t>704.405.3132</a:t>
            </a:r>
            <a:endParaRPr lang="en-US" sz="2800">
              <a:solidFill>
                <a:prstClr val="white"/>
              </a:solidFill>
            </a:endParaRPr>
          </a:p>
          <a:p>
            <a:pPr lvl="0">
              <a:lnSpc>
                <a:spcPct val="100000"/>
              </a:lnSpc>
              <a:spcBef>
                <a:spcPts val="600"/>
              </a:spcBef>
            </a:pPr>
            <a:endParaRPr lang="en-US" sz="2800" smtClean="0">
              <a:solidFill>
                <a:prstClr val="white"/>
              </a:solidFill>
            </a:endParaRPr>
          </a:p>
          <a:p>
            <a:pPr lvl="0">
              <a:lnSpc>
                <a:spcPct val="100000"/>
              </a:lnSpc>
              <a:spcBef>
                <a:spcPts val="600"/>
              </a:spcBef>
            </a:pPr>
            <a:r>
              <a:rPr lang="en-US" sz="2800" smtClean="0">
                <a:solidFill>
                  <a:prstClr val="white"/>
                </a:solidFill>
              </a:rPr>
              <a:t>Kelly.Hughes@Ogletree.com</a:t>
            </a:r>
            <a:endParaRPr lang="en-US" sz="1600" smtClean="0">
              <a:solidFill>
                <a:prstClr val="white"/>
              </a:solidFill>
            </a:endParaRPr>
          </a:p>
        </p:txBody>
      </p:sp>
    </p:spTree>
    <p:extLst>
      <p:ext uri="{BB962C8B-B14F-4D97-AF65-F5344CB8AC3E}">
        <p14:creationId xmlns:p14="http://schemas.microsoft.com/office/powerpoint/2010/main" val="1400255418"/>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ID" sz="1800" b="0" i="0" u="none" strike="noStrike" kern="1200" cap="none" spc="0" normalizeH="0" baseline="0" noProof="0">
              <a:ln>
                <a:noFill/>
              </a:ln>
              <a:solidFill>
                <a:srgbClr val="FFFFFF"/>
              </a:solidFill>
              <a:effectLst/>
              <a:uLnTx/>
              <a:uFillTx/>
              <a:latin typeface="Open Sans Light"/>
            </a:endParaRPr>
          </a:p>
        </p:txBody>
      </p:sp>
      <p:sp>
        <p:nvSpPr>
          <p:cNvPr id="4" name="Disclaimer">
            <a:extLst>
              <a:ext uri="{FF2B5EF4-FFF2-40B4-BE49-F238E27FC236}">
                <a16:creationId xmlns:a16="http://schemas.microsoft.com/office/drawing/2014/main" id="{3617267D-74FB-49E9-8332-52B0246D81F8}"/>
              </a:ext>
            </a:extLst>
          </p:cNvPr>
          <p:cNvSpPr/>
          <p:nvPr/>
        </p:nvSpPr>
        <p:spPr>
          <a:xfrm>
            <a:off x="0" y="339275"/>
            <a:ext cx="8828314" cy="95410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313C41"/>
                </a:solidFill>
                <a:effectLst/>
                <a:uLnTx/>
                <a:uFillTx/>
                <a:latin typeface="Open Sans Light"/>
              </a:rPr>
              <a:t>     </a:t>
            </a:r>
            <a:r>
              <a:rPr kumimoji="0" lang="en-US" sz="2800" b="1" i="0" u="none" strike="noStrike" kern="1200" cap="small" spc="0" normalizeH="0" baseline="0" noProof="0" smtClean="0">
                <a:ln>
                  <a:noFill/>
                </a:ln>
                <a:solidFill>
                  <a:srgbClr val="313C41"/>
                </a:solidFill>
                <a:effectLst/>
                <a:uLnTx/>
                <a:uFillTx/>
                <a:latin typeface="Open Sans Light"/>
              </a:rPr>
              <a:t>DEBRA PARENT – Employee Environment In 					The Dealership</a:t>
            </a:r>
            <a:endParaRPr kumimoji="0" lang="en-US" sz="2800" b="1" i="0" u="none" strike="noStrike" kern="1200" cap="small" spc="0" normalizeH="0" baseline="0" noProof="0">
              <a:ln>
                <a:noFill/>
              </a:ln>
              <a:solidFill>
                <a:srgbClr val="313C41"/>
              </a:solidFill>
              <a:effectLst/>
              <a:uLnTx/>
              <a:uFillTx/>
              <a:latin typeface="Open Sans Light"/>
            </a:endParaRP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ASSOCIATION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OF DEALERSHIP</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COMPLIANCE OFFICERS</a:t>
            </a:r>
          </a:p>
        </p:txBody>
      </p:sp>
      <p:sp>
        <p:nvSpPr>
          <p:cNvPr id="13" name="TextBox 12">
            <a:extLst>
              <a:ext uri="{FF2B5EF4-FFF2-40B4-BE49-F238E27FC236}">
                <a16:creationId xmlns:a16="http://schemas.microsoft.com/office/drawing/2014/main" id="{30F7DEEB-CF4B-4FA0-8057-AB17440C13F7}"/>
              </a:ext>
            </a:extLst>
          </p:cNvPr>
          <p:cNvSpPr txBox="1"/>
          <p:nvPr/>
        </p:nvSpPr>
        <p:spPr>
          <a:xfrm>
            <a:off x="806055" y="3959966"/>
            <a:ext cx="360810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en-US" altLang="en-US" sz="1800" b="0" i="0" u="none" strike="noStrike" kern="1200" cap="none" spc="0" normalizeH="0" baseline="0" noProof="0">
                <a:ln>
                  <a:noFill/>
                </a:ln>
                <a:solidFill>
                  <a:srgbClr val="000000"/>
                </a:solidFill>
                <a:effectLst/>
                <a:uLnTx/>
                <a:uFillTx/>
                <a:latin typeface="Helvetica" panose="020b0604020202020204" pitchFamily="34" charset="0"/>
                <a:ea typeface="Times New Roman" panose="02020603050405020304" pitchFamily="18" charset="0"/>
              </a:rPr>
            </a:br>
            <a:endParaRPr kumimoji="0" lang="en-US" sz="1800" b="0" i="0" u="none" strike="noStrike" kern="1200" cap="none" spc="0" normalizeH="0" baseline="0" noProof="0">
              <a:ln>
                <a:noFill/>
              </a:ln>
              <a:solidFill>
                <a:srgbClr val="313C41"/>
              </a:solidFill>
              <a:effectLst/>
              <a:uLnTx/>
              <a:uFillTx/>
              <a:latin typeface="Open Sans Light"/>
            </a:endParaRPr>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37023033"/>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ID" sz="1800" b="0" i="0" u="none" strike="noStrike" kern="1200" cap="none" spc="0" normalizeH="0" baseline="0" noProof="0">
              <a:ln>
                <a:noFill/>
              </a:ln>
              <a:solidFill>
                <a:srgbClr val="FFFFFF"/>
              </a:solidFill>
              <a:effectLst/>
              <a:uLnTx/>
              <a:uFillTx/>
              <a:latin typeface="Open Sans Light"/>
            </a:endParaRPr>
          </a:p>
        </p:txBody>
      </p:sp>
      <p:pic>
        <p:nvPicPr>
          <p:cNvPr id="22" name="Picture 21" descr="A picture containing drawing&#10;&#10;Description automatically generated">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ASSOCIATION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OF DEALERSHIP</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COMPLIANCE OFFICERS</a:t>
            </a:r>
          </a:p>
        </p:txBody>
      </p:sp>
      <p:sp>
        <p:nvSpPr>
          <p:cNvPr id="13" name="TextBox 12">
            <a:extLst>
              <a:ext uri="{FF2B5EF4-FFF2-40B4-BE49-F238E27FC236}">
                <a16:creationId xmlns:a16="http://schemas.microsoft.com/office/drawing/2014/main" id="{30F7DEEB-CF4B-4FA0-8057-AB17440C13F7}"/>
              </a:ext>
            </a:extLst>
          </p:cNvPr>
          <p:cNvSpPr txBox="1"/>
          <p:nvPr/>
        </p:nvSpPr>
        <p:spPr>
          <a:xfrm>
            <a:off x="806055" y="3959966"/>
            <a:ext cx="360810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en-US" altLang="en-US" sz="1800" b="0" i="0" u="none" strike="noStrike" kern="1200" cap="none" spc="0" normalizeH="0" baseline="0" noProof="0">
                <a:ln>
                  <a:noFill/>
                </a:ln>
                <a:solidFill>
                  <a:srgbClr val="000000"/>
                </a:solidFill>
                <a:effectLst/>
                <a:uLnTx/>
                <a:uFillTx/>
                <a:latin typeface="Helvetica" panose="020b0604020202020204" pitchFamily="34" charset="0"/>
                <a:ea typeface="Times New Roman" panose="02020603050405020304" pitchFamily="18" charset="0"/>
              </a:rPr>
            </a:br>
            <a:endParaRPr kumimoji="0" lang="en-US" sz="1800" b="0" i="0" u="none" strike="noStrike" kern="1200" cap="none" spc="0" normalizeH="0" baseline="0" noProof="0">
              <a:ln>
                <a:noFill/>
              </a:ln>
              <a:solidFill>
                <a:srgbClr val="313C41"/>
              </a:solidFill>
              <a:effectLst/>
              <a:uLnTx/>
              <a:uFillTx/>
              <a:latin typeface="Open Sans Light"/>
            </a:endParaRPr>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1701912713"/>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ID" sz="1800" b="0" i="0" u="none" strike="noStrike" kern="1200" cap="none" spc="0" normalizeH="0" baseline="0" noProof="0">
              <a:ln>
                <a:noFill/>
              </a:ln>
              <a:solidFill>
                <a:srgbClr val="FFFFFF"/>
              </a:solidFill>
              <a:effectLst/>
              <a:uLnTx/>
              <a:uFillTx/>
              <a:latin typeface="Open Sans Light"/>
            </a:endParaRPr>
          </a:p>
        </p:txBody>
      </p:sp>
      <p:sp>
        <p:nvSpPr>
          <p:cNvPr id="4" name="Disclaimer">
            <a:extLst>
              <a:ext uri="{FF2B5EF4-FFF2-40B4-BE49-F238E27FC236}">
                <a16:creationId xmlns:a16="http://schemas.microsoft.com/office/drawing/2014/main" id="{3617267D-74FB-49E9-8332-52B0246D81F8}"/>
              </a:ext>
            </a:extLst>
          </p:cNvPr>
          <p:cNvSpPr/>
          <p:nvPr/>
        </p:nvSpPr>
        <p:spPr>
          <a:xfrm>
            <a:off x="0" y="260252"/>
            <a:ext cx="8828314" cy="954107"/>
          </a:xfrm>
          <a:prstGeom prst="rect">
            <a:avLst/>
          </a:prstGeom>
          <a:solidFill>
            <a:schemeClr val="accent2">
              <a:lumMod val="40000"/>
              <a:lumOff val="60000"/>
            </a:schemeClr>
          </a:solidFill>
        </p:spPr>
        <p:txBody>
          <a:bodyPr wrap="square">
            <a:spAutoFit/>
          </a:bodyPr>
          <a:lstStyle/>
          <a:p>
            <a:pPr lvl="0"/>
            <a:r>
              <a:rPr lang="en-US" sz="2800" b="1" smtClean="0">
                <a:solidFill>
                  <a:srgbClr val="313C41"/>
                </a:solidFill>
              </a:rPr>
              <a:t>MARCIA JACKSON – </a:t>
            </a:r>
            <a:r>
              <a:rPr lang="en-US" sz="2800" b="1" cap="small" smtClean="0">
                <a:solidFill>
                  <a:srgbClr val="313C41"/>
                </a:solidFill>
              </a:rPr>
              <a:t>Tools to Protect </a:t>
            </a:r>
            <a:r>
              <a:rPr lang="en-US" sz="2800" b="1" cap="small">
                <a:solidFill>
                  <a:srgbClr val="313C41"/>
                </a:solidFill>
              </a:rPr>
              <a:t>t</a:t>
            </a:r>
            <a:r>
              <a:rPr lang="en-US" sz="2800" b="1" cap="small" smtClean="0">
                <a:solidFill>
                  <a:srgbClr val="313C41"/>
                </a:solidFill>
              </a:rPr>
              <a:t>he 					Dealership</a:t>
            </a:r>
            <a:endParaRPr lang="en-US" sz="2800" b="1">
              <a:solidFill>
                <a:srgbClr val="313C41"/>
              </a:solidFill>
            </a:endParaRP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ASSOCIATION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OF DEALERSHIP</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33AAB9"/>
                </a:solidFill>
                <a:effectLst/>
                <a:uLnTx/>
                <a:uFillTx/>
                <a:latin typeface="Open Sans Light"/>
              </a:rPr>
              <a:t>COMPLIANCE OFFICERS</a:t>
            </a:r>
          </a:p>
        </p:txBody>
      </p:sp>
      <p:sp>
        <p:nvSpPr>
          <p:cNvPr id="13" name="TextBox 12">
            <a:extLst>
              <a:ext uri="{FF2B5EF4-FFF2-40B4-BE49-F238E27FC236}">
                <a16:creationId xmlns:a16="http://schemas.microsoft.com/office/drawing/2014/main" id="{30F7DEEB-CF4B-4FA0-8057-AB17440C13F7}"/>
              </a:ext>
            </a:extLst>
          </p:cNvPr>
          <p:cNvSpPr txBox="1"/>
          <p:nvPr/>
        </p:nvSpPr>
        <p:spPr>
          <a:xfrm>
            <a:off x="806055" y="3959966"/>
            <a:ext cx="360810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en-US" altLang="en-US" sz="1800" b="0" i="0" u="none" strike="noStrike" kern="1200" cap="none" spc="0" normalizeH="0" baseline="0" noProof="0">
                <a:ln>
                  <a:noFill/>
                </a:ln>
                <a:solidFill>
                  <a:srgbClr val="000000"/>
                </a:solidFill>
                <a:effectLst/>
                <a:uLnTx/>
                <a:uFillTx/>
                <a:latin typeface="Helvetica" panose="020b0604020202020204" pitchFamily="34" charset="0"/>
                <a:ea typeface="Times New Roman" panose="02020603050405020304" pitchFamily="18" charset="0"/>
              </a:rPr>
            </a:br>
            <a:endParaRPr kumimoji="0" lang="en-US" sz="1800" b="0" i="0" u="none" strike="noStrike" kern="1200" cap="none" spc="0" normalizeH="0" baseline="0" noProof="0">
              <a:ln>
                <a:noFill/>
              </a:ln>
              <a:solidFill>
                <a:srgbClr val="313C41"/>
              </a:solidFill>
              <a:effectLst/>
              <a:uLnTx/>
              <a:uFillTx/>
              <a:latin typeface="Open Sans Light"/>
            </a:endParaRPr>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1073019264"/>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Placeholder 2">
            <a:extLst>
              <a:ext uri="{FF2B5EF4-FFF2-40B4-BE49-F238E27FC236}">
                <a16:creationId xmlns:a16="http://schemas.microsoft.com/office/drawing/2014/main" id="{DFF84616-80EB-4EE7-8198-B111EB91464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19" name="Paragraph"/>
          <p:cNvSpPr/>
          <p:nvPr/>
        </p:nvSpPr>
        <p:spPr>
          <a:xfrm>
            <a:off x="646345" y="810466"/>
            <a:ext cx="11117766" cy="830997"/>
          </a:xfrm>
          <a:prstGeom prst="rect">
            <a:avLst/>
          </a:prstGeom>
        </p:spPr>
        <p:txBody>
          <a:bodyPr wrap="square">
            <a:spAutoFit/>
          </a:bodyPr>
          <a:lstStyle/>
          <a:p>
            <a:pPr algn="ctr"/>
            <a:r>
              <a:rPr lang="en-US" sz="2400">
                <a:solidFill>
                  <a:schemeClr val="bg1"/>
                </a:solidFill>
              </a:rPr>
              <a:t>The ADCO Team is ready to answer any questions about</a:t>
            </a:r>
          </a:p>
          <a:p>
            <a:pPr algn="ctr"/>
            <a:r>
              <a:rPr lang="en-US" sz="2400">
                <a:solidFill>
                  <a:schemeClr val="bg1"/>
                </a:solidFill>
              </a:rPr>
              <a:t>membership or learning modules.</a:t>
            </a:r>
          </a:p>
        </p:txBody>
      </p:sp>
      <p:sp>
        <p:nvSpPr>
          <p:cNvPr id="17" name="Title"/>
          <p:cNvSpPr txBox="1"/>
          <p:nvPr/>
        </p:nvSpPr>
        <p:spPr>
          <a:xfrm>
            <a:off x="1981200" y="3177870"/>
            <a:ext cx="822960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bg1"/>
                </a:solidFill>
                <a:latin typeface="Bahnschrift SemiBold Condensed" panose="020b0502040204020203" pitchFamily="34" charset="0"/>
                <a:ea typeface="Roboto" pitchFamily="2" charset="0"/>
              </a:rPr>
              <a:t>HOW TO REACH US</a:t>
            </a:r>
            <a:endParaRPr lang="en-US" sz="4000">
              <a:solidFill>
                <a:schemeClr val="bg1"/>
              </a:solidFill>
              <a:latin typeface="Bahnschrift SemiBold Condensed" panose="020b0502040204020203" pitchFamily="34" charset="0"/>
              <a:ea typeface="Roboto" pitchFamily="2" charset="0"/>
            </a:endParaRPr>
          </a:p>
        </p:txBody>
      </p:sp>
      <p:sp>
        <p:nvSpPr>
          <p:cNvPr id="52" name="linda.robertson@"/>
          <p:cNvSpPr/>
          <p:nvPr/>
        </p:nvSpPr>
        <p:spPr>
          <a:xfrm>
            <a:off x="531541" y="4699897"/>
            <a:ext cx="4505657" cy="400110"/>
          </a:xfrm>
          <a:prstGeom prst="rect">
            <a:avLst/>
          </a:prstGeom>
        </p:spPr>
        <p:txBody>
          <a:bodyPr wrap="none">
            <a:spAutoFit/>
          </a:bodyPr>
          <a:lstStyle/>
          <a:p>
            <a:r>
              <a:rPr lang="en-US" sz="2000">
                <a:solidFill>
                  <a:schemeClr val="accent2"/>
                </a:solidFill>
                <a:latin typeface="+mj-lt"/>
                <a:ea typeface="Roboto" pitchFamily="2" charset="0"/>
              </a:rPr>
              <a:t>linda.robertson@adcocommunity.com</a:t>
            </a:r>
            <a:endParaRPr lang="en-US" sz="2000">
              <a:solidFill>
                <a:schemeClr val="accent2"/>
              </a:solidFill>
              <a:latin typeface="+mj-lt"/>
            </a:endParaRPr>
          </a:p>
        </p:txBody>
      </p:sp>
      <p:sp>
        <p:nvSpPr>
          <p:cNvPr id="53" name="www.adcocommunity.com"/>
          <p:cNvSpPr/>
          <p:nvPr/>
        </p:nvSpPr>
        <p:spPr>
          <a:xfrm>
            <a:off x="7883816" y="4699897"/>
            <a:ext cx="3129831" cy="400110"/>
          </a:xfrm>
          <a:prstGeom prst="rect">
            <a:avLst/>
          </a:prstGeom>
        </p:spPr>
        <p:txBody>
          <a:bodyPr wrap="none">
            <a:spAutoFit/>
          </a:bodyPr>
          <a:lstStyle/>
          <a:p>
            <a:r>
              <a:rPr lang="en-US" sz="2000">
                <a:solidFill>
                  <a:schemeClr val="accent2"/>
                </a:solidFill>
                <a:latin typeface="Roboto" pitchFamily="2" charset="0"/>
                <a:ea typeface="Roboto" pitchFamily="2" charset="0"/>
              </a:rPr>
              <a:t>www.adcocommunity.com</a:t>
            </a:r>
            <a:endParaRPr lang="en-US" sz="2000">
              <a:solidFill>
                <a:schemeClr val="accent2"/>
              </a:solidFill>
            </a:endParaRPr>
          </a:p>
        </p:txBody>
      </p:sp>
      <p:sp>
        <p:nvSpPr>
          <p:cNvPr id="16" name="Headphones">
            <a:extLst>
              <a:ext uri="{FF2B5EF4-FFF2-40B4-BE49-F238E27FC236}">
                <a16:creationId xmlns:a16="http://schemas.microsoft.com/office/drawing/2014/main" id="{89EAFD36-1E96-41A0-8760-0D3A0282587D}"/>
              </a:ext>
            </a:extLst>
          </p:cNvPr>
          <p:cNvSpPr>
            <a:spLocks noEditPoints="1"/>
          </p:cNvSpPr>
          <p:nvPr/>
        </p:nvSpPr>
        <p:spPr bwMode="auto">
          <a:xfrm>
            <a:off x="5521611" y="2089782"/>
            <a:ext cx="1148778" cy="1104416"/>
          </a:xfrm>
          <a:custGeom>
            <a:gdLst>
              <a:gd name="T0" fmla="*/ 190 w 208"/>
              <a:gd name="T1" fmla="*/ 100 h 200"/>
              <a:gd name="T2" fmla="*/ 188 w 208"/>
              <a:gd name="T3" fmla="*/ 100 h 200"/>
              <a:gd name="T4" fmla="*/ 161 w 208"/>
              <a:gd name="T5" fmla="*/ 24 h 200"/>
              <a:gd name="T6" fmla="*/ 104 w 208"/>
              <a:gd name="T7" fmla="*/ 0 h 200"/>
              <a:gd name="T8" fmla="*/ 47 w 208"/>
              <a:gd name="T9" fmla="*/ 24 h 200"/>
              <a:gd name="T10" fmla="*/ 20 w 208"/>
              <a:gd name="T11" fmla="*/ 100 h 200"/>
              <a:gd name="T12" fmla="*/ 18 w 208"/>
              <a:gd name="T13" fmla="*/ 100 h 200"/>
              <a:gd name="T14" fmla="*/ 14 w 208"/>
              <a:gd name="T15" fmla="*/ 101 h 200"/>
              <a:gd name="T16" fmla="*/ 14 w 208"/>
              <a:gd name="T17" fmla="*/ 170 h 200"/>
              <a:gd name="T18" fmla="*/ 18 w 208"/>
              <a:gd name="T19" fmla="*/ 171 h 200"/>
              <a:gd name="T20" fmla="*/ 42 w 208"/>
              <a:gd name="T21" fmla="*/ 171 h 200"/>
              <a:gd name="T22" fmla="*/ 48 w 208"/>
              <a:gd name="T23" fmla="*/ 106 h 200"/>
              <a:gd name="T24" fmla="*/ 32 w 208"/>
              <a:gd name="T25" fmla="*/ 100 h 200"/>
              <a:gd name="T26" fmla="*/ 55 w 208"/>
              <a:gd name="T27" fmla="*/ 33 h 200"/>
              <a:gd name="T28" fmla="*/ 104 w 208"/>
              <a:gd name="T29" fmla="*/ 16 h 200"/>
              <a:gd name="T30" fmla="*/ 153 w 208"/>
              <a:gd name="T31" fmla="*/ 33 h 200"/>
              <a:gd name="T32" fmla="*/ 176 w 208"/>
              <a:gd name="T33" fmla="*/ 100 h 200"/>
              <a:gd name="T34" fmla="*/ 160 w 208"/>
              <a:gd name="T35" fmla="*/ 106 h 200"/>
              <a:gd name="T36" fmla="*/ 164 w 208"/>
              <a:gd name="T37" fmla="*/ 171 h 200"/>
              <a:gd name="T38" fmla="*/ 121 w 208"/>
              <a:gd name="T39" fmla="*/ 188 h 200"/>
              <a:gd name="T40" fmla="*/ 92 w 208"/>
              <a:gd name="T41" fmla="*/ 184 h 200"/>
              <a:gd name="T42" fmla="*/ 92 w 208"/>
              <a:gd name="T43" fmla="*/ 200 h 200"/>
              <a:gd name="T44" fmla="*/ 121 w 208"/>
              <a:gd name="T45" fmla="*/ 196 h 200"/>
              <a:gd name="T46" fmla="*/ 176 w 208"/>
              <a:gd name="T47" fmla="*/ 171 h 200"/>
              <a:gd name="T48" fmla="*/ 190 w 208"/>
              <a:gd name="T49" fmla="*/ 171 h 200"/>
              <a:gd name="T50" fmla="*/ 190 w 208"/>
              <a:gd name="T51" fmla="*/ 171 h 200"/>
              <a:gd name="T52" fmla="*/ 208 w 208"/>
              <a:gd name="T53" fmla="*/ 135 h 200"/>
              <a:gd name="T54" fmla="*/ 36 w 208"/>
              <a:gd name="T55" fmla="*/ 159 h 200"/>
              <a:gd name="T56" fmla="*/ 24 w 208"/>
              <a:gd name="T57" fmla="*/ 112 h 200"/>
              <a:gd name="T58" fmla="*/ 36 w 208"/>
              <a:gd name="T59" fmla="*/ 159 h 200"/>
              <a:gd name="T60" fmla="*/ 172 w 208"/>
              <a:gd name="T61" fmla="*/ 159 h 200"/>
              <a:gd name="T62" fmla="*/ 184 w 208"/>
              <a:gd name="T63" fmla="*/ 112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00">
                <a:moveTo>
                  <a:pt x="194" y="101"/>
                </a:moveTo>
                <a:cubicBezTo>
                  <a:pt x="193" y="100"/>
                  <a:pt x="192" y="100"/>
                  <a:pt x="190" y="100"/>
                </a:cubicBezTo>
                <a:cubicBezTo>
                  <a:pt x="190" y="100"/>
                  <a:pt x="190" y="100"/>
                  <a:pt x="190" y="100"/>
                </a:cubicBezTo>
                <a:cubicBezTo>
                  <a:pt x="188" y="100"/>
                  <a:pt x="188" y="100"/>
                  <a:pt x="188" y="100"/>
                </a:cubicBezTo>
                <a:cubicBezTo>
                  <a:pt x="188" y="85"/>
                  <a:pt x="188" y="85"/>
                  <a:pt x="188" y="85"/>
                </a:cubicBezTo>
                <a:cubicBezTo>
                  <a:pt x="188" y="61"/>
                  <a:pt x="177" y="39"/>
                  <a:pt x="161" y="24"/>
                </a:cubicBezTo>
                <a:cubicBezTo>
                  <a:pt x="161" y="22"/>
                  <a:pt x="160" y="20"/>
                  <a:pt x="158" y="19"/>
                </a:cubicBezTo>
                <a:cubicBezTo>
                  <a:pt x="143" y="6"/>
                  <a:pt x="124" y="0"/>
                  <a:pt x="104" y="0"/>
                </a:cubicBezTo>
                <a:cubicBezTo>
                  <a:pt x="84" y="0"/>
                  <a:pt x="65" y="6"/>
                  <a:pt x="50" y="19"/>
                </a:cubicBezTo>
                <a:cubicBezTo>
                  <a:pt x="48" y="20"/>
                  <a:pt x="47" y="22"/>
                  <a:pt x="47" y="24"/>
                </a:cubicBezTo>
                <a:cubicBezTo>
                  <a:pt x="30" y="39"/>
                  <a:pt x="20" y="61"/>
                  <a:pt x="20" y="85"/>
                </a:cubicBezTo>
                <a:cubicBezTo>
                  <a:pt x="20" y="100"/>
                  <a:pt x="20" y="100"/>
                  <a:pt x="20" y="100"/>
                </a:cubicBezTo>
                <a:cubicBezTo>
                  <a:pt x="18" y="100"/>
                  <a:pt x="18" y="100"/>
                  <a:pt x="18" y="100"/>
                </a:cubicBezTo>
                <a:cubicBezTo>
                  <a:pt x="18" y="100"/>
                  <a:pt x="18" y="100"/>
                  <a:pt x="18" y="100"/>
                </a:cubicBezTo>
                <a:cubicBezTo>
                  <a:pt x="18" y="100"/>
                  <a:pt x="18" y="100"/>
                  <a:pt x="18" y="100"/>
                </a:cubicBezTo>
                <a:cubicBezTo>
                  <a:pt x="16" y="100"/>
                  <a:pt x="15" y="100"/>
                  <a:pt x="14" y="101"/>
                </a:cubicBezTo>
                <a:cubicBezTo>
                  <a:pt x="12" y="102"/>
                  <a:pt x="0" y="114"/>
                  <a:pt x="0" y="135"/>
                </a:cubicBezTo>
                <a:cubicBezTo>
                  <a:pt x="0" y="157"/>
                  <a:pt x="12" y="168"/>
                  <a:pt x="14" y="170"/>
                </a:cubicBezTo>
                <a:cubicBezTo>
                  <a:pt x="15" y="170"/>
                  <a:pt x="16" y="171"/>
                  <a:pt x="18" y="171"/>
                </a:cubicBezTo>
                <a:cubicBezTo>
                  <a:pt x="18" y="171"/>
                  <a:pt x="18" y="171"/>
                  <a:pt x="18" y="171"/>
                </a:cubicBezTo>
                <a:cubicBezTo>
                  <a:pt x="18" y="171"/>
                  <a:pt x="18" y="171"/>
                  <a:pt x="18" y="171"/>
                </a:cubicBezTo>
                <a:cubicBezTo>
                  <a:pt x="42" y="171"/>
                  <a:pt x="42" y="171"/>
                  <a:pt x="42" y="171"/>
                </a:cubicBezTo>
                <a:cubicBezTo>
                  <a:pt x="45" y="171"/>
                  <a:pt x="48" y="168"/>
                  <a:pt x="48" y="165"/>
                </a:cubicBezTo>
                <a:cubicBezTo>
                  <a:pt x="48" y="106"/>
                  <a:pt x="48" y="106"/>
                  <a:pt x="48" y="106"/>
                </a:cubicBezTo>
                <a:cubicBezTo>
                  <a:pt x="48" y="102"/>
                  <a:pt x="45" y="100"/>
                  <a:pt x="42" y="100"/>
                </a:cubicBezTo>
                <a:cubicBezTo>
                  <a:pt x="32" y="100"/>
                  <a:pt x="32" y="100"/>
                  <a:pt x="32" y="100"/>
                </a:cubicBezTo>
                <a:cubicBezTo>
                  <a:pt x="32" y="85"/>
                  <a:pt x="32" y="85"/>
                  <a:pt x="32" y="85"/>
                </a:cubicBezTo>
                <a:cubicBezTo>
                  <a:pt x="32" y="65"/>
                  <a:pt x="41" y="46"/>
                  <a:pt x="55" y="33"/>
                </a:cubicBezTo>
                <a:cubicBezTo>
                  <a:pt x="57" y="33"/>
                  <a:pt x="58" y="32"/>
                  <a:pt x="60" y="31"/>
                </a:cubicBezTo>
                <a:cubicBezTo>
                  <a:pt x="72" y="21"/>
                  <a:pt x="88" y="16"/>
                  <a:pt x="104" y="16"/>
                </a:cubicBezTo>
                <a:cubicBezTo>
                  <a:pt x="120" y="16"/>
                  <a:pt x="135" y="21"/>
                  <a:pt x="148" y="31"/>
                </a:cubicBezTo>
                <a:cubicBezTo>
                  <a:pt x="149" y="32"/>
                  <a:pt x="151" y="33"/>
                  <a:pt x="153" y="33"/>
                </a:cubicBezTo>
                <a:cubicBezTo>
                  <a:pt x="167" y="46"/>
                  <a:pt x="176" y="65"/>
                  <a:pt x="176" y="85"/>
                </a:cubicBezTo>
                <a:cubicBezTo>
                  <a:pt x="176" y="100"/>
                  <a:pt x="176" y="100"/>
                  <a:pt x="176" y="100"/>
                </a:cubicBezTo>
                <a:cubicBezTo>
                  <a:pt x="166" y="100"/>
                  <a:pt x="166" y="100"/>
                  <a:pt x="166" y="100"/>
                </a:cubicBezTo>
                <a:cubicBezTo>
                  <a:pt x="163" y="100"/>
                  <a:pt x="160" y="102"/>
                  <a:pt x="160" y="106"/>
                </a:cubicBezTo>
                <a:cubicBezTo>
                  <a:pt x="160" y="165"/>
                  <a:pt x="160" y="165"/>
                  <a:pt x="160" y="165"/>
                </a:cubicBezTo>
                <a:cubicBezTo>
                  <a:pt x="160" y="168"/>
                  <a:pt x="162" y="170"/>
                  <a:pt x="164" y="171"/>
                </a:cubicBezTo>
                <a:cubicBezTo>
                  <a:pt x="154" y="178"/>
                  <a:pt x="138" y="188"/>
                  <a:pt x="122" y="188"/>
                </a:cubicBezTo>
                <a:cubicBezTo>
                  <a:pt x="121" y="188"/>
                  <a:pt x="121" y="188"/>
                  <a:pt x="121" y="188"/>
                </a:cubicBezTo>
                <a:cubicBezTo>
                  <a:pt x="120" y="186"/>
                  <a:pt x="117" y="184"/>
                  <a:pt x="114" y="184"/>
                </a:cubicBezTo>
                <a:cubicBezTo>
                  <a:pt x="92" y="184"/>
                  <a:pt x="92" y="184"/>
                  <a:pt x="92" y="184"/>
                </a:cubicBezTo>
                <a:cubicBezTo>
                  <a:pt x="87" y="184"/>
                  <a:pt x="84" y="188"/>
                  <a:pt x="84" y="192"/>
                </a:cubicBezTo>
                <a:cubicBezTo>
                  <a:pt x="84" y="197"/>
                  <a:pt x="87" y="200"/>
                  <a:pt x="92" y="200"/>
                </a:cubicBezTo>
                <a:cubicBezTo>
                  <a:pt x="114" y="200"/>
                  <a:pt x="114" y="200"/>
                  <a:pt x="114" y="200"/>
                </a:cubicBezTo>
                <a:cubicBezTo>
                  <a:pt x="117" y="200"/>
                  <a:pt x="120" y="199"/>
                  <a:pt x="121" y="196"/>
                </a:cubicBezTo>
                <a:cubicBezTo>
                  <a:pt x="122" y="196"/>
                  <a:pt x="122" y="196"/>
                  <a:pt x="122" y="196"/>
                </a:cubicBezTo>
                <a:cubicBezTo>
                  <a:pt x="145" y="196"/>
                  <a:pt x="168" y="178"/>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2" y="171"/>
                  <a:pt x="193" y="170"/>
                  <a:pt x="194" y="170"/>
                </a:cubicBezTo>
                <a:cubicBezTo>
                  <a:pt x="195" y="168"/>
                  <a:pt x="208" y="157"/>
                  <a:pt x="208" y="135"/>
                </a:cubicBezTo>
                <a:cubicBezTo>
                  <a:pt x="208" y="114"/>
                  <a:pt x="195" y="102"/>
                  <a:pt x="194" y="101"/>
                </a:cubicBezTo>
                <a:moveTo>
                  <a:pt x="36" y="159"/>
                </a:moveTo>
                <a:cubicBezTo>
                  <a:pt x="24" y="159"/>
                  <a:pt x="24" y="159"/>
                  <a:pt x="24" y="159"/>
                </a:cubicBezTo>
                <a:cubicBezTo>
                  <a:pt x="24" y="112"/>
                  <a:pt x="24" y="112"/>
                  <a:pt x="24" y="112"/>
                </a:cubicBezTo>
                <a:cubicBezTo>
                  <a:pt x="36" y="112"/>
                  <a:pt x="36" y="112"/>
                  <a:pt x="36" y="112"/>
                </a:cubicBezTo>
                <a:lnTo>
                  <a:pt x="36"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Phone Number">
            <a:extLst>
              <a:ext uri="{FF2B5EF4-FFF2-40B4-BE49-F238E27FC236}">
                <a16:creationId xmlns:a16="http://schemas.microsoft.com/office/drawing/2014/main" id="{50E38196-E939-4F38-84C8-5FA098963847}"/>
              </a:ext>
            </a:extLst>
          </p:cNvPr>
          <p:cNvSpPr txBox="1"/>
          <p:nvPr/>
        </p:nvSpPr>
        <p:spPr>
          <a:xfrm>
            <a:off x="5247285" y="4713536"/>
            <a:ext cx="1915886" cy="400110"/>
          </a:xfrm>
          <a:prstGeom prst="rect">
            <a:avLst/>
          </a:prstGeom>
          <a:noFill/>
        </p:spPr>
        <p:txBody>
          <a:bodyPr wrap="square" rtlCol="0">
            <a:spAutoFit/>
          </a:bodyPr>
          <a:lstStyle/>
          <a:p>
            <a:pPr algn="ctr"/>
            <a:r>
              <a:rPr lang="en-US" b="1">
                <a:solidFill>
                  <a:schemeClr val="accent2"/>
                </a:solidFill>
                <a:latin typeface="+mj-lt"/>
              </a:rPr>
              <a:t>(</a:t>
            </a:r>
            <a:r>
              <a:rPr lang="en-US" sz="2000" b="1">
                <a:solidFill>
                  <a:schemeClr val="accent2"/>
                </a:solidFill>
                <a:latin typeface="+mj-lt"/>
              </a:rPr>
              <a:t>682</a:t>
            </a:r>
            <a:r>
              <a:rPr lang="en-US" b="1">
                <a:solidFill>
                  <a:schemeClr val="accent2"/>
                </a:solidFill>
                <a:latin typeface="+mj-lt"/>
              </a:rPr>
              <a:t>) 325-4381</a:t>
            </a:r>
          </a:p>
        </p:txBody>
      </p:sp>
    </p:spTree>
    <p:extLst>
      <p:ext uri="{BB962C8B-B14F-4D97-AF65-F5344CB8AC3E}">
        <p14:creationId xmlns:p14="http://schemas.microsoft.com/office/powerpoint/2010/main" val="362545523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0" y="339275"/>
            <a:ext cx="8828314" cy="523220"/>
          </a:xfrm>
          <a:prstGeom prst="rect">
            <a:avLst/>
          </a:prstGeom>
          <a:solidFill>
            <a:schemeClr val="accent2">
              <a:lumMod val="40000"/>
              <a:lumOff val="60000"/>
            </a:schemeClr>
          </a:solidFill>
        </p:spPr>
        <p:txBody>
          <a:bodyPr wrap="square">
            <a:spAutoFit/>
          </a:bodyPr>
          <a:lstStyle/>
          <a:p>
            <a:r>
              <a:rPr lang="en-US" sz="2800" b="1"/>
              <a:t>     </a:t>
            </a:r>
            <a:r>
              <a:rPr lang="en-US" sz="2800" b="1" cap="small"/>
              <a:t>Moderator</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pic>
        <p:nvPicPr>
          <p:cNvPr id="2" name="Picture 1">
            <a:extLst>
              <a:ext uri="{FF2B5EF4-FFF2-40B4-BE49-F238E27FC236}">
                <a16:creationId xmlns:a16="http://schemas.microsoft.com/office/drawing/2014/main" id="{69C12A63-1283-4E5A-92FB-464451F91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28" y="1290536"/>
            <a:ext cx="1947420" cy="2539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30F7DEEB-CF4B-4FA0-8057-AB17440C13F7}"/>
              </a:ext>
            </a:extLst>
          </p:cNvPr>
          <p:cNvSpPr txBox="1"/>
          <p:nvPr/>
        </p:nvSpPr>
        <p:spPr>
          <a:xfrm>
            <a:off x="806055" y="3959966"/>
            <a:ext cx="3608102"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a:ln>
                  <a:noFill/>
                </a:ln>
                <a:solidFill>
                  <a:srgbClr val="19ADC0"/>
                </a:solidFill>
                <a:effectLst/>
                <a:latin typeface="+mj-lt"/>
                <a:ea typeface="Times New Roman" panose="02020603050405020304" pitchFamily="18" charset="0"/>
              </a:rPr>
              <a:t>Judy Vann Karstadt, MPFS, DCOP</a:t>
            </a:r>
            <a:br>
              <a:rPr kumimoji="0" lang="en-US" altLang="en-US" sz="1600" b="1" i="0" u="none" strike="noStrike" cap="none" normalizeH="0" baseline="0">
                <a:ln>
                  <a:noFill/>
                </a:ln>
                <a:effectLst/>
                <a:ea typeface="Times New Roman" panose="02020603050405020304" pitchFamily="18" charset="0"/>
              </a:rPr>
            </a:br>
            <a: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t>President, JV Solutions LLC</a:t>
            </a:r>
            <a:b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t>Director of Training, NJCAR Academy</a:t>
            </a:r>
            <a:endParaRPr kumimoji="0" lang="en-US" altLang="en-US" sz="1600" i="0" u="none" strike="noStrike" cap="none" normalizeH="0" baseline="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t>732-492-1818 Cell</a:t>
            </a:r>
            <a:b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t>732-332-0004 Office</a:t>
            </a:r>
            <a:b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600"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t>jvann592@gmail.com</a:t>
            </a:r>
            <a:br>
              <a:rPr kumimoji="0" lang="en-US" altLang="en-US" sz="1800" b="0" i="0" u="none" strike="noStrike" cap="none" normalizeH="0" baseline="0">
                <a:ln>
                  <a:noFill/>
                </a:ln>
                <a:solidFill>
                  <a:srgbClr val="000000"/>
                </a:solidFill>
                <a:effectLst/>
                <a:latin typeface="Helvetica" panose="020b0604020202020204" pitchFamily="34" charset="0"/>
                <a:ea typeface="Times New Roman" panose="02020603050405020304" pitchFamily="18" charset="0"/>
              </a:rPr>
            </a:br>
            <a:r>
              <a:rPr kumimoji="0" lang="en-US" altLang="en-US" sz="1800" b="0" i="0" u="none" strike="noStrike" cap="none" normalizeH="0" baseline="0">
                <a:ln>
                  <a:noFill/>
                </a:ln>
                <a:solidFill>
                  <a:srgbClr val="000000"/>
                </a:solidFill>
                <a:effectLst/>
                <a:latin typeface="Helvetica" panose="020b0604020202020204" pitchFamily="34" charset="0"/>
                <a:ea typeface="Times New Roman" panose="02020603050405020304" pitchFamily="18" charset="0"/>
              </a:rPr>
              <a:t> </a:t>
            </a:r>
            <a:br>
              <a:rPr kumimoji="0" lang="en-US" altLang="en-US" sz="1800" b="0" i="0" u="none" strike="noStrike" cap="none" normalizeH="0" baseline="0">
                <a:ln>
                  <a:noFill/>
                </a:ln>
                <a:solidFill>
                  <a:srgbClr val="000000"/>
                </a:solidFill>
                <a:effectLst/>
                <a:latin typeface="Helvetica" panose="020b0604020202020204" pitchFamily="34" charset="0"/>
                <a:ea typeface="Times New Roman" panose="02020603050405020304" pitchFamily="18" charset="0"/>
              </a:rPr>
            </a:br>
            <a:endParaRPr lang="en-US"/>
          </a:p>
        </p:txBody>
      </p:sp>
      <p:sp>
        <p:nvSpPr>
          <p:cNvPr id="6" name="Picture Placeholder 5"/>
          <p:cNvSpPr>
            <a:spLocks noGrp="1"/>
          </p:cNvSpPr>
          <p:nvPr>
            <p:ph type="pic" sz="quarter" idx="10"/>
          </p:nvPr>
        </p:nvSpPr>
        <p:spPr/>
        <p:txBody>
          <a:bodyPr/>
          <a:lstStyle/>
          <a:p/>
        </p:txBody>
      </p:sp>
    </p:spTree>
    <p:extLst>
      <p:ext uri="{BB962C8B-B14F-4D97-AF65-F5344CB8AC3E}">
        <p14:creationId xmlns:p14="http://schemas.microsoft.com/office/powerpoint/2010/main" val="370182163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0" y="339275"/>
            <a:ext cx="8828314" cy="523220"/>
          </a:xfrm>
          <a:prstGeom prst="rect">
            <a:avLst/>
          </a:prstGeom>
          <a:solidFill>
            <a:schemeClr val="accent2">
              <a:lumMod val="40000"/>
              <a:lumOff val="60000"/>
            </a:schemeClr>
          </a:solidFill>
        </p:spPr>
        <p:txBody>
          <a:bodyPr wrap="square">
            <a:spAutoFit/>
          </a:bodyPr>
          <a:lstStyle/>
          <a:p>
            <a:r>
              <a:rPr lang="en-US" sz="2800" b="1"/>
              <a:t>    </a:t>
            </a:r>
            <a:r>
              <a:rPr lang="en-US" sz="2800" b="1" cap="small"/>
              <a:t>Presenter</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sp>
        <p:nvSpPr>
          <p:cNvPr id="9" name="TextBox 8">
            <a:extLst>
              <a:ext uri="{FF2B5EF4-FFF2-40B4-BE49-F238E27FC236}">
                <a16:creationId xmlns:a16="http://schemas.microsoft.com/office/drawing/2014/main" id="{07C3D2FD-8BCB-4788-9B3A-E247CA235191}"/>
              </a:ext>
            </a:extLst>
          </p:cNvPr>
          <p:cNvSpPr txBox="1"/>
          <p:nvPr/>
        </p:nvSpPr>
        <p:spPr>
          <a:xfrm>
            <a:off x="3597798" y="1004048"/>
            <a:ext cx="7635839" cy="5509200"/>
          </a:xfrm>
          <a:prstGeom prst="rect">
            <a:avLst/>
          </a:prstGeom>
          <a:noFill/>
        </p:spPr>
        <p:txBody>
          <a:bodyPr wrap="square">
            <a:spAutoFit/>
          </a:bodyPr>
          <a:lstStyle/>
          <a:p>
            <a:r>
              <a:rPr lang="en-US" sz="1600" b="0" i="0">
                <a:solidFill>
                  <a:srgbClr val="555555"/>
                </a:solidFill>
                <a:effectLst/>
              </a:rPr>
              <a:t>Kelly </a:t>
            </a:r>
            <a:r>
              <a:rPr lang="en-US" sz="1600" b="0" i="0" smtClean="0">
                <a:solidFill>
                  <a:srgbClr val="555555"/>
                </a:solidFill>
                <a:effectLst/>
              </a:rPr>
              <a:t>is an employment lawyer </a:t>
            </a:r>
            <a:r>
              <a:rPr lang="en-US" sz="1600">
                <a:solidFill>
                  <a:srgbClr val="555555"/>
                </a:solidFill>
              </a:rPr>
              <a:t>who partners with employers and managers in three primary ways: litigation avoidance through proactive and </a:t>
            </a:r>
            <a:r>
              <a:rPr lang="en-US" sz="1600" smtClean="0">
                <a:solidFill>
                  <a:srgbClr val="555555"/>
                </a:solidFill>
              </a:rPr>
              <a:t>compliant </a:t>
            </a:r>
            <a:r>
              <a:rPr lang="en-US" sz="1600">
                <a:solidFill>
                  <a:srgbClr val="555555"/>
                </a:solidFill>
              </a:rPr>
              <a:t>50-state counseling and training; complex workplace investigations including at the C-Suite level; and litigating legally </a:t>
            </a:r>
            <a:r>
              <a:rPr lang="en-US" sz="1600" smtClean="0">
                <a:solidFill>
                  <a:srgbClr val="555555"/>
                </a:solidFill>
              </a:rPr>
              <a:t>and </a:t>
            </a:r>
            <a:r>
              <a:rPr lang="en-US" sz="1600">
                <a:solidFill>
                  <a:srgbClr val="555555"/>
                </a:solidFill>
              </a:rPr>
              <a:t>factually challenging cases to defend </a:t>
            </a:r>
            <a:r>
              <a:rPr lang="en-US" sz="1600" smtClean="0">
                <a:solidFill>
                  <a:srgbClr val="555555"/>
                </a:solidFill>
              </a:rPr>
              <a:t>employers’ </a:t>
            </a:r>
            <a:r>
              <a:rPr lang="en-US" sz="1600">
                <a:solidFill>
                  <a:srgbClr val="555555"/>
                </a:solidFill>
              </a:rPr>
              <a:t>actions. </a:t>
            </a:r>
            <a:r>
              <a:rPr lang="en-US" sz="1600" smtClean="0">
                <a:solidFill>
                  <a:srgbClr val="555555"/>
                </a:solidFill>
              </a:rPr>
              <a:t>Kelly </a:t>
            </a:r>
            <a:r>
              <a:rPr lang="en-US" sz="1600">
                <a:solidFill>
                  <a:srgbClr val="555555"/>
                </a:solidFill>
              </a:rPr>
              <a:t>has successfully </a:t>
            </a:r>
            <a:r>
              <a:rPr lang="en-US" sz="1600" smtClean="0">
                <a:solidFill>
                  <a:srgbClr val="555555"/>
                </a:solidFill>
              </a:rPr>
              <a:t>represented </a:t>
            </a:r>
            <a:r>
              <a:rPr lang="en-US" sz="1600">
                <a:solidFill>
                  <a:srgbClr val="555555"/>
                </a:solidFill>
              </a:rPr>
              <a:t>employers against allegations of discrimination, </a:t>
            </a:r>
            <a:r>
              <a:rPr lang="en-US" sz="1600" smtClean="0">
                <a:solidFill>
                  <a:srgbClr val="555555"/>
                </a:solidFill>
              </a:rPr>
              <a:t>harassment, retaliation, </a:t>
            </a:r>
            <a:r>
              <a:rPr lang="en-US" sz="1600">
                <a:solidFill>
                  <a:srgbClr val="555555"/>
                </a:solidFill>
              </a:rPr>
              <a:t>and wrongful termination in state and federal court, as well as administrative forums.  </a:t>
            </a:r>
            <a:r>
              <a:rPr lang="en-US" sz="1600" smtClean="0">
                <a:solidFill>
                  <a:srgbClr val="555555"/>
                </a:solidFill>
              </a:rPr>
              <a:t>Kelly is </a:t>
            </a:r>
            <a:r>
              <a:rPr lang="en-US" sz="1600" b="0" i="0" smtClean="0">
                <a:solidFill>
                  <a:srgbClr val="555555"/>
                </a:solidFill>
                <a:effectLst/>
              </a:rPr>
              <a:t>a </a:t>
            </a:r>
            <a:r>
              <a:rPr lang="en-US" sz="1600" b="0" i="0">
                <a:solidFill>
                  <a:srgbClr val="555555"/>
                </a:solidFill>
                <a:effectLst/>
              </a:rPr>
              <a:t>nationally-recognized authority on workplace flexibility and guides clients in creating and/or enhancing workplace flexibility tools (such as remote work, flexible scheduling, and the </a:t>
            </a:r>
            <a:r>
              <a:rPr lang="en-US" sz="1600" b="0" i="0" smtClean="0">
                <a:solidFill>
                  <a:srgbClr val="555555"/>
                </a:solidFill>
                <a:effectLst/>
              </a:rPr>
              <a:t>like), and she </a:t>
            </a:r>
            <a:r>
              <a:rPr lang="en-US" sz="1600" b="0" i="0">
                <a:solidFill>
                  <a:srgbClr val="555555"/>
                </a:solidFill>
                <a:effectLst/>
              </a:rPr>
              <a:t>authored the legal chapters of the book Workflex: The Essential Guide to Effective and Flexible Workplaces as well as the Workflex and Employment Law Pocket Guide for SHRM’s When Work Works initiative. Kelly is an entertaining, sought-after speaker, traveling around the country delivering presentations on this and other cutting-edge topics, such as transgender rights in the workplace, to assist employers in creating an inclusive work environment for their employees.  Kelly also authors articles and conducts presentations on mental health issues in the legal profession, particularly with respect to anxiety and OCD.</a:t>
            </a:r>
          </a:p>
          <a:p>
            <a:pPr algn="l"/>
            <a:endParaRPr lang="en-US" sz="1600" b="0" i="0">
              <a:solidFill>
                <a:srgbClr val="555555"/>
              </a:solidFill>
              <a:effectLst/>
            </a:endParaRPr>
          </a:p>
          <a:p>
            <a:pPr algn="l"/>
            <a:r>
              <a:rPr lang="en-US" sz="1600" b="0" i="0">
                <a:solidFill>
                  <a:srgbClr val="555555"/>
                </a:solidFill>
                <a:effectLst/>
              </a:rPr>
              <a:t>Within Ogletree, Kelly is the co-chair of the Retail Industry </a:t>
            </a:r>
            <a:r>
              <a:rPr lang="en-US" sz="1600" b="0" i="0" smtClean="0">
                <a:solidFill>
                  <a:srgbClr val="555555"/>
                </a:solidFill>
                <a:effectLst/>
              </a:rPr>
              <a:t>Group; </a:t>
            </a:r>
            <a:r>
              <a:rPr lang="en-US" sz="1600" b="0" i="0">
                <a:solidFill>
                  <a:srgbClr val="555555"/>
                </a:solidFill>
                <a:effectLst/>
              </a:rPr>
              <a:t>a member of the EEOC </a:t>
            </a:r>
            <a:r>
              <a:rPr lang="en-US" sz="1600" b="0" i="0" smtClean="0">
                <a:solidFill>
                  <a:srgbClr val="555555"/>
                </a:solidFill>
                <a:effectLst/>
              </a:rPr>
              <a:t>Litigation, LOA/Reasonable Accommodation, Workplace Investigations, and Higher Education Practice Groups, </a:t>
            </a:r>
            <a:r>
              <a:rPr lang="en-US" sz="1600" b="0" i="0">
                <a:solidFill>
                  <a:srgbClr val="555555"/>
                </a:solidFill>
                <a:effectLst/>
              </a:rPr>
              <a:t>and the co-chair of the Business Resource Group OD Family.</a:t>
            </a:r>
          </a:p>
        </p:txBody>
      </p:sp>
      <p:pic>
        <p:nvPicPr>
          <p:cNvPr id="1026" name="Picture 2">
            <a:extLst>
              <a:ext uri="{FF2B5EF4-FFF2-40B4-BE49-F238E27FC236}">
                <a16:creationId xmlns:a16="http://schemas.microsoft.com/office/drawing/2014/main" id="{88AA70FA-83C6-4D6A-ACB6-ED3942E863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1456" y="1572666"/>
            <a:ext cx="2504224" cy="2723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72A0EF-8F92-42CE-9A1D-9FE5F02DDFC1}"/>
              </a:ext>
            </a:extLst>
          </p:cNvPr>
          <p:cNvSpPr txBox="1"/>
          <p:nvPr/>
        </p:nvSpPr>
        <p:spPr>
          <a:xfrm>
            <a:off x="696710" y="4389190"/>
            <a:ext cx="3389637" cy="1477328"/>
          </a:xfrm>
          <a:prstGeom prst="rect">
            <a:avLst/>
          </a:prstGeom>
          <a:noFill/>
        </p:spPr>
        <p:txBody>
          <a:bodyPr wrap="square">
            <a:spAutoFit/>
          </a:bodyPr>
          <a:lstStyle/>
          <a:p>
            <a:pPr algn="l"/>
            <a:r>
              <a:rPr lang="it-IT" b="1">
                <a:solidFill>
                  <a:srgbClr val="19ADC0"/>
                </a:solidFill>
                <a:latin typeface="Calibri" panose="020f0502020204030204" pitchFamily="34" charset="0"/>
                <a:ea typeface="Verdana" panose="020b0604030504040204" pitchFamily="34" charset="0"/>
                <a:cs typeface="Calibri" panose="020f0502020204030204" pitchFamily="34" charset="0"/>
              </a:rPr>
              <a:t>Kelly S. Hughes, JD</a:t>
            </a:r>
          </a:p>
          <a:p>
            <a:pPr algn="l"/>
            <a:r>
              <a:rPr lang="it-IT">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rPr>
              <a:t>Shareholder</a:t>
            </a:r>
          </a:p>
          <a:p>
            <a:pPr algn="l"/>
            <a:r>
              <a:rPr lang="it-IT">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rPr>
              <a:t>Ogletree Deakins</a:t>
            </a:r>
            <a:endParaRPr lang="it-IT" i="0">
              <a:solidFill>
                <a:schemeClr val="tx1">
                  <a:lumMod val="50000"/>
                </a:schemeClr>
              </a:solidFill>
              <a:effectLst/>
              <a:latin typeface="Calibri" panose="020f0502020204030204" pitchFamily="34" charset="0"/>
              <a:ea typeface="Verdana" panose="020b0604030504040204" pitchFamily="34" charset="0"/>
              <a:cs typeface="Calibri" panose="020f0502020204030204" pitchFamily="34" charset="0"/>
            </a:endParaRPr>
          </a:p>
          <a:p>
            <a:pPr algn="l"/>
            <a:r>
              <a:rPr lang="it-IT" i="0">
                <a:solidFill>
                  <a:schemeClr val="tx1">
                    <a:lumMod val="50000"/>
                  </a:schemeClr>
                </a:solidFill>
                <a:effectLst/>
                <a:latin typeface="Calibri" panose="020f0502020204030204" pitchFamily="34" charset="0"/>
                <a:ea typeface="Verdana" panose="020b0604030504040204" pitchFamily="34" charset="0"/>
                <a:cs typeface="Calibri" panose="020f0502020204030204" pitchFamily="34" charset="0"/>
              </a:rPr>
              <a:t>kelly.hughes@ogletree.com</a:t>
            </a:r>
          </a:p>
          <a:p>
            <a:pPr algn="l"/>
            <a:r>
              <a:rPr lang="it-IT" i="0">
                <a:solidFill>
                  <a:schemeClr val="tx1">
                    <a:lumMod val="50000"/>
                  </a:schemeClr>
                </a:solidFill>
                <a:effectLst/>
                <a:latin typeface="Calibri" panose="020f0502020204030204" pitchFamily="34" charset="0"/>
                <a:ea typeface="Verdana" panose="020b0604030504040204" pitchFamily="34" charset="0"/>
                <a:cs typeface="Calibri" panose="020f0502020204030204" pitchFamily="34" charset="0"/>
              </a:rPr>
              <a:t>704.405.3132 </a:t>
            </a:r>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357987038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0" y="339275"/>
            <a:ext cx="8828314" cy="523220"/>
          </a:xfrm>
          <a:prstGeom prst="rect">
            <a:avLst/>
          </a:prstGeom>
          <a:solidFill>
            <a:schemeClr val="accent2">
              <a:lumMod val="40000"/>
              <a:lumOff val="60000"/>
            </a:schemeClr>
          </a:solidFill>
        </p:spPr>
        <p:txBody>
          <a:bodyPr wrap="square">
            <a:spAutoFit/>
          </a:bodyPr>
          <a:lstStyle/>
          <a:p>
            <a:r>
              <a:rPr lang="en-US" sz="2800" b="1"/>
              <a:t>     </a:t>
            </a:r>
            <a:r>
              <a:rPr lang="en-US" sz="2800" b="1" cap="small"/>
              <a:t>Panelist</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sp>
        <p:nvSpPr>
          <p:cNvPr id="9" name="TextBox 8">
            <a:extLst>
              <a:ext uri="{FF2B5EF4-FFF2-40B4-BE49-F238E27FC236}">
                <a16:creationId xmlns:a16="http://schemas.microsoft.com/office/drawing/2014/main" id="{07C3D2FD-8BCB-4788-9B3A-E247CA235191}"/>
              </a:ext>
            </a:extLst>
          </p:cNvPr>
          <p:cNvSpPr txBox="1"/>
          <p:nvPr/>
        </p:nvSpPr>
        <p:spPr>
          <a:xfrm>
            <a:off x="3988024" y="1572666"/>
            <a:ext cx="7147290" cy="4278094"/>
          </a:xfrm>
          <a:prstGeom prst="rect">
            <a:avLst/>
          </a:prstGeom>
          <a:noFill/>
        </p:spPr>
        <p:txBody>
          <a:bodyPr wrap="square">
            <a:spAutoFit/>
          </a:bodyPr>
          <a:lstStyle/>
          <a:p>
            <a:pPr algn="l"/>
            <a:r>
              <a:rPr lang="en-US" sz="1600" b="0" i="0">
                <a:solidFill>
                  <a:srgbClr val="333333"/>
                </a:solidFill>
                <a:effectLst/>
                <a:ea typeface="Verdana" panose="020b0604030504040204" pitchFamily="34" charset="0"/>
              </a:rPr>
              <a:t>Marcia Nelson Jackson is a partner in the Labor and Employment Group of Wick Phillips. Marcia’s practice includes all aspects of employment and labor law, strategic client counseling, preventative training, and internal investigations. In addition to representing employers in single and multi-plaintiff employment lawsuits, she regularly represents clients in wage and hour collective actions filed under the Fair Labor Standards Act, as well as disputes involving non-competition covenants and employee benefits litigation. </a:t>
            </a:r>
          </a:p>
          <a:p>
            <a:pPr algn="l"/>
            <a:endParaRPr lang="en-US" sz="1600">
              <a:solidFill>
                <a:srgbClr val="333333"/>
              </a:solidFill>
              <a:ea typeface="Verdana" panose="020b0604030504040204" pitchFamily="34" charset="0"/>
            </a:endParaRPr>
          </a:p>
          <a:p>
            <a:pPr algn="l"/>
            <a:r>
              <a:rPr lang="en-US" sz="1600" b="0" i="0">
                <a:solidFill>
                  <a:srgbClr val="333333"/>
                </a:solidFill>
                <a:effectLst/>
                <a:ea typeface="Verdana" panose="020b0604030504040204" pitchFamily="34" charset="0"/>
              </a:rPr>
              <a:t>Marcia is a regular speaker on current issues to employers and serves on the Employment Law Editorial Advisory Board for Strafford Publications where she is a regular presenter on their nationwide teleconference Continuing Legal Education Programs.</a:t>
            </a:r>
          </a:p>
          <a:p>
            <a:pPr algn="l"/>
            <a:endParaRPr lang="en-US" sz="1600">
              <a:solidFill>
                <a:srgbClr val="333333"/>
              </a:solidFill>
              <a:ea typeface="Verdana" panose="020b0604030504040204" pitchFamily="34" charset="0"/>
            </a:endParaRPr>
          </a:p>
          <a:p>
            <a:pPr algn="l"/>
            <a:r>
              <a:rPr lang="en-US" sz="1600" b="0" i="0">
                <a:solidFill>
                  <a:srgbClr val="333333"/>
                </a:solidFill>
                <a:effectLst/>
                <a:ea typeface="Verdana" panose="020b0604030504040204" pitchFamily="34" charset="0"/>
              </a:rPr>
              <a:t>She has previously been a presenter at the State Bar of Texas Advanced Employment Law Seminar, to the National Academy of Arbitrators and has been a contributing editor to the Texas Employment Law treatise.</a:t>
            </a:r>
          </a:p>
        </p:txBody>
      </p:sp>
      <p:pic>
        <p:nvPicPr>
          <p:cNvPr id="2050" name="Picture 2">
            <a:extLst>
              <a:ext uri="{FF2B5EF4-FFF2-40B4-BE49-F238E27FC236}">
                <a16:creationId xmlns:a16="http://schemas.microsoft.com/office/drawing/2014/main" id="{9DF58476-3960-461E-8CBB-3F7B491E1D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2417" y="1396790"/>
            <a:ext cx="2153530" cy="1789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38FE9E2-6EF5-4A95-BA22-B170E0554C42}"/>
              </a:ext>
            </a:extLst>
          </p:cNvPr>
          <p:cNvSpPr txBox="1"/>
          <p:nvPr/>
        </p:nvSpPr>
        <p:spPr>
          <a:xfrm>
            <a:off x="598387" y="3386906"/>
            <a:ext cx="3389637" cy="1323439"/>
          </a:xfrm>
          <a:prstGeom prst="rect">
            <a:avLst/>
          </a:prstGeom>
          <a:noFill/>
        </p:spPr>
        <p:txBody>
          <a:bodyPr wrap="square">
            <a:spAutoFit/>
          </a:bodyPr>
          <a:lstStyle/>
          <a:p>
            <a:pPr algn="l"/>
            <a:r>
              <a:rPr lang="it-IT" sz="1600" b="1" i="0">
                <a:solidFill>
                  <a:srgbClr val="19ADC0"/>
                </a:solidFill>
                <a:effectLst/>
                <a:latin typeface="Calibri" panose="020f0502020204030204" pitchFamily="34" charset="0"/>
                <a:ea typeface="Verdana" panose="020b0604030504040204" pitchFamily="34" charset="0"/>
                <a:cs typeface="Calibri" panose="020f0502020204030204" pitchFamily="34" charset="0"/>
              </a:rPr>
              <a:t>Marcia Nelson Jackson</a:t>
            </a:r>
          </a:p>
          <a:p>
            <a:pPr algn="l"/>
            <a:r>
              <a:rPr lang="it-IT" sz="1600">
                <a:latin typeface="Calibri" panose="020f0502020204030204" pitchFamily="34" charset="0"/>
                <a:ea typeface="Verdana" panose="020b0604030504040204" pitchFamily="34" charset="0"/>
                <a:cs typeface="Calibri" panose="020f0502020204030204" pitchFamily="34" charset="0"/>
              </a:rPr>
              <a:t>Partner</a:t>
            </a:r>
          </a:p>
          <a:p>
            <a:pPr algn="l"/>
            <a:r>
              <a:rPr lang="it-IT" sz="1600" i="0">
                <a:effectLst/>
                <a:latin typeface="Calibri" panose="020f0502020204030204" pitchFamily="34" charset="0"/>
                <a:ea typeface="Verdana" panose="020b0604030504040204" pitchFamily="34" charset="0"/>
                <a:cs typeface="Calibri" panose="020f0502020204030204" pitchFamily="34" charset="0"/>
              </a:rPr>
              <a:t>Wick Phillips</a:t>
            </a:r>
          </a:p>
          <a:p>
            <a:pPr algn="l"/>
            <a:r>
              <a:rPr lang="it-IT" sz="1600" i="0" strike="noStrike">
                <a:effectLst/>
                <a:latin typeface="Calibri" panose="020f0502020204030204" pitchFamily="34" charset="0"/>
                <a:ea typeface="Verdana" panose="020b0604030504040204" pitchFamily="34" charset="0"/>
                <a:cs typeface="Calibri" panose="020f0502020204030204" pitchFamily="34" charset="0"/>
              </a:rPr>
              <a:t>marcia.jackson@wickphillips.com</a:t>
            </a:r>
            <a:r>
              <a:rPr lang="it-IT" sz="1600" i="0" cap="all">
                <a:effectLst/>
                <a:latin typeface="Calibri" panose="020f0502020204030204" pitchFamily="34" charset="0"/>
                <a:ea typeface="Verdana" panose="020b0604030504040204" pitchFamily="34" charset="0"/>
                <a:cs typeface="Calibri" panose="020f0502020204030204" pitchFamily="34" charset="0"/>
              </a:rPr>
              <a:t> </a:t>
            </a:r>
          </a:p>
          <a:p>
            <a:pPr algn="l"/>
            <a:r>
              <a:rPr lang="it-IT" sz="1600" i="0" strike="noStrike">
                <a:effectLst/>
                <a:latin typeface="Calibri" panose="020f0502020204030204" pitchFamily="34" charset="0"/>
                <a:ea typeface="Verdana" panose="020b0604030504040204" pitchFamily="34" charset="0"/>
                <a:cs typeface="Calibri" panose="020f0502020204030204" pitchFamily="34" charset="0"/>
              </a:rPr>
              <a:t>214.740.4024</a:t>
            </a:r>
            <a:r>
              <a:rPr lang="it-IT" sz="1600" i="0">
                <a:effectLst/>
                <a:latin typeface="Calibri" panose="020f0502020204030204" pitchFamily="34" charset="0"/>
                <a:ea typeface="Verdana" panose="020b0604030504040204" pitchFamily="34" charset="0"/>
                <a:cs typeface="Calibri" panose="020f0502020204030204" pitchFamily="34" charset="0"/>
              </a:rPr>
              <a:t> </a:t>
            </a:r>
          </a:p>
        </p:txBody>
      </p:sp>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105706762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1" y="302330"/>
            <a:ext cx="7490690" cy="523220"/>
          </a:xfrm>
          <a:prstGeom prst="rect">
            <a:avLst/>
          </a:prstGeom>
          <a:solidFill>
            <a:schemeClr val="accent2">
              <a:lumMod val="40000"/>
              <a:lumOff val="60000"/>
            </a:schemeClr>
          </a:solidFill>
        </p:spPr>
        <p:txBody>
          <a:bodyPr wrap="square">
            <a:spAutoFit/>
          </a:bodyPr>
          <a:lstStyle/>
          <a:p>
            <a:r>
              <a:rPr lang="en-US" sz="2800" b="1"/>
              <a:t>     </a:t>
            </a:r>
            <a:r>
              <a:rPr lang="en-US" sz="2800" b="1" cap="small"/>
              <a:t>Panelist</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sp>
        <p:nvSpPr>
          <p:cNvPr id="13" name="TextBox 12">
            <a:extLst>
              <a:ext uri="{FF2B5EF4-FFF2-40B4-BE49-F238E27FC236}">
                <a16:creationId xmlns:a16="http://schemas.microsoft.com/office/drawing/2014/main" id="{4BE17EB4-9909-4B50-8209-FD82DE513A4D}"/>
              </a:ext>
            </a:extLst>
          </p:cNvPr>
          <p:cNvSpPr txBox="1"/>
          <p:nvPr/>
        </p:nvSpPr>
        <p:spPr>
          <a:xfrm>
            <a:off x="710251" y="4057667"/>
            <a:ext cx="4353361" cy="1754326"/>
          </a:xfrm>
          <a:prstGeom prst="rect">
            <a:avLst/>
          </a:prstGeom>
          <a:noFill/>
        </p:spPr>
        <p:txBody>
          <a:bodyPr wrap="square">
            <a:spAutoFit/>
          </a:bodyPr>
          <a:lstStyle/>
          <a:p>
            <a:pPr marL="0" marR="0">
              <a:spcBef>
                <a:spcPct val="0"/>
              </a:spcBef>
              <a:spcAft>
                <a:spcPct val="0"/>
              </a:spcAft>
            </a:pPr>
            <a:r>
              <a:rPr lang="en-US" sz="1600" b="1">
                <a:solidFill>
                  <a:srgbClr val="19ADC0"/>
                </a:solidFill>
                <a:effectLst/>
                <a:latin typeface="Calibri" panose="020f0502020204030204" pitchFamily="34" charset="0"/>
                <a:ea typeface="Times New Roman" panose="02020603050405020304" pitchFamily="18" charset="0"/>
                <a:cs typeface="Calibri" panose="020f0502020204030204" pitchFamily="34" charset="0"/>
              </a:rPr>
              <a:t>Debra Parent, SHRM-SCP, SPHR, PHRca </a:t>
            </a:r>
            <a:br>
              <a:rPr lang="en-US" sz="1600">
                <a:effectLst/>
                <a:latin typeface="Calibri" panose="020f0502020204030204" pitchFamily="34" charset="0"/>
                <a:ea typeface="Times New Roman" panose="02020603050405020304" pitchFamily="18" charset="0"/>
                <a:cs typeface="Calibri" panose="020f0502020204030204" pitchFamily="34" charset="0"/>
              </a:rPr>
            </a:br>
            <a:r>
              <a:rPr lang="en-US" sz="1600">
                <a:effectLst/>
                <a:latin typeface="Calibri" panose="020f0502020204030204" pitchFamily="34" charset="0"/>
                <a:ea typeface="Times New Roman" panose="02020603050405020304" pitchFamily="18" charset="0"/>
                <a:cs typeface="Calibri" panose="020f0502020204030204" pitchFamily="34" charset="0"/>
              </a:rPr>
              <a:t>Director of Human Resources</a:t>
            </a:r>
          </a:p>
          <a:p>
            <a:pPr marL="0" marR="0">
              <a:spcBef>
                <a:spcPct val="0"/>
              </a:spcBef>
              <a:spcAft>
                <a:spcPct val="0"/>
              </a:spcAft>
            </a:pPr>
            <a:r>
              <a:rPr lang="en-US" sz="1600">
                <a:latin typeface="Calibri" panose="020f0502020204030204" pitchFamily="34" charset="0"/>
                <a:ea typeface="Times New Roman" panose="02020603050405020304" pitchFamily="18" charset="0"/>
                <a:cs typeface="Calibri" panose="020f0502020204030204" pitchFamily="34" charset="0"/>
              </a:rPr>
              <a:t>McKenna Auto Group </a:t>
            </a:r>
            <a:br>
              <a:rPr lang="en-US" sz="1600">
                <a:latin typeface="Calibri" panose="020f0502020204030204" pitchFamily="34" charset="0"/>
                <a:ea typeface="Times New Roman" panose="02020603050405020304" pitchFamily="18" charset="0"/>
                <a:cs typeface="Calibri" panose="020f0502020204030204" pitchFamily="34" charset="0"/>
              </a:rPr>
            </a:br>
            <a:r>
              <a:rPr lang="en-US" sz="1600">
                <a:latin typeface="Calibri" panose="020f0502020204030204" pitchFamily="34" charset="0"/>
                <a:ea typeface="Times New Roman" panose="02020603050405020304" pitchFamily="18" charset="0"/>
                <a:cs typeface="Calibri" panose="020f0502020204030204" pitchFamily="34" charset="0"/>
              </a:rPr>
              <a:t>(562) 868-3233 </a:t>
            </a:r>
          </a:p>
          <a:p>
            <a:pPr marL="0" marR="0">
              <a:spcBef>
                <a:spcPct val="0"/>
              </a:spcBef>
              <a:spcAft>
                <a:spcPct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dparent@mckennacars.com</a:t>
            </a:r>
            <a:br>
              <a:rPr lang="en-US" sz="1600">
                <a:effectLst/>
                <a:latin typeface="Calibri" panose="020f0502020204030204" pitchFamily="34" charset="0"/>
                <a:ea typeface="Times New Roman" panose="02020603050405020304" pitchFamily="18" charset="0"/>
                <a:cs typeface="Calibri" panose="020f0502020204030204" pitchFamily="34" charset="0"/>
              </a:rPr>
            </a:b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spcBef>
                <a:spcPct val="0"/>
              </a:spcBef>
              <a:spcAft>
                <a:spcPct val="0"/>
              </a:spcAft>
            </a:pPr>
            <a:endParaRPr lang="en-US" sz="1200" b="1">
              <a:solidFill>
                <a:srgbClr val="19AD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D2E3CE8-A65A-4668-9610-C6761AEF5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38" y="1562199"/>
            <a:ext cx="2331375" cy="233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202220775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 name="Disclaimer">
            <a:extLst>
              <a:ext uri="{FF2B5EF4-FFF2-40B4-BE49-F238E27FC236}">
                <a16:creationId xmlns:a16="http://schemas.microsoft.com/office/drawing/2014/main" id="{3617267D-74FB-49E9-8332-52B0246D81F8}"/>
              </a:ext>
            </a:extLst>
          </p:cNvPr>
          <p:cNvSpPr/>
          <p:nvPr/>
        </p:nvSpPr>
        <p:spPr>
          <a:xfrm>
            <a:off x="1" y="302330"/>
            <a:ext cx="7490690" cy="523220"/>
          </a:xfrm>
          <a:prstGeom prst="rect">
            <a:avLst/>
          </a:prstGeom>
          <a:solidFill>
            <a:schemeClr val="accent2">
              <a:lumMod val="40000"/>
              <a:lumOff val="60000"/>
            </a:schemeClr>
          </a:solidFill>
        </p:spPr>
        <p:txBody>
          <a:bodyPr wrap="square">
            <a:spAutoFit/>
          </a:bodyPr>
          <a:lstStyle/>
          <a:p>
            <a:r>
              <a:rPr lang="en-US" sz="2800" b="1"/>
              <a:t>     </a:t>
            </a:r>
            <a:r>
              <a:rPr lang="en-US" sz="2800" b="1" cap="small"/>
              <a:t>Panelist</a:t>
            </a:r>
          </a:p>
        </p:txBody>
      </p:sp>
      <p:pic>
        <p:nvPicPr>
          <p:cNvPr id="22" name="Picture 21">
            <a:extLst>
              <a:ext uri="{FF2B5EF4-FFF2-40B4-BE49-F238E27FC236}">
                <a16:creationId xmlns:a16="http://schemas.microsoft.com/office/drawing/2014/main" id="{27981E37-F7CB-401C-B682-C1F618AC4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a:solidFill>
                  <a:schemeClr val="accent2"/>
                </a:solidFill>
              </a:rPr>
              <a:t>ASSOCIATION</a:t>
            </a:r>
          </a:p>
          <a:p>
            <a:r>
              <a:rPr lang="en-US" sz="900">
                <a:solidFill>
                  <a:schemeClr val="accent2"/>
                </a:solidFill>
              </a:rPr>
              <a:t>OF DEALERSHIP</a:t>
            </a:r>
          </a:p>
          <a:p>
            <a:r>
              <a:rPr lang="en-US" sz="900">
                <a:solidFill>
                  <a:schemeClr val="accent2"/>
                </a:solidFill>
              </a:rPr>
              <a:t>COMPLIANCE OFFICERS</a:t>
            </a:r>
          </a:p>
        </p:txBody>
      </p:sp>
      <p:sp>
        <p:nvSpPr>
          <p:cNvPr id="17" name="TextBox 16">
            <a:extLst>
              <a:ext uri="{FF2B5EF4-FFF2-40B4-BE49-F238E27FC236}">
                <a16:creationId xmlns:a16="http://schemas.microsoft.com/office/drawing/2014/main" id="{1A3CBD81-0764-4413-86DD-B9B6083ED20B}"/>
              </a:ext>
            </a:extLst>
          </p:cNvPr>
          <p:cNvSpPr txBox="1"/>
          <p:nvPr/>
        </p:nvSpPr>
        <p:spPr>
          <a:xfrm>
            <a:off x="3617075" y="1242529"/>
            <a:ext cx="8258468" cy="44935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sz="1600" b="1" i="0">
                <a:effectLst/>
                <a:cs typeface="Arial" panose="020b0604020202020204" pitchFamily="34" charset="0"/>
              </a:rPr>
              <a:t>Innovative Auto HR provides "Hassle Free HR Solutions" to Automotive Dealers</a:t>
            </a:r>
            <a:r>
              <a:rPr lang="en-US" sz="1600" b="1" i="0">
                <a:solidFill>
                  <a:srgbClr val="19ADC0"/>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pPr>
            <a:endParaRPr lang="en-US" sz="160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600" b="0" i="0">
                <a:effectLst/>
                <a:cs typeface="Arial" panose="020b0604020202020204" pitchFamily="34" charset="0"/>
              </a:rPr>
              <a:t>The automotive industry presents unique risks and exposures regarding human resources. IAHR utilizes over 23 years of experience in the car business coupled with savvy and strategic human resources knowledge to offer solutions tailored to each client's needs. </a:t>
            </a:r>
          </a:p>
          <a:p>
            <a:pPr marL="0" marR="0" lvl="0" indent="0" algn="l" defTabSz="914400" rtl="0" eaLnBrk="0" fontAlgn="base" latinLnBrk="0" hangingPunct="0">
              <a:lnSpc>
                <a:spcPct val="100000"/>
              </a:lnSpc>
              <a:spcBef>
                <a:spcPct val="0"/>
              </a:spcBef>
              <a:spcAft>
                <a:spcPct val="0"/>
              </a:spcAft>
              <a:buClrTx/>
              <a:buSzTx/>
              <a:buFontTx/>
              <a:buNone/>
            </a:pPr>
            <a:endParaRPr lang="en-US" sz="1600" b="0" i="0">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600" b="0" i="0">
                <a:effectLst/>
                <a:cs typeface="Arial" panose="020b0604020202020204" pitchFamily="34" charset="0"/>
              </a:rPr>
              <a:t>Experienced and expert consulting, process driven solution creation in all areas of human resources: Compliant Onboarding/hiring process, Workers Compensation program aimed at lowering claims paid, Wage and Hour compliance, Obamacare compliance, Benefits Administration, Family Medical Leave compliance, On Demand HR consulting, OSHA reporting, I9 audits, Internal EEO Investigations and more. IAHR partners with dealerships to create best in class HR practices and processes without the overhead of an HR Department!</a:t>
            </a:r>
          </a:p>
          <a:p>
            <a:pPr marL="0" marR="0" lvl="0" indent="0" algn="l" defTabSz="914400" rtl="0" eaLnBrk="0" fontAlgn="base" latinLnBrk="0" hangingPunct="0">
              <a:lnSpc>
                <a:spcPct val="100000"/>
              </a:lnSpc>
              <a:spcBef>
                <a:spcPct val="0"/>
              </a:spcBef>
              <a:spcAft>
                <a:spcPct val="0"/>
              </a:spcAft>
              <a:buClrTx/>
              <a:buSzTx/>
              <a:buFontTx/>
              <a:buNone/>
            </a:pPr>
            <a:endParaRPr lang="en-US" sz="1600">
              <a:solidFill>
                <a:srgbClr val="555555"/>
              </a:solidFill>
              <a:cs typeface="Arial" panose="020b0604020202020204" pitchFamily="34" charset="0"/>
            </a:endParaRPr>
          </a:p>
          <a:p>
            <a:pPr eaLnBrk="0" fontAlgn="base" hangingPunct="0">
              <a:spcBef>
                <a:spcPct val="0"/>
              </a:spcBef>
              <a:spcAft>
                <a:spcPct val="0"/>
              </a:spcAft>
            </a:pPr>
            <a:r>
              <a:rPr lang="en-US" sz="1600" b="0" i="0">
                <a:effectLst/>
                <a:cs typeface="Arial" panose="020b0604020202020204" pitchFamily="34" charset="0"/>
              </a:rPr>
              <a:t>Sandy was HR Consultant of the Year Tampa / IICDP DEI Practitioner.  She is passionate about creating positive change in retail automotive--one dealership at a time!</a:t>
            </a:r>
          </a:p>
          <a:p>
            <a:pPr marL="0" marR="0" lvl="0" indent="0" algn="l" defTabSz="914400" rtl="0" eaLnBrk="0" fontAlgn="base" latinLnBrk="0" hangingPunct="0">
              <a:lnSpc>
                <a:spcPct val="100000"/>
              </a:lnSpc>
              <a:spcBef>
                <a:spcPct val="0"/>
              </a:spcBef>
              <a:spcAft>
                <a:spcPct val="0"/>
              </a:spcAft>
              <a:buClrTx/>
              <a:buSzTx/>
              <a:buFontTx/>
              <a:buNone/>
            </a:pPr>
            <a:endParaRPr lang="en-US" sz="1400" b="0" i="0">
              <a:solidFill>
                <a:srgbClr val="555555"/>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BE17EB4-9909-4B50-8209-FD82DE513A4D}"/>
              </a:ext>
            </a:extLst>
          </p:cNvPr>
          <p:cNvSpPr txBox="1"/>
          <p:nvPr/>
        </p:nvSpPr>
        <p:spPr>
          <a:xfrm>
            <a:off x="503323" y="4027906"/>
            <a:ext cx="3113752" cy="1508105"/>
          </a:xfrm>
          <a:prstGeom prst="rect">
            <a:avLst/>
          </a:prstGeom>
          <a:noFill/>
        </p:spPr>
        <p:txBody>
          <a:bodyPr wrap="square">
            <a:spAutoFit/>
          </a:bodyPr>
          <a:lstStyle/>
          <a:p>
            <a:pPr marL="0" marR="0">
              <a:spcBef>
                <a:spcPct val="0"/>
              </a:spcBef>
              <a:spcAft>
                <a:spcPct val="0"/>
              </a:spcAft>
            </a:pPr>
            <a:r>
              <a:rPr lang="en-US" sz="1600" b="1">
                <a:solidFill>
                  <a:srgbClr val="19ADC0"/>
                </a:solidFill>
                <a:latin typeface="Calibri" panose="020f0502020204030204" pitchFamily="34" charset="0"/>
                <a:ea typeface="Calibri" panose="020f0502020204030204" pitchFamily="34" charset="0"/>
                <a:cs typeface="Calibri" panose="020f0502020204030204" pitchFamily="34" charset="0"/>
              </a:rPr>
              <a:t>Sandy Zannino, </a:t>
            </a:r>
            <a:r>
              <a:rPr lang="en-US" sz="1600" b="1" i="0">
                <a:solidFill>
                  <a:srgbClr val="19ADC0"/>
                </a:solidFill>
                <a:effectLst/>
                <a:latin typeface="Calibri" panose="020f0502020204030204" pitchFamily="34" charset="0"/>
                <a:cs typeface="Calibri" panose="020f0502020204030204" pitchFamily="34" charset="0"/>
              </a:rPr>
              <a:t>SPHR, SHRM-SCP</a:t>
            </a:r>
          </a:p>
          <a:p>
            <a:pPr marL="0" marR="0">
              <a:spcBef>
                <a:spcPct val="0"/>
              </a:spcBef>
              <a:spcAft>
                <a:spcPct val="0"/>
              </a:spcAft>
            </a:pPr>
            <a:r>
              <a:rPr lang="en-US" sz="1600">
                <a:latin typeface="Calibri" panose="020f0502020204030204" pitchFamily="34" charset="0"/>
                <a:ea typeface="Calibri" panose="020f0502020204030204" pitchFamily="34" charset="0"/>
                <a:cs typeface="Calibri" panose="020f0502020204030204" pitchFamily="34" charset="0"/>
              </a:rPr>
              <a:t>Founder, President</a:t>
            </a:r>
          </a:p>
          <a:p>
            <a:pPr marL="0" marR="0">
              <a:spcBef>
                <a:spcPct val="0"/>
              </a:spcBef>
              <a:spcAft>
                <a:spcPct val="0"/>
              </a:spcAft>
            </a:pPr>
            <a:r>
              <a:rPr lang="en-US" sz="1600">
                <a:effectLst/>
                <a:latin typeface="Calibri" panose="020f0502020204030204" pitchFamily="34" charset="0"/>
                <a:ea typeface="Calibri" panose="020f0502020204030204" pitchFamily="34" charset="0"/>
                <a:cs typeface="Calibri" panose="020f0502020204030204" pitchFamily="34" charset="0"/>
              </a:rPr>
              <a:t>Innovative Auto HR, LLC</a:t>
            </a:r>
          </a:p>
          <a:p>
            <a:pPr marL="0" marR="0">
              <a:spcBef>
                <a:spcPct val="0"/>
              </a:spcBef>
              <a:spcAft>
                <a:spcPct val="0"/>
              </a:spcAft>
            </a:pPr>
            <a:r>
              <a:rPr lang="en-US" sz="1600">
                <a:effectLst/>
                <a:latin typeface="Calibri" panose="020f0502020204030204" pitchFamily="34" charset="0"/>
                <a:ea typeface="Calibri" panose="020f0502020204030204" pitchFamily="34" charset="0"/>
                <a:cs typeface="Calibri" panose="020f0502020204030204" pitchFamily="34" charset="0"/>
              </a:rPr>
              <a:t>941.306.8310</a:t>
            </a:r>
          </a:p>
          <a:p>
            <a:pPr marL="0" marR="0">
              <a:spcBef>
                <a:spcPct val="0"/>
              </a:spcBef>
              <a:spcAft>
                <a:spcPct val="0"/>
              </a:spcAft>
            </a:pPr>
            <a:r>
              <a:rPr lang="pl-PL" sz="1600">
                <a:effectLst/>
                <a:latin typeface="Calibri" panose="020f0502020204030204" pitchFamily="34" charset="0"/>
                <a:ea typeface="Calibri" panose="020f0502020204030204" pitchFamily="34" charset="0"/>
                <a:cs typeface="Calibri" panose="020f0502020204030204" pitchFamily="34" charset="0"/>
              </a:rPr>
              <a:t>sandy@innovativeautohr.com</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spcBef>
                <a:spcPct val="0"/>
              </a:spcBef>
              <a:spcAft>
                <a:spcPct val="0"/>
              </a:spcAft>
            </a:pPr>
            <a:endParaRPr lang="en-US" sz="1200" b="1">
              <a:solidFill>
                <a:srgbClr val="19AD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409D4CF-231E-4F0C-909C-38E3D471B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94" y="1063131"/>
            <a:ext cx="1901403" cy="2803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Picture Placeholder 1"/>
          <p:cNvSpPr>
            <a:spLocks noGrp="1"/>
          </p:cNvSpPr>
          <p:nvPr>
            <p:ph type="pic" sz="quarter" idx="10"/>
          </p:nvPr>
        </p:nvSpPr>
        <p:spPr/>
        <p:txBody>
          <a:bodyPr/>
          <a:lstStyle/>
          <a:p/>
        </p:txBody>
      </p:sp>
    </p:spTree>
    <p:extLst>
      <p:ext uri="{BB962C8B-B14F-4D97-AF65-F5344CB8AC3E}">
        <p14:creationId xmlns:p14="http://schemas.microsoft.com/office/powerpoint/2010/main" val="19265139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3"/>
          </p:nvPr>
        </p:nvSpPr>
        <p:spPr>
          <a:xfrm>
            <a:off x="838200" y="4534168"/>
            <a:ext cx="6334496" cy="1487312"/>
          </a:xfrm>
        </p:spPr>
        <p:txBody>
          <a:bodyPr>
            <a:noAutofit/>
          </a:bodyPr>
          <a:lstStyle/>
          <a:p>
            <a:r>
              <a:rPr lang="en-US" sz="2800" smtClean="0"/>
              <a:t>Kelly Hughes (Charlotte)</a:t>
            </a:r>
          </a:p>
          <a:p>
            <a:endParaRPr lang="en-US" sz="2800"/>
          </a:p>
        </p:txBody>
      </p:sp>
      <p:sp>
        <p:nvSpPr>
          <p:cNvPr id="3" name="Text Placeholder 2"/>
          <p:cNvSpPr>
            <a:spLocks noGrp="1"/>
          </p:cNvSpPr>
          <p:nvPr>
            <p:ph type="body" sz="quarter" idx="14"/>
          </p:nvPr>
        </p:nvSpPr>
        <p:spPr>
          <a:xfrm>
            <a:off x="838200" y="4176980"/>
            <a:ext cx="7186613" cy="357188"/>
          </a:xfrm>
        </p:spPr>
        <p:txBody>
          <a:bodyPr>
            <a:normAutofit lnSpcReduction="10000"/>
          </a:bodyPr>
          <a:lstStyle/>
          <a:p>
            <a:r>
              <a:rPr lang="en-US" smtClean="0"/>
              <a:t>Presented by:</a:t>
            </a:r>
            <a:endParaRPr lang="en-US"/>
          </a:p>
        </p:txBody>
      </p:sp>
      <p:sp>
        <p:nvSpPr>
          <p:cNvPr id="4" name="Text Placeholder 3"/>
          <p:cNvSpPr>
            <a:spLocks noGrp="1"/>
          </p:cNvSpPr>
          <p:nvPr>
            <p:ph type="body" sz="quarter" idx="15"/>
          </p:nvPr>
        </p:nvSpPr>
        <p:spPr>
          <a:xfrm>
            <a:off x="838200" y="1217614"/>
            <a:ext cx="9263743" cy="2548843"/>
          </a:xfrm>
        </p:spPr>
        <p:txBody>
          <a:bodyPr>
            <a:noAutofit/>
          </a:bodyPr>
          <a:lstStyle/>
          <a:p>
            <a:pPr>
              <a:lnSpc>
                <a:spcPct val="90000"/>
              </a:lnSpc>
            </a:pPr>
            <a:r>
              <a:rPr lang="en-US" sz="5400" smtClean="0"/>
              <a:t>To </a:t>
            </a:r>
            <a:r>
              <a:rPr lang="en-US" sz="5400"/>
              <a:t>Mandate or Not to Mandate COVID-19 Vaccinations - What Employers Should Know</a:t>
            </a:r>
            <a:endParaRPr lang="en-US" sz="4800"/>
          </a:p>
        </p:txBody>
      </p:sp>
      <p:sp>
        <p:nvSpPr>
          <p:cNvPr id="7" name="Text Placeholder 2"/>
          <p:cNvSpPr txBox="1"/>
          <p:nvPr/>
        </p:nvSpPr>
        <p:spPr>
          <a:xfrm>
            <a:off x="838200" y="5754452"/>
            <a:ext cx="7186613" cy="35718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99BCE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000" b="0" i="0" u="none" strike="noStrike" kern="1200" cap="none" spc="0" normalizeH="0" baseline="0" noProof="0">
              <a:ln>
                <a:noFill/>
              </a:ln>
              <a:solidFill>
                <a:srgbClr val="99BCE4"/>
              </a:solidFill>
              <a:effectLst/>
              <a:uLnTx/>
              <a:uFillTx/>
              <a:latin typeface="Gill Sans MT" panose="020b0502020104020203"/>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36" y="5169594"/>
            <a:ext cx="1373707" cy="1394248"/>
          </a:xfrm>
          <a:prstGeom prst="rect">
            <a:avLst/>
          </a:prstGeom>
        </p:spPr>
      </p:pic>
      <p:sp>
        <p:nvSpPr>
          <p:cNvPr id="8" name="TextBox 7"/>
          <p:cNvSpPr txBox="1"/>
          <p:nvPr/>
        </p:nvSpPr>
        <p:spPr>
          <a:xfrm rot="20485270">
            <a:off x="5146071" y="3590107"/>
            <a:ext cx="5714062" cy="584775"/>
          </a:xfrm>
          <a:prstGeom prst="rect">
            <a:avLst/>
          </a:prstGeom>
          <a:noFill/>
          <a:ln w="19050" cmpd="dbl">
            <a:solidFill>
              <a:srgbClr val="C00000"/>
            </a:solidFill>
          </a:ln>
        </p:spPr>
        <p:txBody>
          <a:bodyPr wrap="square" rtlCol="0">
            <a:spAutoFit/>
          </a:bodyPr>
          <a:lstStyle/>
          <a:p>
            <a:r>
              <a:rPr lang="en-US" sz="3200" smtClean="0">
                <a:solidFill>
                  <a:srgbClr val="C00000"/>
                </a:solidFill>
              </a:rPr>
              <a:t>And Do You Still Have A Choice?</a:t>
            </a:r>
            <a:endParaRPr lang="en-US" sz="3200">
              <a:solidFill>
                <a:srgbClr val="C00000"/>
              </a:solidFill>
            </a:endParaRPr>
          </a:p>
        </p:txBody>
      </p:sp>
    </p:spTree>
    <p:extLst>
      <p:ext uri="{BB962C8B-B14F-4D97-AF65-F5344CB8AC3E}">
        <p14:creationId xmlns:p14="http://schemas.microsoft.com/office/powerpoint/2010/main" val="383372393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r="http://schemas.openxmlformats.org/officeDocument/2006/relationships" xmlns:a="http://schemas.openxmlformats.org/drawingml/2006/main" name="Office Theme">
  <a:themeElements>
    <a:clrScheme name="Custom 58">
      <a:dk1>
        <a:srgbClr val="313C41"/>
      </a:dk1>
      <a:lt1>
        <a:srgbClr val="FFFFFF"/>
      </a:lt1>
      <a:dk2>
        <a:srgbClr val="5F767F"/>
      </a:dk2>
      <a:lt2>
        <a:srgbClr val="FFFFFF"/>
      </a:lt2>
      <a:accent1>
        <a:srgbClr val="33789B"/>
      </a:accent1>
      <a:accent2>
        <a:srgbClr val="33AAB9"/>
      </a:accent2>
      <a:accent3>
        <a:srgbClr val="B5B5B5"/>
      </a:accent3>
      <a:accent4>
        <a:srgbClr val="B5B5B5"/>
      </a:accent4>
      <a:accent5>
        <a:srgbClr val="B5B5B5"/>
      </a:accent5>
      <a:accent6>
        <a:srgbClr val="B5B5B5"/>
      </a:accent6>
      <a:hlink>
        <a:srgbClr val="B5B5B5"/>
      </a:hlink>
      <a:folHlink>
        <a:srgbClr val="B5B5B5"/>
      </a:folHlink>
    </a:clrScheme>
    <a:fontScheme name="Custom 2">
      <a:majorFont>
        <a:latin typeface="Open Sans"/>
        <a:ea typeface="Sk-Modernist"/>
        <a:cs typeface="Sk-Modernist"/>
      </a:majorFont>
      <a:minorFont>
        <a:latin typeface="Open Sans Light"/>
        <a:ea typeface="Sk-Modernist"/>
        <a:cs typeface="Sk-Modernis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