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690" r:id="rId6"/>
    <p:sldMasterId id="2147483700" r:id="rId7"/>
  </p:sldMasterIdLst>
  <p:notesMasterIdLst>
    <p:notesMasterId r:id="rId28"/>
  </p:notesMasterIdLst>
  <p:sldIdLst>
    <p:sldId id="641" r:id="rId8"/>
    <p:sldId id="638" r:id="rId9"/>
    <p:sldId id="639" r:id="rId10"/>
    <p:sldId id="640" r:id="rId11"/>
    <p:sldId id="649" r:id="rId12"/>
    <p:sldId id="650" r:id="rId13"/>
    <p:sldId id="655" r:id="rId14"/>
    <p:sldId id="653" r:id="rId15"/>
    <p:sldId id="652" r:id="rId16"/>
    <p:sldId id="656" r:id="rId17"/>
    <p:sldId id="651" r:id="rId18"/>
    <p:sldId id="622" r:id="rId19"/>
    <p:sldId id="624" r:id="rId20"/>
    <p:sldId id="623" r:id="rId21"/>
    <p:sldId id="608" r:id="rId22"/>
    <p:sldId id="628" r:id="rId23"/>
    <p:sldId id="637" r:id="rId24"/>
    <p:sldId id="258" r:id="rId25"/>
    <p:sldId id="662" r:id="rId26"/>
    <p:sldId id="6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2" d="100"/>
          <a:sy n="92" d="100"/>
        </p:scale>
        <p:origin x="12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3C9B9-3E53-44D6-86C6-B9895B615C24}"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CF307-D2C2-4959-857E-0E89D0DA97AF}" type="slidenum">
              <a:rPr lang="en-US" smtClean="0"/>
              <a:t>‹#›</a:t>
            </a:fld>
            <a:endParaRPr lang="en-US"/>
          </a:p>
        </p:txBody>
      </p:sp>
    </p:spTree>
    <p:extLst>
      <p:ext uri="{BB962C8B-B14F-4D97-AF65-F5344CB8AC3E}">
        <p14:creationId xmlns:p14="http://schemas.microsoft.com/office/powerpoint/2010/main" val="22250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dirty="0">
                <a:solidFill>
                  <a:srgbClr val="000000"/>
                </a:solidFill>
                <a:effectLst/>
                <a:latin typeface="Arial" panose="020B0604020202020204" pitchFamily="34" charset="0"/>
                <a:cs typeface="Arial" panose="020B0604020202020204" pitchFamily="34" charset="0"/>
              </a:rPr>
              <a:t>On December 9, 2021, the Federal Trade Commission (FTC) revised the Safeguards Rule, which is part of the Gramm-Leach-Bliley Act (GLBA), this regulates the data privacy practices of financial institutions to require auto dealerships to more purposefully oversee the data privacy and security practices of their service providers. </a:t>
            </a:r>
            <a:r>
              <a:rPr lang="en-US" sz="1200" dirty="0">
                <a:solidFill>
                  <a:schemeClr val="tx1"/>
                </a:solidFill>
                <a:latin typeface="Arial" panose="020B0604020202020204" pitchFamily="34" charset="0"/>
                <a:ea typeface="Lato" panose="020F0502020204030203" pitchFamily="34" charset="0"/>
                <a:cs typeface="Arial" panose="020B0604020202020204" pitchFamily="34" charset="0"/>
              </a:rPr>
              <a:t>The Safeguards Rule applies to companies that provide services to financial institutions, such as data processing, customer service, and information technology support.  </a:t>
            </a:r>
            <a:endParaRPr lang="en-US" sz="1200" b="0" i="0" dirty="0">
              <a:solidFill>
                <a:srgbClr val="000000"/>
              </a:solidFill>
              <a:effectLst/>
              <a:latin typeface="Arial" panose="020B0604020202020204" pitchFamily="34" charset="0"/>
              <a:cs typeface="Arial" panose="020B0604020202020204" pitchFamily="34" charset="0"/>
            </a:endParaRPr>
          </a:p>
          <a:p>
            <a:pPr marL="0" indent="0">
              <a:buNone/>
            </a:pP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Although these regulations were finalized nearly a year ago, the FTC provided dealerships, their service providers and others subject to these rules one year to come into compliance and then </a:t>
            </a:r>
            <a:r>
              <a:rPr lang="en-US" sz="1200" dirty="0">
                <a:solidFill>
                  <a:srgbClr val="000000"/>
                </a:solidFill>
                <a:latin typeface="Arial" panose="020B0604020202020204" pitchFamily="34" charset="0"/>
                <a:cs typeface="Arial" panose="020B0604020202020204" pitchFamily="34" charset="0"/>
              </a:rPr>
              <a:t>pushed the rule our until June 9, 2023. </a:t>
            </a:r>
            <a:r>
              <a:rPr lang="en-US" sz="1200" b="1" dirty="0">
                <a:solidFill>
                  <a:srgbClr val="FF0000"/>
                </a:solidFill>
                <a:latin typeface="Arial" panose="020B0604020202020204" pitchFamily="34" charset="0"/>
                <a:ea typeface="Lato" panose="020F0502020204030203" pitchFamily="34" charset="0"/>
                <a:cs typeface="Arial" panose="020B0604020202020204" pitchFamily="34" charset="0"/>
              </a:rPr>
              <a:t>THE DEADLINE HAS PASSED! </a:t>
            </a:r>
          </a:p>
          <a:p>
            <a:pPr marL="0" indent="0">
              <a:buNone/>
            </a:pPr>
            <a:endParaRPr lang="en-US" sz="1200" dirty="0">
              <a:solidFill>
                <a:srgbClr val="000000"/>
              </a:solidFill>
              <a:latin typeface="Arial" panose="020B0604020202020204" pitchFamily="34" charset="0"/>
              <a:cs typeface="Arial" panose="020B0604020202020204" pitchFamily="34" charset="0"/>
            </a:endParaRPr>
          </a:p>
          <a:p>
            <a:pPr marL="0" indent="0">
              <a:buNone/>
            </a:pPr>
            <a:r>
              <a:rPr lang="en-US" sz="1200" dirty="0">
                <a:solidFill>
                  <a:srgbClr val="000000"/>
                </a:solidFill>
                <a:latin typeface="Arial" panose="020B0604020202020204" pitchFamily="34" charset="0"/>
                <a:cs typeface="Arial" panose="020B0604020202020204" pitchFamily="34" charset="0"/>
              </a:rPr>
              <a:t>We are going to help you in the event that you/your service provider missed this deadline! </a:t>
            </a:r>
          </a:p>
          <a:p>
            <a:pPr marL="0" indent="0">
              <a:buNone/>
            </a:pPr>
            <a:endParaRPr lang="en-US" sz="1200" dirty="0">
              <a:solidFill>
                <a:srgbClr val="000000"/>
              </a:solidFill>
              <a:latin typeface="Arial" panose="020B0604020202020204" pitchFamily="34" charset="0"/>
              <a:cs typeface="Arial" panose="020B0604020202020204" pitchFamily="34" charset="0"/>
            </a:endParaRPr>
          </a:p>
          <a:p>
            <a:pPr marL="0" indent="0">
              <a:buNone/>
            </a:pPr>
            <a:r>
              <a:rPr lang="en-US" sz="1200" dirty="0">
                <a:solidFill>
                  <a:srgbClr val="000000"/>
                </a:solidFill>
                <a:latin typeface="Arial" panose="020B0604020202020204" pitchFamily="34" charset="0"/>
                <a:cs typeface="Arial" panose="020B0604020202020204" pitchFamily="34" charset="0"/>
              </a:rPr>
              <a:t>A QUICK WHAT TO DO.  </a:t>
            </a:r>
            <a:endParaRPr lang="en-US" sz="1200" dirty="0">
              <a:solidFill>
                <a:schemeClr val="tx1"/>
              </a:solidFill>
              <a:latin typeface="Arial" panose="020B0604020202020204" pitchFamily="34" charset="0"/>
              <a:ea typeface="Lato" panose="020F0502020204030203" pitchFamily="34" charset="0"/>
              <a:cs typeface="Arial" panose="020B0604020202020204" pitchFamily="34" charset="0"/>
            </a:endParaRPr>
          </a:p>
          <a:p>
            <a:pPr marL="0" indent="0" algn="ctr">
              <a:buNone/>
            </a:pPr>
            <a:endParaRPr lang="en-US" sz="1200" b="1" dirty="0">
              <a:solidFill>
                <a:srgbClr val="FF0000"/>
              </a:solidFill>
              <a:latin typeface="Arial" panose="020B0604020202020204" pitchFamily="34" charset="0"/>
              <a:ea typeface="Lato" panose="020F0502020204030203"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BEB1F8-5839-4876-A3E7-21E4E15A9108}" type="slidenum">
              <a:rPr lang="en-US" smtClean="0"/>
              <a:t>12</a:t>
            </a:fld>
            <a:endParaRPr lang="en-US" dirty="0"/>
          </a:p>
        </p:txBody>
      </p:sp>
    </p:spTree>
    <p:extLst>
      <p:ext uri="{BB962C8B-B14F-4D97-AF65-F5344CB8AC3E}">
        <p14:creationId xmlns:p14="http://schemas.microsoft.com/office/powerpoint/2010/main" val="277797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00000"/>
                </a:solidFill>
                <a:latin typeface="Arial" panose="020B0604020202020204" pitchFamily="34" charset="0"/>
                <a:cs typeface="Arial" panose="020B0604020202020204" pitchFamily="34" charset="0"/>
              </a:rPr>
              <a:t>GLBA is not only concerned with personally identifiable information (aka. names paired with phone numbers, addresses) but extends its scope to what it terms “customer information,” which is broad enough to cover </a:t>
            </a:r>
            <a:r>
              <a:rPr lang="en-US" sz="1200" b="1" dirty="0">
                <a:solidFill>
                  <a:srgbClr val="000000"/>
                </a:solidFill>
                <a:latin typeface="Arial" panose="020B0604020202020204" pitchFamily="34" charset="0"/>
                <a:cs typeface="Arial" panose="020B0604020202020204" pitchFamily="34" charset="0"/>
              </a:rPr>
              <a:t>any information about a consumer resulting from any transaction involving a financial product or service between the dealership and the consumer. </a:t>
            </a:r>
          </a:p>
          <a:p>
            <a:pPr marL="0" indent="0">
              <a:buFont typeface="Arial" panose="020B0604020202020204" pitchFamily="34" charset="0"/>
              <a:buNone/>
            </a:pPr>
            <a:endParaRPr lang="en-US" sz="1200" b="1" dirty="0">
              <a:latin typeface="Arial" panose="020B0604020202020204" pitchFamily="34" charset="0"/>
              <a:ea typeface="Lato" panose="020F0502020204030203" pitchFamily="34" charset="0"/>
              <a:cs typeface="Arial" panose="020B0604020202020204" pitchFamily="34" charset="0"/>
            </a:endParaRPr>
          </a:p>
          <a:p>
            <a:pPr marL="0" indent="0">
              <a:spcBef>
                <a:spcPts val="0"/>
              </a:spcBef>
              <a:buFont typeface="Arial" panose="020B0604020202020204" pitchFamily="34" charset="0"/>
              <a:buNone/>
            </a:pPr>
            <a:r>
              <a:rPr lang="en-US" sz="1200" dirty="0">
                <a:latin typeface="Arial" panose="020B0604020202020204" pitchFamily="34" charset="0"/>
                <a:ea typeface="Times New Roman" panose="02020603050405020304" pitchFamily="18" charset="0"/>
                <a:cs typeface="Arial" panose="020B0604020202020204" pitchFamily="34" charset="0"/>
              </a:rPr>
              <a:t>According to the FTC Safeguards Business Resource Page: Information security program must be written and it must be appropriate to the size and complexity of your business, the nature and scope of your activities, and the sensitivity of the information at issue. The objectives of your company’s program are:</a:t>
            </a:r>
          </a:p>
          <a:p>
            <a:pPr marL="0" indent="0">
              <a:spcBef>
                <a:spcPts val="0"/>
              </a:spcBef>
              <a:buFont typeface="Arial" panose="020B0604020202020204" pitchFamily="34" charset="0"/>
              <a:buNone/>
            </a:pPr>
            <a:endParaRPr lang="en-US" sz="1200" dirty="0">
              <a:latin typeface="Arial" panose="020B0604020202020204" pitchFamily="34" charset="0"/>
              <a:ea typeface="Tahoma" panose="020B0604030504040204" pitchFamily="34" charset="0"/>
              <a:cs typeface="Arial" panose="020B0604020202020204" pitchFamily="34" charset="0"/>
            </a:endParaRPr>
          </a:p>
          <a:p>
            <a:pPr>
              <a:spcBef>
                <a:spcPts val="0"/>
              </a:spcBef>
              <a:spcAft>
                <a:spcPts val="300"/>
              </a:spcAft>
              <a:buClrTx/>
              <a:buSzPts val="1000"/>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to ensure the security and confidentiality of customer information;</a:t>
            </a:r>
            <a:endParaRPr lang="en-US" sz="1200" dirty="0">
              <a:latin typeface="Arial" panose="020B0604020202020204" pitchFamily="34" charset="0"/>
              <a:ea typeface="Tahoma" panose="020B0604030504040204" pitchFamily="34" charset="0"/>
              <a:cs typeface="Arial" panose="020B0604020202020204" pitchFamily="34" charset="0"/>
            </a:endParaRPr>
          </a:p>
          <a:p>
            <a:pPr>
              <a:spcBef>
                <a:spcPts val="0"/>
              </a:spcBef>
              <a:spcAft>
                <a:spcPts val="300"/>
              </a:spcAft>
              <a:buClrTx/>
              <a:buSzPts val="1000"/>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to protect against anticipated threats or hazards to the security or integrity of that information; and</a:t>
            </a:r>
            <a:endParaRPr lang="en-US" sz="1200" dirty="0">
              <a:latin typeface="Arial" panose="020B0604020202020204" pitchFamily="34" charset="0"/>
              <a:ea typeface="Tahoma" panose="020B0604030504040204" pitchFamily="34" charset="0"/>
              <a:cs typeface="Arial" panose="020B0604020202020204" pitchFamily="34" charset="0"/>
            </a:endParaRPr>
          </a:p>
          <a:p>
            <a:pPr>
              <a:spcBef>
                <a:spcPts val="0"/>
              </a:spcBef>
              <a:buClrTx/>
              <a:buSzPts val="1000"/>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to protect against unauthorized access to that information that could result in substantial harm or inconvenience to any customer.</a:t>
            </a:r>
          </a:p>
          <a:p>
            <a:pPr>
              <a:spcBef>
                <a:spcPts val="0"/>
              </a:spcBef>
              <a:buClrTx/>
              <a:buSzPts val="1000"/>
              <a:tabLst>
                <a:tab pos="457200" algn="l"/>
              </a:tabLst>
            </a:pPr>
            <a:endParaRPr lang="en-US" sz="1200" dirty="0">
              <a:latin typeface="Arial" panose="020B0604020202020204" pitchFamily="34" charset="0"/>
              <a:ea typeface="Tahoma" panose="020B0604030504040204" pitchFamily="34" charset="0"/>
              <a:cs typeface="Arial" panose="020B0604020202020204" pitchFamily="34" charset="0"/>
            </a:endParaRPr>
          </a:p>
          <a:p>
            <a:pPr marL="0" indent="0">
              <a:buNone/>
            </a:pPr>
            <a:r>
              <a:rPr lang="en-US" sz="1200" dirty="0">
                <a:solidFill>
                  <a:srgbClr val="1B1B1B"/>
                </a:solidFill>
                <a:effectLst/>
                <a:latin typeface="Arial" panose="020B0604020202020204" pitchFamily="34" charset="0"/>
                <a:ea typeface="Calibri" panose="020F0502020204030204" pitchFamily="34" charset="0"/>
                <a:cs typeface="Arial" panose="020B0604020202020204" pitchFamily="34" charset="0"/>
              </a:rPr>
              <a:t>You can’t formulate an effective information security program until you know what information you have and where it’s stored. After completing that inventory, conduct an assessment to determine foreseeable risks and threats – internal and external – to the security, confidentiality, and integrity of customer information. </a:t>
            </a:r>
          </a:p>
          <a:p>
            <a:pPr marL="0" indent="0">
              <a:buNone/>
            </a:pPr>
            <a:endParaRPr lang="en-US" sz="1200" dirty="0">
              <a:solidFill>
                <a:srgbClr val="1B1B1B"/>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200" dirty="0">
                <a:solidFill>
                  <a:srgbClr val="1B1B1B"/>
                </a:solidFill>
                <a:effectLst/>
                <a:latin typeface="Arial" panose="020B0604020202020204" pitchFamily="34" charset="0"/>
                <a:ea typeface="Calibri" panose="020F0502020204030204" pitchFamily="34" charset="0"/>
                <a:cs typeface="Arial" panose="020B0604020202020204" pitchFamily="34" charset="0"/>
              </a:rPr>
              <a:t>Among other things, your risk assessment must be written and must include criteria for evaluating those risks and threats. Think through how customer information could be disclosed without authorization, misused, altered, or destroyed. The risks to information constantly morph and mutate, so the Safeguards Rule requires you to conduct periodic reassessments in light of changes to your operations or the emergence of new threats.</a:t>
            </a:r>
          </a:p>
          <a:p>
            <a:pPr>
              <a:spcBef>
                <a:spcPts val="0"/>
              </a:spcBef>
              <a:buClrTx/>
              <a:buSzPts val="1000"/>
              <a:tabLst>
                <a:tab pos="457200" algn="l"/>
              </a:tabLst>
            </a:pPr>
            <a:endParaRPr lang="en-US" sz="1200" dirty="0">
              <a:latin typeface="Arial" panose="020B0604020202020204" pitchFamily="34" charset="0"/>
              <a:ea typeface="Tahom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BEB1F8-5839-4876-A3E7-21E4E15A9108}" type="slidenum">
              <a:rPr lang="en-US" smtClean="0"/>
              <a:t>13</a:t>
            </a:fld>
            <a:endParaRPr lang="en-US" dirty="0"/>
          </a:p>
        </p:txBody>
      </p:sp>
    </p:spTree>
    <p:extLst>
      <p:ext uri="{BB962C8B-B14F-4D97-AF65-F5344CB8AC3E}">
        <p14:creationId xmlns:p14="http://schemas.microsoft.com/office/powerpoint/2010/main" val="25475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latin typeface="Arial" panose="020B0604020202020204" pitchFamily="34" charset="0"/>
                <a:ea typeface="Lato" panose="020F0502020204030203" pitchFamily="34" charset="0"/>
                <a:cs typeface="Arial" panose="020B0604020202020204" pitchFamily="34" charset="0"/>
              </a:rPr>
              <a:t>HOW DO WE  GET SERVICE PROVIDERS COMPLIANT WITH THESE NEW REQUIREMENTS?</a:t>
            </a:r>
            <a:r>
              <a:rPr lang="en-US" sz="1200" b="1" dirty="0">
                <a:solidFill>
                  <a:srgbClr val="FF0000"/>
                </a:solidFill>
                <a:latin typeface="Arial" panose="020B0604020202020204" pitchFamily="34" charset="0"/>
                <a:ea typeface="Lato" panose="020F0502020204030203" pitchFamily="34" charset="0"/>
                <a:cs typeface="Arial" panose="020B0604020202020204" pitchFamily="34" charset="0"/>
              </a:rPr>
              <a:t> </a:t>
            </a:r>
          </a:p>
          <a:p>
            <a:pPr marL="0" indent="0">
              <a:buFont typeface="Arial" panose="020B0604020202020204" pitchFamily="34" charset="0"/>
              <a:buNone/>
            </a:pPr>
            <a:endParaRPr lang="en-US" sz="1200" b="1" dirty="0">
              <a:solidFill>
                <a:srgbClr val="FF0000"/>
              </a:solidFill>
              <a:latin typeface="Arial" panose="020B0604020202020204" pitchFamily="34" charset="0"/>
              <a:ea typeface="Lato" panose="020F0502020204030203" pitchFamily="34" charset="0"/>
              <a:cs typeface="Arial" panose="020B0604020202020204" pitchFamily="34" charset="0"/>
            </a:endParaRPr>
          </a:p>
          <a:p>
            <a:pPr marL="0" indent="0" algn="just">
              <a:buFont typeface="Arial" panose="020B0604020202020204" pitchFamily="34" charset="0"/>
              <a:buNone/>
            </a:pPr>
            <a:r>
              <a:rPr lang="en-US" sz="1200" b="1" dirty="0">
                <a:solidFill>
                  <a:srgbClr val="FF0000"/>
                </a:solidFill>
                <a:latin typeface="Arial" panose="020B0604020202020204" pitchFamily="34" charset="0"/>
                <a:ea typeface="Lato" panose="020F0502020204030203" pitchFamily="34" charset="0"/>
                <a:cs typeface="Arial" panose="020B0604020202020204" pitchFamily="34" charset="0"/>
              </a:rPr>
              <a:t>What is expected of the Dealer for their Service Provider oversight: </a:t>
            </a:r>
            <a:endParaRPr lang="en-US" sz="1200" dirty="0">
              <a:solidFill>
                <a:srgbClr val="000000"/>
              </a:solidFill>
              <a:latin typeface="Arial" panose="020B0604020202020204" pitchFamily="34" charset="0"/>
              <a:cs typeface="Arial" panose="020B0604020202020204" pitchFamily="34" charset="0"/>
            </a:endParaRPr>
          </a:p>
          <a:p>
            <a:pPr algn="just">
              <a:buClrTx/>
            </a:pPr>
            <a:r>
              <a:rPr lang="en-US" sz="1200" dirty="0">
                <a:solidFill>
                  <a:srgbClr val="000000"/>
                </a:solidFill>
                <a:latin typeface="Arial" panose="020B0604020202020204" pitchFamily="34" charset="0"/>
                <a:cs typeface="Arial" panose="020B0604020202020204" pitchFamily="34" charset="0"/>
              </a:rPr>
              <a:t>Taking reasonable steps to select and retain service providers that are capable of maintaining appropriate safeguards for the customer information at issue;</a:t>
            </a:r>
          </a:p>
          <a:p>
            <a:pPr algn="just">
              <a:buClrTx/>
            </a:pPr>
            <a:r>
              <a:rPr lang="en-US" sz="1200" dirty="0">
                <a:solidFill>
                  <a:srgbClr val="000000"/>
                </a:solidFill>
                <a:latin typeface="Arial" panose="020B0604020202020204" pitchFamily="34" charset="0"/>
                <a:cs typeface="Arial" panose="020B0604020202020204" pitchFamily="34" charset="0"/>
              </a:rPr>
              <a:t>Requiring service providers by contract to implement and maintain such safeguards; and</a:t>
            </a:r>
          </a:p>
          <a:p>
            <a:pPr algn="just">
              <a:buClrTx/>
            </a:pPr>
            <a:r>
              <a:rPr lang="en-US" sz="1200" dirty="0">
                <a:solidFill>
                  <a:srgbClr val="000000"/>
                </a:solidFill>
                <a:latin typeface="Arial" panose="020B0604020202020204" pitchFamily="34" charset="0"/>
                <a:cs typeface="Arial" panose="020B0604020202020204" pitchFamily="34" charset="0"/>
              </a:rPr>
              <a:t>Periodically assessing service providers based on the risk they present and the continued adequacy of their safeguards.</a:t>
            </a:r>
          </a:p>
          <a:p>
            <a:pPr marL="0" indent="0">
              <a:buFont typeface="Arial" panose="020B0604020202020204" pitchFamily="34" charset="0"/>
              <a:buNone/>
            </a:pPr>
            <a:endParaRPr lang="en-US" sz="1200" b="1" dirty="0">
              <a:solidFill>
                <a:srgbClr val="FF0000"/>
              </a:solidFill>
              <a:latin typeface="Arial" panose="020B0604020202020204" pitchFamily="34" charset="0"/>
              <a:ea typeface="Lato" panose="020F0502020204030203" pitchFamily="34" charset="0"/>
              <a:cs typeface="Arial" panose="020B0604020202020204" pitchFamily="34" charset="0"/>
            </a:endParaRPr>
          </a:p>
          <a:p>
            <a:pPr marL="0" indent="0">
              <a:buFont typeface="Arial" panose="020B0604020202020204" pitchFamily="34" charset="0"/>
              <a:buNone/>
            </a:pPr>
            <a:r>
              <a:rPr lang="en-US" sz="1200" b="1" dirty="0">
                <a:solidFill>
                  <a:srgbClr val="FF0000"/>
                </a:solidFill>
                <a:latin typeface="Arial" panose="020B0604020202020204" pitchFamily="34" charset="0"/>
                <a:ea typeface="Lato" panose="020F0502020204030203" pitchFamily="34" charset="0"/>
                <a:cs typeface="Arial" panose="020B0604020202020204" pitchFamily="34" charset="0"/>
              </a:rPr>
              <a:t>Responsibilities of a Service Provider under the new Safeguards Rule</a:t>
            </a:r>
          </a:p>
          <a:p>
            <a:pPr>
              <a:buClrTx/>
            </a:pPr>
            <a:r>
              <a:rPr lang="en-US" sz="1200" dirty="0">
                <a:latin typeface="Arial" panose="020B0604020202020204" pitchFamily="34" charset="0"/>
                <a:ea typeface="Lato" panose="020F0502020204030203" pitchFamily="34" charset="0"/>
                <a:cs typeface="Arial" panose="020B0604020202020204" pitchFamily="34" charset="0"/>
              </a:rPr>
              <a:t>Risk Assessment</a:t>
            </a:r>
          </a:p>
          <a:p>
            <a:pPr>
              <a:buClrTx/>
            </a:pPr>
            <a:r>
              <a:rPr lang="en-US" sz="1200" dirty="0">
                <a:latin typeface="Arial" panose="020B0604020202020204" pitchFamily="34" charset="0"/>
                <a:ea typeface="Lato" panose="020F0502020204030203" pitchFamily="34" charset="0"/>
                <a:cs typeface="Arial" panose="020B0604020202020204" pitchFamily="34" charset="0"/>
              </a:rPr>
              <a:t>Safeguarding Measures</a:t>
            </a:r>
          </a:p>
          <a:p>
            <a:pPr>
              <a:buClrTx/>
            </a:pPr>
            <a:r>
              <a:rPr lang="en-US" sz="1200" dirty="0">
                <a:latin typeface="Arial" panose="020B0604020202020204" pitchFamily="34" charset="0"/>
                <a:ea typeface="Lato" panose="020F0502020204030203" pitchFamily="34" charset="0"/>
                <a:cs typeface="Arial" panose="020B0604020202020204" pitchFamily="34" charset="0"/>
              </a:rPr>
              <a:t>Incident Response</a:t>
            </a:r>
          </a:p>
          <a:p>
            <a:pPr>
              <a:buClrTx/>
            </a:pPr>
            <a:r>
              <a:rPr lang="en-US" sz="1200" dirty="0">
                <a:latin typeface="Arial" panose="020B0604020202020204" pitchFamily="34" charset="0"/>
                <a:ea typeface="Lato" panose="020F0502020204030203" pitchFamily="34" charset="0"/>
                <a:cs typeface="Arial" panose="020B0604020202020204" pitchFamily="34" charset="0"/>
              </a:rPr>
              <a:t>Security Program</a:t>
            </a:r>
          </a:p>
          <a:p>
            <a:pPr>
              <a:buClrTx/>
            </a:pPr>
            <a:r>
              <a:rPr lang="en-US" sz="1200" dirty="0">
                <a:latin typeface="Arial" panose="020B0604020202020204" pitchFamily="34" charset="0"/>
                <a:ea typeface="Lato" panose="020F0502020204030203" pitchFamily="34" charset="0"/>
                <a:cs typeface="Arial" panose="020B0604020202020204" pitchFamily="34" charset="0"/>
              </a:rPr>
              <a:t>Employee Training</a:t>
            </a:r>
          </a:p>
          <a:p>
            <a:pPr>
              <a:buClrTx/>
            </a:pPr>
            <a:r>
              <a:rPr lang="en-US" sz="1200" dirty="0">
                <a:latin typeface="Arial" panose="020B0604020202020204" pitchFamily="34" charset="0"/>
                <a:ea typeface="Lato" panose="020F0502020204030203" pitchFamily="34" charset="0"/>
                <a:cs typeface="Arial" panose="020B0604020202020204" pitchFamily="34" charset="0"/>
              </a:rPr>
              <a:t>Oversight of Service Providers</a:t>
            </a:r>
          </a:p>
          <a:p>
            <a:pPr>
              <a:buClrTx/>
            </a:pPr>
            <a:r>
              <a:rPr lang="en-US" sz="1200" dirty="0">
                <a:latin typeface="Arial" panose="020B0604020202020204" pitchFamily="34" charset="0"/>
                <a:ea typeface="Lato" panose="020F0502020204030203" pitchFamily="34" charset="0"/>
                <a:cs typeface="Arial" panose="020B0604020202020204" pitchFamily="34" charset="0"/>
              </a:rPr>
              <a:t>Regular Evaluation</a:t>
            </a:r>
          </a:p>
          <a:p>
            <a:endParaRPr lang="en-US" dirty="0"/>
          </a:p>
        </p:txBody>
      </p:sp>
      <p:sp>
        <p:nvSpPr>
          <p:cNvPr id="4" name="Slide Number Placeholder 3"/>
          <p:cNvSpPr>
            <a:spLocks noGrp="1"/>
          </p:cNvSpPr>
          <p:nvPr>
            <p:ph type="sldNum" sz="quarter" idx="5"/>
          </p:nvPr>
        </p:nvSpPr>
        <p:spPr/>
        <p:txBody>
          <a:bodyPr/>
          <a:lstStyle/>
          <a:p>
            <a:fld id="{1DBEB1F8-5839-4876-A3E7-21E4E15A9108}" type="slidenum">
              <a:rPr lang="en-US" smtClean="0"/>
              <a:t>14</a:t>
            </a:fld>
            <a:endParaRPr lang="en-US" dirty="0"/>
          </a:p>
        </p:txBody>
      </p:sp>
    </p:spTree>
    <p:extLst>
      <p:ext uri="{BB962C8B-B14F-4D97-AF65-F5344CB8AC3E}">
        <p14:creationId xmlns:p14="http://schemas.microsoft.com/office/powerpoint/2010/main" val="146404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rial" panose="020B0604020202020204" pitchFamily="34" charset="0"/>
                <a:ea typeface="Times New Roman" panose="02020603050405020304" pitchFamily="18" charset="0"/>
                <a:cs typeface="Arial" panose="020B0604020202020204" pitchFamily="34" charset="0"/>
              </a:rPr>
              <a:t>Implement customer information safeguards. </a:t>
            </a:r>
          </a:p>
          <a:p>
            <a:pPr marL="0" indent="0">
              <a:buFont typeface="Arial" panose="020B0604020202020204" pitchFamily="34" charset="0"/>
              <a:buNone/>
            </a:pPr>
            <a:r>
              <a:rPr lang="en-US" sz="1200" dirty="0">
                <a:latin typeface="Arial" panose="020B0604020202020204" pitchFamily="34" charset="0"/>
                <a:ea typeface="Times New Roman" panose="02020603050405020304" pitchFamily="18" charset="0"/>
                <a:cs typeface="Arial" panose="020B0604020202020204" pitchFamily="34" charset="0"/>
              </a:rPr>
              <a:t>These safeguards include access control, inventory of all systems, data encryption, secure development practices, Multifactor Authentication (MFA), data disposal procedures, change management procedures, assess to apps, and monitoring and logging authorized user activities. This would be covered through continuous monitoring. </a:t>
            </a:r>
          </a:p>
          <a:p>
            <a:pPr marL="0" indent="0">
              <a:buFont typeface="Arial" panose="020B0604020202020204" pitchFamily="34" charset="0"/>
              <a:buNone/>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ea typeface="Times New Roman" panose="02020603050405020304" pitchFamily="18" charset="0"/>
                <a:cs typeface="Arial" panose="020B0604020202020204" pitchFamily="34" charset="0"/>
              </a:rPr>
              <a:t>If a system for continuous monitoring is not in place, biannual vulnerability assessments must be completed.</a:t>
            </a:r>
            <a:endParaRPr lang="en-US" sz="1200" dirty="0">
              <a:latin typeface="Arial" panose="020B0604020202020204" pitchFamily="34" charset="0"/>
              <a:ea typeface="Tahoma" panose="020B060403050404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ea typeface="Times New Roman" panose="02020603050405020304" pitchFamily="18" charset="0"/>
                <a:cs typeface="Arial" panose="020B0604020202020204" pitchFamily="34" charset="0"/>
              </a:rPr>
              <a:t>1. Encrypt customer information on your system and when it’s in transit. </a:t>
            </a:r>
            <a:endParaRPr lang="en-US" sz="1200" i="1" dirty="0">
              <a:latin typeface="Arial" panose="020B060402020202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endParaRPr lang="en-US" sz="1200" i="1" dirty="0">
              <a:latin typeface="Arial" panose="020B060402020202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ea typeface="Times New Roman" panose="02020603050405020304" pitchFamily="18" charset="0"/>
                <a:cs typeface="Arial" panose="020B0604020202020204" pitchFamily="34" charset="0"/>
              </a:rPr>
              <a:t>2. Assess your apps. If your company develops its own apps to store, access, or transmit customer information – or if you use third-party apps for those purposes – implement procedures for evaluating their security.</a:t>
            </a:r>
            <a:r>
              <a:rPr lang="en-US" sz="1200" i="1"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200" i="1" dirty="0">
              <a:latin typeface="Arial" panose="020B0604020202020204" pitchFamily="34" charset="0"/>
              <a:cs typeface="Arial" panose="020B0604020202020204" pitchFamily="34" charset="0"/>
            </a:endParaRPr>
          </a:p>
          <a:p>
            <a:pPr marL="0" indent="0">
              <a:buNone/>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For multi-factor authentication, the Rule requires at least two of these authentication factors: a knowledge factor (for example, a password); a possession factor (for example, a token), and an inherence factor (for example, biometric characteristics). The only exception would be if your Qualified Individual has approved in writing the use of another equivalent form of secure access controls. </a:t>
            </a:r>
            <a:r>
              <a:rPr lang="en-US" sz="1200" i="1" dirty="0">
                <a:solidFill>
                  <a:schemeClr val="tx1"/>
                </a:solidFill>
                <a:latin typeface="Arial" panose="020B0604020202020204" pitchFamily="34" charset="0"/>
                <a:cs typeface="Arial" panose="020B0604020202020204" pitchFamily="34" charset="0"/>
              </a:rPr>
              <a:t>need. </a:t>
            </a:r>
          </a:p>
          <a:p>
            <a:pPr marL="0" indent="0">
              <a:buNone/>
            </a:pPr>
            <a:endParaRPr lang="en-US" sz="1200" i="1" dirty="0">
              <a:solidFill>
                <a:schemeClr val="tx1"/>
              </a:solidFill>
              <a:latin typeface="Arial" panose="020B0604020202020204" pitchFamily="34" charset="0"/>
              <a:cs typeface="Arial" panose="020B0604020202020204" pitchFamily="34" charset="0"/>
            </a:endParaRPr>
          </a:p>
          <a:p>
            <a:pPr marL="0" indent="0">
              <a:buNone/>
            </a:pPr>
            <a:r>
              <a:rPr lang="en-US" sz="1200" dirty="0">
                <a:solidFill>
                  <a:schemeClr val="tx1"/>
                </a:solidFill>
                <a:latin typeface="Arial" panose="020B0604020202020204" pitchFamily="34" charset="0"/>
                <a:cs typeface="Arial" panose="020B0604020202020204" pitchFamily="34" charset="0"/>
              </a:rPr>
              <a:t>4. Dispose</a:t>
            </a: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customer information securely. Securely dispose of customer information no later than two years after your most recent use of it to serve the customer. The only exceptions: if you have a legitimate business need or legal requirement to hold on to it or if targeted disposal isn’t feasible because of the way the information is maintained</a:t>
            </a:r>
          </a:p>
          <a:p>
            <a:pPr marL="0" indent="0">
              <a:buNone/>
            </a:pPr>
            <a:endPar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Anticipate and evaluate changes to your information system or network. Changes to an information system or network can undermine existing security measures. For example, if your company adds a new server, has that created a new security risk? Because your systems and networks change to accommodate new business processes, your safeguards can’t be static. The Safeguards Rule requires financial institutions to build change management into their information security program.</a:t>
            </a:r>
            <a:endParaRPr lang="en-U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  Maintain a log of authorized users’ activity and keep an eye out for unauthorized access. Implement procedures and controls to monitor when authorized users are accessing customer information on your system and to detect unauthorized access.</a:t>
            </a:r>
            <a:endParaRPr lang="en-U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DBEB1F8-5839-4876-A3E7-21E4E15A9108}" type="slidenum">
              <a:rPr lang="en-US" smtClean="0"/>
              <a:t>15</a:t>
            </a:fld>
            <a:endParaRPr lang="en-US" dirty="0"/>
          </a:p>
        </p:txBody>
      </p:sp>
    </p:spTree>
    <p:extLst>
      <p:ext uri="{BB962C8B-B14F-4D97-AF65-F5344CB8AC3E}">
        <p14:creationId xmlns:p14="http://schemas.microsoft.com/office/powerpoint/2010/main" val="102931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Verify that third party service providers are doing everything possible to protect customer information and that providers are assessed based on the risk that they pose to the customer’s information.</a:t>
            </a:r>
          </a:p>
          <a:p>
            <a:pPr marL="0" indent="0">
              <a:buNone/>
            </a:pPr>
            <a:endParaRPr lang="en-US" sz="1200" dirty="0">
              <a:solidFill>
                <a:srgbClr val="404040"/>
              </a:solidFill>
              <a:latin typeface="Arial" panose="020B0604020202020204" pitchFamily="34" charset="0"/>
              <a:ea typeface="Tahoma" panose="020B0604030504040204" pitchFamily="34" charset="0"/>
              <a:cs typeface="Arial" panose="020B0604020202020204" pitchFamily="34" charset="0"/>
            </a:endParaRPr>
          </a:p>
          <a:p>
            <a:pPr marL="0" indent="0">
              <a:buNone/>
            </a:pPr>
            <a:r>
              <a:rPr lang="en-US" sz="1200" dirty="0">
                <a:solidFill>
                  <a:srgbClr val="1B1B1B"/>
                </a:solidFill>
                <a:effectLst/>
                <a:latin typeface="Arial" panose="020B0604020202020204" pitchFamily="34" charset="0"/>
                <a:ea typeface="Calibri" panose="020F0502020204030204" pitchFamily="34" charset="0"/>
                <a:cs typeface="Arial" panose="020B0604020202020204" pitchFamily="34" charset="0"/>
              </a:rPr>
              <a:t>Select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service providers </a:t>
            </a:r>
            <a:r>
              <a:rPr lang="en-US" sz="1200" dirty="0">
                <a:solidFill>
                  <a:srgbClr val="1B1B1B"/>
                </a:solidFill>
                <a:effectLst/>
                <a:latin typeface="Arial" panose="020B0604020202020204" pitchFamily="34" charset="0"/>
                <a:ea typeface="Calibri" panose="020F0502020204030204" pitchFamily="34" charset="0"/>
                <a:cs typeface="Arial" panose="020B0604020202020204" pitchFamily="34" charset="0"/>
              </a:rPr>
              <a:t>with the skills and experience to maintain appropriate safeguards. Your contracts must spell out your security expectations, build in ways to monitor your service provider’s work, and provide for periodic reassessments of their suitability for the job.</a:t>
            </a:r>
          </a:p>
          <a:p>
            <a:pPr marL="0" indent="0">
              <a:buNone/>
            </a:pPr>
            <a:endParaRPr lang="en-US" sz="1200" dirty="0">
              <a:solidFill>
                <a:schemeClr val="tx1"/>
              </a:solidFill>
              <a:latin typeface="Arial" panose="020B0604020202020204" pitchFamily="34" charset="0"/>
              <a:ea typeface="Lato" panose="020F0502020204030203" pitchFamily="34" charset="0"/>
              <a:cs typeface="Arial" panose="020B0604020202020204" pitchFamily="34" charset="0"/>
            </a:endParaRPr>
          </a:p>
          <a:p>
            <a:pPr marL="0" indent="0">
              <a:buNone/>
            </a:pPr>
            <a:r>
              <a:rPr lang="en-US" sz="1200" dirty="0">
                <a:solidFill>
                  <a:schemeClr val="tx1"/>
                </a:solidFill>
                <a:latin typeface="Arial" panose="020B0604020202020204" pitchFamily="34" charset="0"/>
                <a:ea typeface="Lato" panose="020F0502020204030203" pitchFamily="34" charset="0"/>
                <a:cs typeface="Arial" panose="020B0604020202020204" pitchFamily="34" charset="0"/>
              </a:rPr>
              <a:t>They need to do what you do.  Same steps, same process!</a:t>
            </a:r>
          </a:p>
          <a:p>
            <a:endParaRPr lang="en-US" dirty="0"/>
          </a:p>
        </p:txBody>
      </p:sp>
      <p:sp>
        <p:nvSpPr>
          <p:cNvPr id="4" name="Slide Number Placeholder 3"/>
          <p:cNvSpPr>
            <a:spLocks noGrp="1"/>
          </p:cNvSpPr>
          <p:nvPr>
            <p:ph type="sldNum" sz="quarter" idx="5"/>
          </p:nvPr>
        </p:nvSpPr>
        <p:spPr/>
        <p:txBody>
          <a:bodyPr/>
          <a:lstStyle/>
          <a:p>
            <a:fld id="{1DBEB1F8-5839-4876-A3E7-21E4E15A9108}" type="slidenum">
              <a:rPr lang="en-US" smtClean="0"/>
              <a:t>16</a:t>
            </a:fld>
            <a:endParaRPr lang="en-US" dirty="0"/>
          </a:p>
        </p:txBody>
      </p:sp>
    </p:spTree>
    <p:extLst>
      <p:ext uri="{BB962C8B-B14F-4D97-AF65-F5344CB8AC3E}">
        <p14:creationId xmlns:p14="http://schemas.microsoft.com/office/powerpoint/2010/main" val="230362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EB1F8-5839-4876-A3E7-21E4E15A9108}" type="slidenum">
              <a:rPr lang="en-US" smtClean="0"/>
              <a:t>18</a:t>
            </a:fld>
            <a:endParaRPr lang="en-US" dirty="0"/>
          </a:p>
        </p:txBody>
      </p:sp>
    </p:spTree>
    <p:extLst>
      <p:ext uri="{BB962C8B-B14F-4D97-AF65-F5344CB8AC3E}">
        <p14:creationId xmlns:p14="http://schemas.microsoft.com/office/powerpoint/2010/main" val="150288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0672-B07B-BFC5-7669-1BD9F372E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07383-F38B-FA6A-DF14-BDE9E820A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A6498-0D35-5707-175B-51546AFEDF4C}"/>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5" name="Footer Placeholder 4">
            <a:extLst>
              <a:ext uri="{FF2B5EF4-FFF2-40B4-BE49-F238E27FC236}">
                <a16:creationId xmlns:a16="http://schemas.microsoft.com/office/drawing/2014/main" id="{DF1BF22E-D6DB-B485-8355-7597E7A80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41B9C-A014-7D49-4C3C-E91D81CF348E}"/>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78729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03B6-909B-407D-DDE4-B61CF5520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4AF27A-ACF7-AEBA-A337-7BE6011D2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086E4-89B9-3D7A-268F-DDD9FAF873E6}"/>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5" name="Footer Placeholder 4">
            <a:extLst>
              <a:ext uri="{FF2B5EF4-FFF2-40B4-BE49-F238E27FC236}">
                <a16:creationId xmlns:a16="http://schemas.microsoft.com/office/drawing/2014/main" id="{5F2C9411-B963-EE22-7B25-C46B674D0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DF108-791E-1A48-8F85-0C737C7B557E}"/>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347719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66EC2-5CD3-4321-19D7-C0DAB3A035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67C15-0B0B-9877-C409-D7D1B34827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22D2D-81CE-0B86-4BEE-B0973BD972BB}"/>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5" name="Footer Placeholder 4">
            <a:extLst>
              <a:ext uri="{FF2B5EF4-FFF2-40B4-BE49-F238E27FC236}">
                <a16:creationId xmlns:a16="http://schemas.microsoft.com/office/drawing/2014/main" id="{CC007ADC-3499-3F63-650D-1CB9379D3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71950-BADE-BBAF-2007-5ECD1ECB527C}"/>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270271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8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9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D2CA-1B79-F930-DDED-5B481A54A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E87C6-E614-C294-DC31-47DC8F18A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7551F-D479-EE62-2969-BD5AC67D6C9E}"/>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5" name="Footer Placeholder 4">
            <a:extLst>
              <a:ext uri="{FF2B5EF4-FFF2-40B4-BE49-F238E27FC236}">
                <a16:creationId xmlns:a16="http://schemas.microsoft.com/office/drawing/2014/main" id="{A394E00D-47C8-6D72-390B-9C30BE8D4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67928-88A3-938C-FCAD-B3C4384312E2}"/>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172227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49C2-E171-A4D7-0924-49317C85E9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FEB9A6-FD0B-BB90-99DA-0588E37C6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A6A9C-C164-7188-FE63-6FCCA22A83A0}"/>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5" name="Footer Placeholder 4">
            <a:extLst>
              <a:ext uri="{FF2B5EF4-FFF2-40B4-BE49-F238E27FC236}">
                <a16:creationId xmlns:a16="http://schemas.microsoft.com/office/drawing/2014/main" id="{6666DB88-2655-40BE-8DCA-0F270D4E0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D81BC-841C-0306-83D4-2420D6849493}"/>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270232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F12-8AC3-EC3A-C2F1-1B7398E8E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DF07C-AF7A-AE4C-3A8C-4BF12FBFB8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268A4A-EB5B-337A-D0E8-8CB92506E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E5326D-2424-F35E-4BC2-A9E95FE0ED18}"/>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6" name="Footer Placeholder 5">
            <a:extLst>
              <a:ext uri="{FF2B5EF4-FFF2-40B4-BE49-F238E27FC236}">
                <a16:creationId xmlns:a16="http://schemas.microsoft.com/office/drawing/2014/main" id="{FBFE5718-0D4C-F2E9-110E-6ED81D214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A7E72-6920-9B4D-663D-B70634C8D69C}"/>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308184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8285-9674-91A0-44E8-4B46B5191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AF17BB-C69A-A11C-BAA5-780423E74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CB6EB-BBEC-8D60-06FA-461CDA7A5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5B698-179F-6C64-87F1-32D3B2E5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7B64D-1941-E3D7-6634-9CB44FB32F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662BD4-C196-0818-D50E-D6CA6FE3C901}"/>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8" name="Footer Placeholder 7">
            <a:extLst>
              <a:ext uri="{FF2B5EF4-FFF2-40B4-BE49-F238E27FC236}">
                <a16:creationId xmlns:a16="http://schemas.microsoft.com/office/drawing/2014/main" id="{F831DEAA-566B-6EE8-C168-667B349CA6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7AFA2-8394-D3D3-76FB-8776F4576405}"/>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4595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9A57-B669-F03C-0A85-8383AA95D9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9226D0-6259-2DBD-F5DF-17D6D8ECED7F}"/>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4" name="Footer Placeholder 3">
            <a:extLst>
              <a:ext uri="{FF2B5EF4-FFF2-40B4-BE49-F238E27FC236}">
                <a16:creationId xmlns:a16="http://schemas.microsoft.com/office/drawing/2014/main" id="{1C560D2D-E274-FC5A-4F41-CB39039653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A495B-F7CD-E1D9-440F-B8F7E47D79A1}"/>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27335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42144-AB74-30F3-218F-DC63422C2041}"/>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3" name="Footer Placeholder 2">
            <a:extLst>
              <a:ext uri="{FF2B5EF4-FFF2-40B4-BE49-F238E27FC236}">
                <a16:creationId xmlns:a16="http://schemas.microsoft.com/office/drawing/2014/main" id="{C4D58A5F-5C6A-23C2-1D65-75E03AD18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562EE5-3BA4-BF7C-01D5-A032F2ED7E06}"/>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118348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C66D-E388-1E00-F6AB-47988DEA9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55359-3F25-BB20-7A31-F75125C4C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34E8C-6309-F4AA-60E4-5B9D1620C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372AB-596F-D25B-1D4C-CE30D30C7AC6}"/>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6" name="Footer Placeholder 5">
            <a:extLst>
              <a:ext uri="{FF2B5EF4-FFF2-40B4-BE49-F238E27FC236}">
                <a16:creationId xmlns:a16="http://schemas.microsoft.com/office/drawing/2014/main" id="{29341D07-24A5-0B53-A74A-FECCCA34C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30CBC-1EB7-77BF-7E79-6F2D01D80FC9}"/>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36179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2A58-E3E8-E286-393A-5BBE8F798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6BB315-DDD3-126A-01C0-01EFB1B8E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61073-F321-1189-0D37-EC78A481A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B9B38-F5B5-D9E5-17B7-59853434001A}"/>
              </a:ext>
            </a:extLst>
          </p:cNvPr>
          <p:cNvSpPr>
            <a:spLocks noGrp="1"/>
          </p:cNvSpPr>
          <p:nvPr>
            <p:ph type="dt" sz="half" idx="10"/>
          </p:nvPr>
        </p:nvSpPr>
        <p:spPr/>
        <p:txBody>
          <a:bodyPr/>
          <a:lstStyle/>
          <a:p>
            <a:fld id="{B9762C8F-2351-45CA-9D1E-B7CCE790CAE6}" type="datetimeFigureOut">
              <a:rPr lang="en-US" smtClean="0"/>
              <a:t>7/20/2023</a:t>
            </a:fld>
            <a:endParaRPr lang="en-US"/>
          </a:p>
        </p:txBody>
      </p:sp>
      <p:sp>
        <p:nvSpPr>
          <p:cNvPr id="6" name="Footer Placeholder 5">
            <a:extLst>
              <a:ext uri="{FF2B5EF4-FFF2-40B4-BE49-F238E27FC236}">
                <a16:creationId xmlns:a16="http://schemas.microsoft.com/office/drawing/2014/main" id="{6F44A9C0-10E1-B12C-134A-BDA0BB134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7AB59-9AB1-E7E0-23AE-524B7A9E9B92}"/>
              </a:ext>
            </a:extLst>
          </p:cNvPr>
          <p:cNvSpPr>
            <a:spLocks noGrp="1"/>
          </p:cNvSpPr>
          <p:nvPr>
            <p:ph type="sldNum" sz="quarter" idx="12"/>
          </p:nvPr>
        </p:nvSpPr>
        <p:spPr/>
        <p:txBody>
          <a:bodyPr/>
          <a:lstStyle/>
          <a:p>
            <a:fld id="{18408261-0069-46D9-A8F4-B3004004D1FB}" type="slidenum">
              <a:rPr lang="en-US" smtClean="0"/>
              <a:t>‹#›</a:t>
            </a:fld>
            <a:endParaRPr lang="en-US"/>
          </a:p>
        </p:txBody>
      </p:sp>
    </p:spTree>
    <p:extLst>
      <p:ext uri="{BB962C8B-B14F-4D97-AF65-F5344CB8AC3E}">
        <p14:creationId xmlns:p14="http://schemas.microsoft.com/office/powerpoint/2010/main" val="4403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5E375-4670-57FB-169C-7B5819807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B073B-B545-1E20-004D-7A8765B23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130A-3055-2562-57CE-1F0DA525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62C8F-2351-45CA-9D1E-B7CCE790CAE6}" type="datetimeFigureOut">
              <a:rPr lang="en-US" smtClean="0"/>
              <a:t>7/20/2023</a:t>
            </a:fld>
            <a:endParaRPr lang="en-US"/>
          </a:p>
        </p:txBody>
      </p:sp>
      <p:sp>
        <p:nvSpPr>
          <p:cNvPr id="5" name="Footer Placeholder 4">
            <a:extLst>
              <a:ext uri="{FF2B5EF4-FFF2-40B4-BE49-F238E27FC236}">
                <a16:creationId xmlns:a16="http://schemas.microsoft.com/office/drawing/2014/main" id="{A92EDAAA-5361-6911-9AB0-1B12CAE0D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0C2614-5D6B-73AB-C794-C84B5EC6F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8261-0069-46D9-A8F4-B3004004D1FB}" type="slidenum">
              <a:rPr lang="en-US" smtClean="0"/>
              <a:t>‹#›</a:t>
            </a:fld>
            <a:endParaRPr lang="en-US"/>
          </a:p>
        </p:txBody>
      </p:sp>
    </p:spTree>
    <p:extLst>
      <p:ext uri="{BB962C8B-B14F-4D97-AF65-F5344CB8AC3E}">
        <p14:creationId xmlns:p14="http://schemas.microsoft.com/office/powerpoint/2010/main" val="158828773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75E002-4A3D-EA46-8BA0-DD7283AA0D32}"/>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05103225"/>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85592-FAA5-484E-A044-0C14F6C47F53}"/>
              </a:ext>
            </a:extLst>
          </p:cNvPr>
          <p:cNvPicPr>
            <a:picLocks noChangeAspect="1"/>
          </p:cNvPicPr>
          <p:nvPr userDrawn="1"/>
        </p:nvPicPr>
        <p:blipFill>
          <a:blip r:embed="rId3"/>
          <a:srcRect/>
          <a:stretch/>
        </p:blipFill>
        <p:spPr>
          <a:xfrm>
            <a:off x="6350" y="0"/>
            <a:ext cx="12179300" cy="6858000"/>
          </a:xfrm>
          <a:prstGeom prst="rect">
            <a:avLst/>
          </a:prstGeom>
        </p:spPr>
      </p:pic>
    </p:spTree>
    <p:extLst>
      <p:ext uri="{BB962C8B-B14F-4D97-AF65-F5344CB8AC3E}">
        <p14:creationId xmlns:p14="http://schemas.microsoft.com/office/powerpoint/2010/main" val="396730017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16CEA-65CD-8E42-9C00-8EFD3A085140}"/>
              </a:ext>
            </a:extLst>
          </p:cNvPr>
          <p:cNvPicPr>
            <a:picLocks noChangeAspect="1"/>
          </p:cNvPicPr>
          <p:nvPr userDrawn="1"/>
        </p:nvPicPr>
        <p:blipFill>
          <a:blip r:embed="rId3"/>
          <a:srcRect/>
          <a:stretch/>
        </p:blipFill>
        <p:spPr>
          <a:xfrm>
            <a:off x="6349" y="3572"/>
            <a:ext cx="12179300" cy="6850856"/>
          </a:xfrm>
          <a:prstGeom prst="rect">
            <a:avLst/>
          </a:prstGeom>
        </p:spPr>
      </p:pic>
    </p:spTree>
    <p:extLst>
      <p:ext uri="{BB962C8B-B14F-4D97-AF65-F5344CB8AC3E}">
        <p14:creationId xmlns:p14="http://schemas.microsoft.com/office/powerpoint/2010/main" val="336549158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rinne@passtimegps.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orinne@passtimegps.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errence_oloughlin@reyrey.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inda.Robertson@adcocommunity.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ved road with clouds and mountains on the background">
            <a:extLst>
              <a:ext uri="{FF2B5EF4-FFF2-40B4-BE49-F238E27FC236}">
                <a16:creationId xmlns:a16="http://schemas.microsoft.com/office/drawing/2014/main" id="{7790264D-A908-6462-C3B1-39703189760E}"/>
              </a:ext>
            </a:extLst>
          </p:cNvPr>
          <p:cNvPicPr>
            <a:picLocks noChangeAspect="1"/>
          </p:cNvPicPr>
          <p:nvPr/>
        </p:nvPicPr>
        <p:blipFill rotWithShape="1">
          <a:blip r:embed="rId2">
            <a:alphaModFix amt="50000"/>
          </a:blip>
          <a:srcRect b="6250"/>
          <a:stretch/>
        </p:blipFill>
        <p:spPr>
          <a:xfrm>
            <a:off x="20" y="5317"/>
            <a:ext cx="12191980" cy="6857999"/>
          </a:xfrm>
          <a:prstGeom prst="rect">
            <a:avLst/>
          </a:prstGeom>
        </p:spPr>
      </p:pic>
      <p:sp>
        <p:nvSpPr>
          <p:cNvPr id="2" name="Title 1">
            <a:extLst>
              <a:ext uri="{FF2B5EF4-FFF2-40B4-BE49-F238E27FC236}">
                <a16:creationId xmlns:a16="http://schemas.microsoft.com/office/drawing/2014/main" id="{BD3ECD65-7E42-3D5E-9CE0-09DB33D8E14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Regulatory Landscape and Best Practices  </a:t>
            </a:r>
          </a:p>
        </p:txBody>
      </p:sp>
      <p:sp>
        <p:nvSpPr>
          <p:cNvPr id="4" name="TextBox 3">
            <a:extLst>
              <a:ext uri="{FF2B5EF4-FFF2-40B4-BE49-F238E27FC236}">
                <a16:creationId xmlns:a16="http://schemas.microsoft.com/office/drawing/2014/main" id="{A963AE75-46A2-F485-028E-3C1F54643C3C}"/>
              </a:ext>
            </a:extLst>
          </p:cNvPr>
          <p:cNvSpPr txBox="1"/>
          <p:nvPr/>
        </p:nvSpPr>
        <p:spPr>
          <a:xfrm>
            <a:off x="948070" y="4534310"/>
            <a:ext cx="4188134" cy="1889748"/>
          </a:xfrm>
          <a:prstGeom prst="rect">
            <a:avLst/>
          </a:prstGeom>
          <a:noFill/>
        </p:spPr>
        <p:txBody>
          <a:bodyPr wrap="square" rtlCol="0">
            <a:spAutoFit/>
          </a:bodyPr>
          <a:lstStyle/>
          <a:p>
            <a:pPr defTabSz="777240">
              <a:spcAft>
                <a:spcPts val="600"/>
              </a:spcAft>
            </a:pPr>
            <a:endParaRPr lang="en-US" sz="1530" kern="1200" dirty="0">
              <a:solidFill>
                <a:schemeClr val="tx1"/>
              </a:solidFill>
              <a:latin typeface="+mn-lt"/>
              <a:ea typeface="+mn-ea"/>
              <a:cs typeface="+mn-cs"/>
            </a:endParaRPr>
          </a:p>
          <a:p>
            <a:pPr defTabSz="777240">
              <a:spcAft>
                <a:spcPts val="600"/>
              </a:spcAft>
            </a:pPr>
            <a:r>
              <a:rPr lang="en-US" sz="1530" kern="1200" dirty="0">
                <a:solidFill>
                  <a:schemeClr val="tx1"/>
                </a:solidFill>
                <a:latin typeface="Times New Roman" panose="02020603050405020304" pitchFamily="18" charset="0"/>
                <a:cs typeface="Times New Roman" panose="02020603050405020304" pitchFamily="18" charset="0"/>
              </a:rPr>
              <a:t>Corinne Kirkendall </a:t>
            </a:r>
          </a:p>
          <a:p>
            <a:pPr defTabSz="777240">
              <a:spcAft>
                <a:spcPts val="600"/>
              </a:spcAft>
            </a:pPr>
            <a:r>
              <a:rPr lang="en-US" sz="1530" dirty="0">
                <a:latin typeface="Times New Roman" panose="02020603050405020304" pitchFamily="18" charset="0"/>
                <a:cs typeface="Times New Roman" panose="02020603050405020304" pitchFamily="18" charset="0"/>
              </a:rPr>
              <a:t>PassTime</a:t>
            </a:r>
            <a:endParaRPr lang="en-US" sz="1530" kern="1200" dirty="0">
              <a:solidFill>
                <a:schemeClr val="tx1"/>
              </a:solidFill>
              <a:latin typeface="Times New Roman" panose="02020603050405020304" pitchFamily="18" charset="0"/>
              <a:cs typeface="Times New Roman" panose="02020603050405020304" pitchFamily="18" charset="0"/>
            </a:endParaRPr>
          </a:p>
          <a:p>
            <a:pPr defTabSz="777240">
              <a:spcAft>
                <a:spcPts val="600"/>
              </a:spcAft>
            </a:pPr>
            <a:r>
              <a:rPr lang="en-US" sz="1530" kern="1200" dirty="0">
                <a:solidFill>
                  <a:schemeClr val="tx1"/>
                </a:solidFill>
                <a:latin typeface="Times New Roman" panose="02020603050405020304" pitchFamily="18" charset="0"/>
                <a:cs typeface="Times New Roman" panose="02020603050405020304" pitchFamily="18" charset="0"/>
              </a:rPr>
              <a:t>EVP Compliance &amp; Regulatory Affairs</a:t>
            </a:r>
          </a:p>
          <a:p>
            <a:pPr defTabSz="777240">
              <a:spcAft>
                <a:spcPts val="600"/>
              </a:spcAft>
            </a:pPr>
            <a:r>
              <a:rPr lang="en-US" sz="1530" kern="1200" dirty="0">
                <a:solidFill>
                  <a:schemeClr val="tx1"/>
                </a:solidFill>
                <a:latin typeface="Times New Roman" panose="02020603050405020304" pitchFamily="18" charset="0"/>
                <a:cs typeface="Times New Roman" panose="02020603050405020304" pitchFamily="18" charset="0"/>
                <a:hlinkClick r:id="rId3"/>
              </a:rPr>
              <a:t>corinne@passtimegps.com</a:t>
            </a:r>
            <a:endParaRPr lang="en-US" sz="1530" kern="1200" dirty="0">
              <a:solidFill>
                <a:schemeClr val="tx1"/>
              </a:solidFill>
              <a:latin typeface="Times New Roman" panose="02020603050405020304" pitchFamily="18" charset="0"/>
              <a:cs typeface="Times New Roman" panose="02020603050405020304" pitchFamily="18" charset="0"/>
            </a:endParaRPr>
          </a:p>
          <a:p>
            <a:pPr defTabSz="777240">
              <a:spcAft>
                <a:spcPts val="600"/>
              </a:spcAft>
            </a:pPr>
            <a:r>
              <a:rPr lang="en-US" sz="1530" kern="1200" dirty="0">
                <a:solidFill>
                  <a:schemeClr val="tx1"/>
                </a:solidFill>
                <a:latin typeface="Times New Roman" panose="02020603050405020304" pitchFamily="18" charset="0"/>
                <a:cs typeface="Times New Roman" panose="02020603050405020304" pitchFamily="18" charset="0"/>
              </a:rPr>
              <a:t>(303) 870-3729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246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Now what?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6306879" cy="4251960"/>
          </a:xfrm>
        </p:spPr>
        <p:txBody>
          <a:bodyPr>
            <a:normAutofit fontScale="85000" lnSpcReduction="20000"/>
          </a:bodyPr>
          <a:lstStyle/>
          <a:p>
            <a:pPr marL="0" indent="0">
              <a:buNone/>
            </a:pPr>
            <a:r>
              <a:rPr lang="en-US" sz="2400" b="0" i="0" dirty="0">
                <a:effectLst/>
                <a:latin typeface="Times New Roman" panose="02020603050405020304" pitchFamily="18" charset="0"/>
                <a:cs typeface="Times New Roman" panose="02020603050405020304" pitchFamily="18" charset="0"/>
              </a:rPr>
              <a:t>Get ready. Don’t wait.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Talk to your Compliance Counsel.</a:t>
            </a:r>
          </a:p>
          <a:p>
            <a:r>
              <a:rPr lang="en-US" sz="2400" dirty="0">
                <a:latin typeface="Times New Roman" panose="02020603050405020304" pitchFamily="18" charset="0"/>
                <a:cs typeface="Times New Roman" panose="02020603050405020304" pitchFamily="18" charset="0"/>
              </a:rPr>
              <a:t>Holder Rule</a:t>
            </a:r>
          </a:p>
          <a:p>
            <a:r>
              <a:rPr lang="en-US" sz="2400" b="0" i="0" dirty="0">
                <a:effectLst/>
                <a:latin typeface="Times New Roman" panose="02020603050405020304" pitchFamily="18" charset="0"/>
                <a:cs typeface="Times New Roman" panose="02020603050405020304" pitchFamily="18" charset="0"/>
              </a:rPr>
              <a:t>TILA</a:t>
            </a:r>
          </a:p>
          <a:p>
            <a:r>
              <a:rPr lang="en-US" sz="2400" dirty="0">
                <a:latin typeface="Times New Roman" panose="02020603050405020304" pitchFamily="18" charset="0"/>
                <a:cs typeface="Times New Roman" panose="02020603050405020304" pitchFamily="18" charset="0"/>
              </a:rPr>
              <a:t>State Regulations</a:t>
            </a:r>
            <a:endParaRPr lang="en-US" sz="2400" b="0" i="0" dirty="0">
              <a:effectLst/>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Talk to you Executive Team about the compliance burdens and expectations if all or a portion is implemented.  </a:t>
            </a:r>
          </a:p>
          <a:p>
            <a:pPr marL="0" indent="0">
              <a:buNone/>
            </a:pPr>
            <a:endParaRPr lang="en-US" sz="2400" b="0" i="0" dirty="0">
              <a:effectLst/>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*NOTE: Some of the definitions have changed in the proposed rule (Dealer/Motor Vehicle Dealer, Expressed Informed Consent, Add-on)</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75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US Legislators Weigh-in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6306879" cy="4251960"/>
          </a:xfrm>
        </p:spPr>
        <p:txBody>
          <a:bodyPr>
            <a:normAutofit/>
          </a:bodyPr>
          <a:lstStyle/>
          <a:p>
            <a:r>
              <a:rPr lang="en-US" sz="2200" dirty="0">
                <a:latin typeface="Times New Roman" panose="02020603050405020304" pitchFamily="18" charset="0"/>
                <a:cs typeface="Times New Roman" panose="02020603050405020304" pitchFamily="18" charset="0"/>
              </a:rPr>
              <a:t>June 22, 2023</a:t>
            </a:r>
          </a:p>
          <a:p>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Seventeen Democratic Senators Ed Markey, Ron Wyden, Cory Booker, Brian Schatz, Elizabeth Warren, and Richard Blumenthal, are urging the FTC to adopt "strong regulatory protections for car buyers.</a:t>
            </a:r>
          </a:p>
          <a:p>
            <a:endParaRPr lang="en-US"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Six Republican Senators, including Shelley Moore Capito, Cynthia Lummis, John Thune, Todd Young, Mike Lee, and Dan Sullivan, wrote a letter demanding answers about the possible negative impact of these regulations. </a:t>
            </a:r>
          </a:p>
          <a:p>
            <a:pPr marL="0" indent="0">
              <a:buNone/>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*Watch out for states to take action*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62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04E2F6-CF5A-4887-B9BD-DBFCAE1FDB06}"/>
              </a:ext>
            </a:extLst>
          </p:cNvPr>
          <p:cNvSpPr>
            <a:spLocks noGrp="1"/>
          </p:cNvSpPr>
          <p:nvPr>
            <p:ph type="title"/>
          </p:nvPr>
        </p:nvSpPr>
        <p:spPr>
          <a:xfrm>
            <a:off x="838200" y="365125"/>
            <a:ext cx="10515600" cy="1325563"/>
          </a:xfrm>
        </p:spPr>
        <p:txBody>
          <a:bodyPr>
            <a:normAutofit/>
          </a:bodyPr>
          <a:lstStyle/>
          <a:p>
            <a:r>
              <a:rPr lang="en-US" sz="4600" b="1" dirty="0">
                <a:latin typeface="Times New Roman" panose="02020603050405020304" pitchFamily="18" charset="0"/>
                <a:cs typeface="Times New Roman" panose="02020603050405020304" pitchFamily="18" charset="0"/>
              </a:rPr>
              <a:t>Safeguards Overview</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F6A9FB2-3D7A-4390-8701-FE7A21CDEF22}"/>
              </a:ext>
            </a:extLst>
          </p:cNvPr>
          <p:cNvSpPr>
            <a:spLocks noGrp="1"/>
          </p:cNvSpPr>
          <p:nvPr>
            <p:ph idx="1"/>
          </p:nvPr>
        </p:nvSpPr>
        <p:spPr>
          <a:xfrm>
            <a:off x="838200" y="1929384"/>
            <a:ext cx="6928884" cy="4251960"/>
          </a:xfrm>
        </p:spPr>
        <p:txBody>
          <a:bodyPr>
            <a:noAutofit/>
          </a:bodyPr>
          <a:lstStyle/>
          <a:p>
            <a:pPr marL="0" indent="0">
              <a:buNone/>
            </a:pPr>
            <a:r>
              <a:rPr lang="en-US" sz="2100" b="1" dirty="0">
                <a:latin typeface="Arial" panose="020B0604020202020204" pitchFamily="34" charset="0"/>
                <a:cs typeface="Arial" panose="020B0604020202020204" pitchFamily="34" charset="0"/>
              </a:rPr>
              <a:t>December 9, 2021 </a:t>
            </a:r>
            <a:r>
              <a:rPr lang="en-US" sz="2100" dirty="0">
                <a:latin typeface="Arial" panose="020B0604020202020204" pitchFamily="34" charset="0"/>
                <a:cs typeface="Arial" panose="020B0604020202020204" pitchFamily="34" charset="0"/>
              </a:rPr>
              <a:t>– Federal Trade Commission revises the Safeguards Rule</a:t>
            </a:r>
          </a:p>
          <a:p>
            <a:r>
              <a:rPr lang="en-US" sz="2100" dirty="0">
                <a:latin typeface="Arial" panose="020B0604020202020204" pitchFamily="34" charset="0"/>
                <a:cs typeface="Arial" panose="020B0604020202020204" pitchFamily="34" charset="0"/>
              </a:rPr>
              <a:t>Part of Gramm-Leach-Bliley Act (GLBA) legislation </a:t>
            </a:r>
          </a:p>
          <a:p>
            <a:r>
              <a:rPr lang="en-US" sz="2100" dirty="0">
                <a:latin typeface="Arial" panose="020B0604020202020204" pitchFamily="34" charset="0"/>
                <a:cs typeface="Arial" panose="020B0604020202020204" pitchFamily="34" charset="0"/>
              </a:rPr>
              <a:t>Strengthens data privacy practices in financial sectors</a:t>
            </a:r>
          </a:p>
          <a:p>
            <a:r>
              <a:rPr lang="en-US" sz="2100" dirty="0">
                <a:latin typeface="Arial" panose="020B0604020202020204" pitchFamily="34" charset="0"/>
                <a:cs typeface="Arial" panose="020B0604020202020204" pitchFamily="34" charset="0"/>
              </a:rPr>
              <a:t>Applies to financial institutions and those in the financial services sectors such as:</a:t>
            </a:r>
          </a:p>
          <a:p>
            <a:pPr lvl="1"/>
            <a:r>
              <a:rPr lang="en-US" sz="2100" dirty="0">
                <a:latin typeface="Arial" panose="020B0604020202020204" pitchFamily="34" charset="0"/>
                <a:ea typeface="Lato" panose="020F0502020204030203" pitchFamily="34" charset="0"/>
                <a:cs typeface="Arial" panose="020B0604020202020204" pitchFamily="34" charset="0"/>
              </a:rPr>
              <a:t>Consumer Lending Institutions; Vehicle Financing</a:t>
            </a:r>
          </a:p>
          <a:p>
            <a:pPr lvl="1"/>
            <a:r>
              <a:rPr lang="en-US" sz="2100" dirty="0">
                <a:latin typeface="Arial" panose="020B0604020202020204" pitchFamily="34" charset="0"/>
                <a:ea typeface="Lato" panose="020F0502020204030203" pitchFamily="34" charset="0"/>
                <a:cs typeface="Arial" panose="020B0604020202020204" pitchFamily="34" charset="0"/>
              </a:rPr>
              <a:t>Data Processing</a:t>
            </a:r>
          </a:p>
          <a:p>
            <a:pPr lvl="1"/>
            <a:r>
              <a:rPr lang="en-US" sz="2100" dirty="0">
                <a:latin typeface="Arial" panose="020B0604020202020204" pitchFamily="34" charset="0"/>
                <a:ea typeface="Lato" panose="020F0502020204030203" pitchFamily="34" charset="0"/>
                <a:cs typeface="Arial" panose="020B0604020202020204" pitchFamily="34" charset="0"/>
              </a:rPr>
              <a:t>Customer Service</a:t>
            </a:r>
          </a:p>
          <a:p>
            <a:pPr lvl="1"/>
            <a:r>
              <a:rPr lang="en-US" sz="2100" dirty="0">
                <a:latin typeface="Arial" panose="020B0604020202020204" pitchFamily="34" charset="0"/>
                <a:ea typeface="Lato" panose="020F0502020204030203" pitchFamily="34" charset="0"/>
                <a:cs typeface="Arial" panose="020B0604020202020204" pitchFamily="34" charset="0"/>
              </a:rPr>
              <a:t>IT Support</a:t>
            </a:r>
          </a:p>
          <a:p>
            <a:r>
              <a:rPr lang="en-US" sz="2100" dirty="0">
                <a:latin typeface="Arial" panose="020B0604020202020204" pitchFamily="34" charset="0"/>
                <a:ea typeface="Lato" panose="020F0502020204030203" pitchFamily="34" charset="0"/>
                <a:cs typeface="Arial" panose="020B0604020202020204" pitchFamily="34" charset="0"/>
              </a:rPr>
              <a:t>Initial deadline of December 9, 2022 extended to June 9, 2023</a:t>
            </a:r>
          </a:p>
        </p:txBody>
      </p:sp>
    </p:spTree>
    <p:extLst>
      <p:ext uri="{BB962C8B-B14F-4D97-AF65-F5344CB8AC3E}">
        <p14:creationId xmlns:p14="http://schemas.microsoft.com/office/powerpoint/2010/main" val="351221669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04E2F6-CF5A-4887-B9BD-DBFCAE1FDB06}"/>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Safeguard Rules Service Provider Responsibilities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14D81F21-CC8F-9FC6-9AE4-D8DA883B7D39}"/>
              </a:ext>
            </a:extLst>
          </p:cNvPr>
          <p:cNvSpPr>
            <a:spLocks noGrp="1"/>
          </p:cNvSpPr>
          <p:nvPr>
            <p:ph idx="1"/>
          </p:nvPr>
        </p:nvSpPr>
        <p:spPr>
          <a:xfrm>
            <a:off x="669035" y="1530663"/>
            <a:ext cx="7108681" cy="5133612"/>
          </a:xfrm>
        </p:spPr>
        <p:txBody>
          <a:bodyPr>
            <a:normAutofit/>
          </a:bodyPr>
          <a:lstStyle/>
          <a:p>
            <a:pPr marL="0" indent="0">
              <a:buNone/>
            </a:pPr>
            <a:endParaRPr lang="en-US"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Assessment </a:t>
            </a:r>
            <a:r>
              <a:rPr lang="en-US" sz="2300" dirty="0">
                <a:latin typeface="Times New Roman" panose="02020603050405020304" pitchFamily="18" charset="0"/>
                <a:cs typeface="Times New Roman" panose="02020603050405020304" pitchFamily="18" charset="0"/>
              </a:rPr>
              <a:t>– Identify your applicable providers that are subject to the Rule</a:t>
            </a:r>
          </a:p>
          <a:p>
            <a:pPr marL="609585" lvl="1" indent="0">
              <a:buNone/>
            </a:pPr>
            <a:r>
              <a:rPr lang="en-US" sz="2300" dirty="0">
                <a:latin typeface="Times New Roman" panose="02020603050405020304" pitchFamily="18" charset="0"/>
                <a:ea typeface="Lato" panose="020F0502020204030203" pitchFamily="34" charset="0"/>
                <a:cs typeface="Times New Roman" panose="02020603050405020304" pitchFamily="18" charset="0"/>
              </a:rPr>
              <a:t>“</a:t>
            </a:r>
            <a:r>
              <a:rPr lang="en-US" sz="2300" i="1" dirty="0">
                <a:latin typeface="Times New Roman" panose="02020603050405020304" pitchFamily="18" charset="0"/>
                <a:ea typeface="Lato" panose="020F0502020204030203" pitchFamily="34" charset="0"/>
                <a:cs typeface="Times New Roman" panose="02020603050405020304" pitchFamily="18" charset="0"/>
              </a:rPr>
              <a:t>Any person or entity that receives, maintains, processes or otherwise is permitted access to customer information through its provision of services to dealerships”</a:t>
            </a:r>
            <a:r>
              <a:rPr lang="en-US" sz="2300" dirty="0">
                <a:latin typeface="Times New Roman" panose="02020603050405020304" pitchFamily="18" charset="0"/>
                <a:ea typeface="Lato" panose="020F0502020204030203" pitchFamily="34" charset="0"/>
                <a:cs typeface="Times New Roman" panose="02020603050405020304" pitchFamily="18" charset="0"/>
              </a:rPr>
              <a:t> </a:t>
            </a:r>
            <a:endParaRPr lang="en-US" sz="2300" b="1" dirty="0">
              <a:latin typeface="Times New Roman" panose="02020603050405020304" pitchFamily="18" charset="0"/>
              <a:cs typeface="Times New Roman" panose="02020603050405020304" pitchFamily="18" charset="0"/>
            </a:endParaRPr>
          </a:p>
          <a:p>
            <a:endParaRPr lang="en-US"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Identify types of Consumer Information Exchanged</a:t>
            </a:r>
            <a:endParaRPr lang="en-US" sz="2300" dirty="0">
              <a:latin typeface="Times New Roman" panose="02020603050405020304" pitchFamily="18" charset="0"/>
              <a:cs typeface="Times New Roman" panose="02020603050405020304" pitchFamily="18" charset="0"/>
            </a:endParaRPr>
          </a:p>
          <a:p>
            <a:pPr lvl="1"/>
            <a:r>
              <a:rPr lang="en-US" sz="2300" dirty="0">
                <a:latin typeface="Times New Roman" panose="02020603050405020304" pitchFamily="18" charset="0"/>
                <a:cs typeface="Times New Roman" panose="02020603050405020304" pitchFamily="18" charset="0"/>
              </a:rPr>
              <a:t>How its Communicated</a:t>
            </a:r>
          </a:p>
          <a:p>
            <a:pPr lvl="1"/>
            <a:r>
              <a:rPr lang="en-US" sz="2300" dirty="0">
                <a:latin typeface="Times New Roman" panose="02020603050405020304" pitchFamily="18" charset="0"/>
                <a:cs typeface="Times New Roman" panose="02020603050405020304" pitchFamily="18" charset="0"/>
              </a:rPr>
              <a:t>How its Stored </a:t>
            </a:r>
          </a:p>
          <a:p>
            <a:pPr lvl="1"/>
            <a:r>
              <a:rPr lang="en-US" sz="2300" dirty="0">
                <a:latin typeface="Times New Roman" panose="02020603050405020304" pitchFamily="18" charset="0"/>
                <a:cs typeface="Times New Roman" panose="02020603050405020304" pitchFamily="18" charset="0"/>
              </a:rPr>
              <a:t>How its Protected</a:t>
            </a:r>
          </a:p>
        </p:txBody>
      </p:sp>
    </p:spTree>
    <p:extLst>
      <p:ext uri="{BB962C8B-B14F-4D97-AF65-F5344CB8AC3E}">
        <p14:creationId xmlns:p14="http://schemas.microsoft.com/office/powerpoint/2010/main" val="3496246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04E2F6-CF5A-4887-B9BD-DBFCAE1FDB06}"/>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latin typeface="Times New Roman" panose="02020603050405020304" pitchFamily="18" charset="0"/>
                <a:cs typeface="Times New Roman" panose="02020603050405020304" pitchFamily="18" charset="0"/>
              </a:rPr>
              <a:t>How to get Service Providers Compliant</a:t>
            </a:r>
            <a:br>
              <a:rPr lang="en-US" kern="1200" dirty="0">
                <a:latin typeface="Times New Roman" panose="02020603050405020304" pitchFamily="18" charset="0"/>
                <a:cs typeface="Times New Roman" panose="02020603050405020304" pitchFamily="18" charset="0"/>
              </a:rPr>
            </a:br>
            <a:endParaRPr lang="en-US" kern="1200" dirty="0">
              <a:latin typeface="Times New Roman" panose="02020603050405020304" pitchFamily="18" charset="0"/>
              <a:cs typeface="Times New Roman" panose="02020603050405020304" pitchFamily="18" charset="0"/>
            </a:endParaRP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D23D298-F3AB-6D1D-FC33-70B5B649F486}"/>
              </a:ext>
            </a:extLst>
          </p:cNvPr>
          <p:cNvSpPr>
            <a:spLocks noGrp="1"/>
          </p:cNvSpPr>
          <p:nvPr>
            <p:ph idx="1"/>
          </p:nvPr>
        </p:nvSpPr>
        <p:spPr>
          <a:xfrm>
            <a:off x="838200" y="1929384"/>
            <a:ext cx="10515600" cy="4822290"/>
          </a:xfrm>
        </p:spPr>
        <p:txBody>
          <a:bodyPr vert="horz" lIns="91440" tIns="45720" rIns="91440" bIns="45720" rtlCol="0">
            <a:normAutofit/>
          </a:bodyPr>
          <a:lstStyle/>
          <a:p>
            <a:r>
              <a:rPr lang="en-US" sz="2400" b="1" dirty="0">
                <a:latin typeface="Times New Roman" panose="02020603050405020304" pitchFamily="18" charset="0"/>
                <a:cs typeface="Times New Roman" panose="02020603050405020304" pitchFamily="18" charset="0"/>
              </a:rPr>
              <a:t>Oversight Action </a:t>
            </a:r>
            <a:r>
              <a:rPr lang="en-US" sz="2400" dirty="0">
                <a:latin typeface="Times New Roman" panose="02020603050405020304" pitchFamily="18" charset="0"/>
                <a:cs typeface="Times New Roman" panose="02020603050405020304" pitchFamily="18" charset="0"/>
              </a:rPr>
              <a:t>– Selecting capable service providers</a:t>
            </a:r>
          </a:p>
          <a:p>
            <a:pPr lvl="1"/>
            <a:r>
              <a:rPr lang="en-US" dirty="0">
                <a:latin typeface="Times New Roman" panose="02020603050405020304" pitchFamily="18" charset="0"/>
                <a:cs typeface="Times New Roman" panose="02020603050405020304" pitchFamily="18" charset="0"/>
              </a:rPr>
              <a:t>Should be capable of providing and maintaining appropriate safeguards</a:t>
            </a:r>
          </a:p>
          <a:p>
            <a:pPr lvl="1"/>
            <a:r>
              <a:rPr lang="en-US" dirty="0">
                <a:latin typeface="Times New Roman" panose="02020603050405020304" pitchFamily="18" charset="0"/>
                <a:cs typeface="Times New Roman" panose="02020603050405020304" pitchFamily="18" charset="0"/>
              </a:rPr>
              <a:t>Periodic reassessments based on risk</a:t>
            </a:r>
            <a:endParaRPr lang="en-US"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Ongoing Responsibilities</a:t>
            </a: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Risk Assessment</a:t>
            </a:r>
          </a:p>
          <a:p>
            <a:pPr lvl="1"/>
            <a:r>
              <a:rPr lang="en-US" dirty="0">
                <a:latin typeface="Times New Roman" panose="02020603050405020304" pitchFamily="18" charset="0"/>
                <a:cs typeface="Times New Roman" panose="02020603050405020304" pitchFamily="18" charset="0"/>
              </a:rPr>
              <a:t>Safeguarding Measures</a:t>
            </a:r>
          </a:p>
          <a:p>
            <a:pPr lvl="1"/>
            <a:r>
              <a:rPr lang="en-US" dirty="0">
                <a:latin typeface="Times New Roman" panose="02020603050405020304" pitchFamily="18" charset="0"/>
                <a:cs typeface="Times New Roman" panose="02020603050405020304" pitchFamily="18" charset="0"/>
              </a:rPr>
              <a:t>Incident Response</a:t>
            </a:r>
          </a:p>
          <a:p>
            <a:pPr lvl="1"/>
            <a:r>
              <a:rPr lang="en-US" dirty="0">
                <a:latin typeface="Times New Roman" panose="02020603050405020304" pitchFamily="18" charset="0"/>
                <a:cs typeface="Times New Roman" panose="02020603050405020304" pitchFamily="18" charset="0"/>
              </a:rPr>
              <a:t>Security Program</a:t>
            </a:r>
          </a:p>
          <a:p>
            <a:pPr lvl="1"/>
            <a:r>
              <a:rPr lang="en-US" dirty="0">
                <a:latin typeface="Times New Roman" panose="02020603050405020304" pitchFamily="18" charset="0"/>
                <a:cs typeface="Times New Roman" panose="02020603050405020304" pitchFamily="18" charset="0"/>
              </a:rPr>
              <a:t>Employee Training</a:t>
            </a:r>
          </a:p>
          <a:p>
            <a:pPr lvl="1"/>
            <a:r>
              <a:rPr lang="en-US" dirty="0">
                <a:latin typeface="Times New Roman" panose="02020603050405020304" pitchFamily="18" charset="0"/>
                <a:cs typeface="Times New Roman" panose="02020603050405020304" pitchFamily="18" charset="0"/>
              </a:rPr>
              <a:t>Oversight of Service Providers</a:t>
            </a:r>
          </a:p>
          <a:p>
            <a:pPr lvl="1"/>
            <a:r>
              <a:rPr lang="en-US" dirty="0">
                <a:latin typeface="Times New Roman" panose="02020603050405020304" pitchFamily="18" charset="0"/>
                <a:cs typeface="Times New Roman" panose="02020603050405020304" pitchFamily="18" charset="0"/>
              </a:rPr>
              <a:t>Regular Evaluation</a:t>
            </a:r>
          </a:p>
        </p:txBody>
      </p:sp>
    </p:spTree>
    <p:extLst>
      <p:ext uri="{BB962C8B-B14F-4D97-AF65-F5344CB8AC3E}">
        <p14:creationId xmlns:p14="http://schemas.microsoft.com/office/powerpoint/2010/main" val="40553502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04E2F6-CF5A-4887-B9BD-DBFCAE1FDB06}"/>
              </a:ext>
            </a:extLst>
          </p:cNvPr>
          <p:cNvSpPr>
            <a:spLocks noGrp="1"/>
          </p:cNvSpPr>
          <p:nvPr>
            <p:ph type="title"/>
          </p:nvPr>
        </p:nvSpPr>
        <p:spPr>
          <a:xfrm>
            <a:off x="838200" y="3651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Safeguard Measures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B760E833-744C-AD6A-E1FD-97C5B370CFC7}"/>
              </a:ext>
            </a:extLst>
          </p:cNvPr>
          <p:cNvSpPr>
            <a:spLocks noGrp="1"/>
          </p:cNvSpPr>
          <p:nvPr>
            <p:ph idx="1"/>
          </p:nvPr>
        </p:nvSpPr>
        <p:spPr>
          <a:xfrm>
            <a:off x="838200" y="1929384"/>
            <a:ext cx="10515600" cy="4737230"/>
          </a:xfrm>
        </p:spPr>
        <p:txBody>
          <a:bodyPr>
            <a:noAutofit/>
          </a:bodyPr>
          <a:lstStyle/>
          <a:p>
            <a:pPr marL="0" indent="0">
              <a:buNone/>
            </a:pPr>
            <a:r>
              <a:rPr lang="en-US" sz="1300" dirty="0">
                <a:latin typeface="Times New Roman" panose="02020603050405020304" pitchFamily="18" charset="0"/>
                <a:ea typeface="Times New Roman" panose="02020603050405020304" pitchFamily="18" charset="0"/>
                <a:cs typeface="Times New Roman" panose="02020603050405020304" pitchFamily="18" charset="0"/>
              </a:rPr>
              <a:t>Implement Customer Information Safeguards</a:t>
            </a:r>
            <a:r>
              <a:rPr lang="en-US" sz="1300" dirty="0">
                <a:latin typeface="Times New Roman" panose="02020603050405020304" pitchFamily="18" charset="0"/>
                <a:cs typeface="Times New Roman" panose="02020603050405020304" pitchFamily="18" charset="0"/>
              </a:rPr>
              <a:t> – Include all the following:</a:t>
            </a:r>
          </a:p>
          <a:p>
            <a:pPr lvl="1"/>
            <a:r>
              <a:rPr lang="en-US" sz="1300" dirty="0">
                <a:latin typeface="Times New Roman" panose="02020603050405020304" pitchFamily="18" charset="0"/>
                <a:ea typeface="Lato" panose="020F0502020204030203" pitchFamily="34" charset="0"/>
                <a:cs typeface="Times New Roman" panose="02020603050405020304" pitchFamily="18" charset="0"/>
              </a:rPr>
              <a:t>Access Control, Inventory of Systems, Encryption, Multi-Factor (MFA); </a:t>
            </a:r>
          </a:p>
          <a:p>
            <a:pPr lvl="1"/>
            <a:r>
              <a:rPr lang="en-US" sz="1300" dirty="0">
                <a:latin typeface="Times New Roman" panose="02020603050405020304" pitchFamily="18" charset="0"/>
                <a:ea typeface="Lato" panose="020F0502020204030203" pitchFamily="34" charset="0"/>
                <a:cs typeface="Times New Roman" panose="02020603050405020304" pitchFamily="18" charset="0"/>
              </a:rPr>
              <a:t>Secure Dev Practices, Change Management Procedures;</a:t>
            </a:r>
          </a:p>
          <a:p>
            <a:pPr lvl="1"/>
            <a:r>
              <a:rPr lang="en-US" sz="1300" dirty="0">
                <a:latin typeface="Times New Roman" panose="02020603050405020304" pitchFamily="18" charset="0"/>
                <a:ea typeface="Lato" panose="020F0502020204030203" pitchFamily="34" charset="0"/>
                <a:cs typeface="Times New Roman" panose="02020603050405020304" pitchFamily="18" charset="0"/>
              </a:rPr>
              <a:t>Access to Dev Systems, Monitoring and Logging  Activities</a:t>
            </a:r>
          </a:p>
          <a:p>
            <a:pPr lvl="1"/>
            <a:r>
              <a:rPr lang="en-US" sz="1300" dirty="0">
                <a:latin typeface="Times New Roman" panose="02020603050405020304" pitchFamily="18" charset="0"/>
                <a:ea typeface="Lato" panose="020F0502020204030203" pitchFamily="34" charset="0"/>
                <a:cs typeface="Times New Roman" panose="02020603050405020304" pitchFamily="18" charset="0"/>
              </a:rPr>
              <a:t>Continuous Monitoring or Bi-annual vulnerability assessments</a:t>
            </a:r>
          </a:p>
          <a:p>
            <a:pPr marL="0" indent="0">
              <a:buNone/>
            </a:pPr>
            <a:r>
              <a:rPr lang="en-US" sz="1300" dirty="0">
                <a:latin typeface="Times New Roman" panose="02020603050405020304" pitchFamily="18" charset="0"/>
                <a:cs typeface="Times New Roman" panose="02020603050405020304" pitchFamily="18" charset="0"/>
              </a:rPr>
              <a:t>Actions:</a:t>
            </a:r>
          </a:p>
          <a:p>
            <a:pPr lvl="1">
              <a:buClr>
                <a:schemeClr val="tx2">
                  <a:lumMod val="60000"/>
                  <a:lumOff val="40000"/>
                </a:schemeClr>
              </a:buClr>
              <a:buFont typeface="+mj-lt"/>
              <a:buAutoNum type="arabicPeriod"/>
            </a:pPr>
            <a:r>
              <a:rPr lang="en-US" sz="1300" dirty="0">
                <a:latin typeface="Times New Roman" panose="02020603050405020304" pitchFamily="18" charset="0"/>
                <a:cs typeface="Times New Roman" panose="02020603050405020304" pitchFamily="18" charset="0"/>
              </a:rPr>
              <a:t>Written Safeguards Policies</a:t>
            </a:r>
          </a:p>
          <a:p>
            <a:pPr lvl="1">
              <a:buClr>
                <a:schemeClr val="tx2">
                  <a:lumMod val="60000"/>
                  <a:lumOff val="40000"/>
                </a:schemeClr>
              </a:buClr>
              <a:buFont typeface="+mj-lt"/>
              <a:buAutoNum type="arabicPeriod"/>
            </a:pPr>
            <a:r>
              <a:rPr lang="en-US" sz="1300" dirty="0">
                <a:latin typeface="Times New Roman" panose="02020603050405020304" pitchFamily="18" charset="0"/>
                <a:cs typeface="Times New Roman" panose="02020603050405020304" pitchFamily="18" charset="0"/>
              </a:rPr>
              <a:t>Set Standards for Safeguards Policies and Procedures</a:t>
            </a:r>
          </a:p>
          <a:p>
            <a:pPr lvl="1">
              <a:buClr>
                <a:schemeClr val="tx2">
                  <a:lumMod val="60000"/>
                  <a:lumOff val="40000"/>
                </a:schemeClr>
              </a:buClr>
              <a:buFont typeface="+mj-lt"/>
              <a:buAutoNum type="arabicPeriod"/>
            </a:pPr>
            <a:r>
              <a:rPr lang="en-US" sz="1300" dirty="0">
                <a:latin typeface="Times New Roman" panose="02020603050405020304" pitchFamily="18" charset="0"/>
                <a:cs typeface="Times New Roman" panose="02020603050405020304" pitchFamily="18" charset="0"/>
              </a:rPr>
              <a:t>Identify and Designate a Qualified Individual</a:t>
            </a:r>
          </a:p>
          <a:p>
            <a:pPr lvl="1">
              <a:buClr>
                <a:schemeClr val="tx2">
                  <a:lumMod val="60000"/>
                  <a:lumOff val="40000"/>
                </a:schemeClr>
              </a:buClr>
              <a:buFont typeface="+mj-lt"/>
              <a:buAutoNum type="arabicPeriod"/>
            </a:pPr>
            <a:r>
              <a:rPr lang="en-US" sz="1300" dirty="0">
                <a:latin typeface="Times New Roman" panose="02020603050405020304" pitchFamily="18" charset="0"/>
                <a:cs typeface="Times New Roman" panose="02020603050405020304" pitchFamily="18" charset="0"/>
              </a:rPr>
              <a:t>Evaluate How Software is Updated</a:t>
            </a:r>
          </a:p>
          <a:p>
            <a:pPr lvl="1">
              <a:buClr>
                <a:schemeClr val="tx2">
                  <a:lumMod val="60000"/>
                  <a:lumOff val="40000"/>
                </a:schemeClr>
              </a:buClr>
              <a:buFont typeface="+mj-lt"/>
              <a:buAutoNum type="arabicPeriod"/>
            </a:pPr>
            <a:r>
              <a:rPr lang="en-US" sz="1300" dirty="0">
                <a:latin typeface="Times New Roman" panose="02020603050405020304" pitchFamily="18" charset="0"/>
                <a:cs typeface="Times New Roman" panose="02020603050405020304" pitchFamily="18" charset="0"/>
              </a:rPr>
              <a:t>Encrypt Your Customer Data</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Evaluate Security of Access to Any Apps</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Implement Multi-Factor Authentication (MFA)</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Dispose of Customer Information (secure data) Securely</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Host Security Awareness Trainings</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Anticipate and Evaluate Changes to your Info System or Network</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Monitor and Test Safeguards Policies</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Maintain a Log of Authorized Users’ Activity</a:t>
            </a:r>
          </a:p>
          <a:p>
            <a:pPr lvl="1">
              <a:buClr>
                <a:schemeClr val="tx2">
                  <a:lumMod val="60000"/>
                  <a:lumOff val="40000"/>
                </a:schemeClr>
              </a:buClr>
              <a:buAutoNum type="arabicPeriod"/>
            </a:pPr>
            <a:r>
              <a:rPr lang="en-US" sz="1300" dirty="0">
                <a:latin typeface="Times New Roman" panose="02020603050405020304" pitchFamily="18" charset="0"/>
                <a:cs typeface="Times New Roman" panose="02020603050405020304" pitchFamily="18" charset="0"/>
              </a:rPr>
              <a:t>Ensure Vendor Compliance</a:t>
            </a:r>
          </a:p>
        </p:txBody>
      </p:sp>
    </p:spTree>
    <p:extLst>
      <p:ext uri="{BB962C8B-B14F-4D97-AF65-F5344CB8AC3E}">
        <p14:creationId xmlns:p14="http://schemas.microsoft.com/office/powerpoint/2010/main" val="23770589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04E2F6-CF5A-4887-B9BD-DBFCAE1FDB06}"/>
              </a:ext>
            </a:extLst>
          </p:cNvPr>
          <p:cNvSpPr>
            <a:spLocks noGrp="1"/>
          </p:cNvSpPr>
          <p:nvPr>
            <p:ph type="title"/>
          </p:nvPr>
        </p:nvSpPr>
        <p:spPr>
          <a:xfrm>
            <a:off x="838200" y="3651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Oversight of Service Providers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AD6D2D2-9133-18F9-A87F-DF3C28C6AEA5}"/>
              </a:ext>
            </a:extLst>
          </p:cNvPr>
          <p:cNvSpPr>
            <a:spLocks noGrp="1"/>
          </p:cNvSpPr>
          <p:nvPr>
            <p:ph idx="1"/>
          </p:nvPr>
        </p:nvSpPr>
        <p:spPr>
          <a:xfrm>
            <a:off x="838200" y="1929384"/>
            <a:ext cx="10515600" cy="4251960"/>
          </a:xfrm>
        </p:spPr>
        <p:txBody>
          <a:bodyPr>
            <a:norm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Verify 3</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Party Service Providers are Staying Up to Date</a:t>
            </a:r>
          </a:p>
          <a:p>
            <a:pPr lvl="1"/>
            <a:r>
              <a:rPr lang="en-US" dirty="0">
                <a:latin typeface="Times New Roman" panose="02020603050405020304" pitchFamily="18" charset="0"/>
                <a:ea typeface="Times New Roman" panose="02020603050405020304" pitchFamily="18" charset="0"/>
                <a:cs typeface="Times New Roman" panose="02020603050405020304" pitchFamily="18" charset="0"/>
              </a:rPr>
              <a:t>Select Service Providers with Skills and Experience</a:t>
            </a:r>
          </a:p>
          <a:p>
            <a:pPr lvl="1"/>
            <a:r>
              <a:rPr lang="en-US" dirty="0">
                <a:latin typeface="Times New Roman" panose="02020603050405020304" pitchFamily="18" charset="0"/>
                <a:ea typeface="Times New Roman" panose="02020603050405020304" pitchFamily="18" charset="0"/>
                <a:cs typeface="Times New Roman" panose="02020603050405020304" pitchFamily="18" charset="0"/>
              </a:rPr>
              <a:t>Ensure Contracts Spell Out Expectations</a:t>
            </a:r>
          </a:p>
          <a:p>
            <a:pPr lvl="1"/>
            <a:r>
              <a:rPr lang="en-US" dirty="0">
                <a:latin typeface="Times New Roman" panose="02020603050405020304" pitchFamily="18" charset="0"/>
                <a:ea typeface="Times New Roman" panose="02020603050405020304" pitchFamily="18" charset="0"/>
                <a:cs typeface="Times New Roman" panose="02020603050405020304" pitchFamily="18" charset="0"/>
              </a:rPr>
              <a:t>Formulate Monitoring Methods</a:t>
            </a:r>
          </a:p>
          <a:p>
            <a:pPr lvl="1"/>
            <a:r>
              <a:rPr lang="en-US" dirty="0">
                <a:latin typeface="Times New Roman" panose="02020603050405020304" pitchFamily="18" charset="0"/>
                <a:ea typeface="Times New Roman" panose="02020603050405020304" pitchFamily="18" charset="0"/>
                <a:cs typeface="Times New Roman" panose="02020603050405020304" pitchFamily="18" charset="0"/>
              </a:rPr>
              <a:t>Perform Reassessments of their Suitability</a:t>
            </a:r>
          </a:p>
          <a:p>
            <a:pPr lvl="1"/>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Key Point – They </a:t>
            </a:r>
            <a:r>
              <a:rPr lang="en-US" sz="2400" u="sng" dirty="0">
                <a:latin typeface="Times New Roman" panose="02020603050405020304" pitchFamily="18" charset="0"/>
                <a:cs typeface="Times New Roman" panose="02020603050405020304" pitchFamily="18" charset="0"/>
              </a:rPr>
              <a:t>Must</a:t>
            </a:r>
            <a:r>
              <a:rPr lang="en-US" sz="2400" dirty="0">
                <a:latin typeface="Times New Roman" panose="02020603050405020304" pitchFamily="18" charset="0"/>
                <a:cs typeface="Times New Roman" panose="02020603050405020304" pitchFamily="18" charset="0"/>
              </a:rPr>
              <a:t> Do What You are Doing</a:t>
            </a:r>
          </a:p>
        </p:txBody>
      </p:sp>
    </p:spTree>
    <p:extLst>
      <p:ext uri="{BB962C8B-B14F-4D97-AF65-F5344CB8AC3E}">
        <p14:creationId xmlns:p14="http://schemas.microsoft.com/office/powerpoint/2010/main" val="8745107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Additional Issues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7120270" cy="3860044"/>
          </a:xfrm>
        </p:spPr>
        <p:txBody>
          <a:bodyPr>
            <a:normAutofit/>
          </a:bodyPr>
          <a:lstStyle/>
          <a:p>
            <a:r>
              <a:rPr lang="en-US" sz="2200" dirty="0">
                <a:latin typeface="Times New Roman" panose="02020603050405020304" pitchFamily="18" charset="0"/>
                <a:cs typeface="Times New Roman" panose="02020603050405020304" pitchFamily="18" charset="0"/>
              </a:rPr>
              <a:t>CFPB &amp; White House interest in Algorithmic bias in credit</a:t>
            </a: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Privacy Legislation</a:t>
            </a: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State Rate Cap Legislation</a:t>
            </a:r>
          </a:p>
        </p:txBody>
      </p:sp>
    </p:spTree>
    <p:extLst>
      <p:ext uri="{BB962C8B-B14F-4D97-AF65-F5344CB8AC3E}">
        <p14:creationId xmlns:p14="http://schemas.microsoft.com/office/powerpoint/2010/main" val="280092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12B7B2-D9C9-488E-A639-75AE11B01E0B}"/>
              </a:ext>
            </a:extLst>
          </p:cNvPr>
          <p:cNvSpPr txBox="1"/>
          <p:nvPr/>
        </p:nvSpPr>
        <p:spPr>
          <a:xfrm>
            <a:off x="2192079" y="1658203"/>
            <a:ext cx="4188134" cy="2616101"/>
          </a:xfrm>
          <a:prstGeom prst="rect">
            <a:avLst/>
          </a:prstGeom>
          <a:noFill/>
        </p:spPr>
        <p:txBody>
          <a:bodyPr wrap="square" rtlCol="0">
            <a:spAutoFit/>
          </a:bodyPr>
          <a:lstStyle/>
          <a:p>
            <a:pPr defTabSz="777240">
              <a:spcAft>
                <a:spcPts val="600"/>
              </a:spcAft>
            </a:pPr>
            <a:r>
              <a:rPr lang="en-US" sz="2400" kern="1200" dirty="0">
                <a:solidFill>
                  <a:schemeClr val="tx1"/>
                </a:solidFill>
                <a:latin typeface="Times New Roman" panose="02020603050405020304" pitchFamily="18" charset="0"/>
                <a:cs typeface="Times New Roman" panose="02020603050405020304" pitchFamily="18" charset="0"/>
              </a:rPr>
              <a:t>Corinne Kirkendall </a:t>
            </a:r>
          </a:p>
          <a:p>
            <a:pPr defTabSz="777240">
              <a:spcAft>
                <a:spcPts val="600"/>
              </a:spcAft>
            </a:pPr>
            <a:r>
              <a:rPr lang="en-US" sz="2400" dirty="0">
                <a:latin typeface="Times New Roman" panose="02020603050405020304" pitchFamily="18" charset="0"/>
                <a:cs typeface="Times New Roman" panose="02020603050405020304" pitchFamily="18" charset="0"/>
              </a:rPr>
              <a:t>PassTime</a:t>
            </a:r>
            <a:endParaRPr lang="en-US" sz="2400" kern="1200" dirty="0">
              <a:solidFill>
                <a:schemeClr val="tx1"/>
              </a:solidFill>
              <a:latin typeface="Times New Roman" panose="02020603050405020304" pitchFamily="18" charset="0"/>
              <a:cs typeface="Times New Roman" panose="02020603050405020304" pitchFamily="18" charset="0"/>
            </a:endParaRPr>
          </a:p>
          <a:p>
            <a:pPr defTabSz="777240">
              <a:spcAft>
                <a:spcPts val="600"/>
              </a:spcAft>
            </a:pPr>
            <a:r>
              <a:rPr lang="en-US" sz="2400" kern="1200" dirty="0">
                <a:solidFill>
                  <a:schemeClr val="tx1"/>
                </a:solidFill>
                <a:latin typeface="Times New Roman" panose="02020603050405020304" pitchFamily="18" charset="0"/>
                <a:cs typeface="Times New Roman" panose="02020603050405020304" pitchFamily="18" charset="0"/>
              </a:rPr>
              <a:t>EVP Compliance &amp; Regulatory Affairs</a:t>
            </a:r>
          </a:p>
          <a:p>
            <a:pPr defTabSz="777240">
              <a:spcAft>
                <a:spcPts val="600"/>
              </a:spcAft>
            </a:pPr>
            <a:r>
              <a:rPr lang="en-US" sz="2400" kern="1200" dirty="0">
                <a:solidFill>
                  <a:schemeClr val="tx1"/>
                </a:solidFill>
                <a:latin typeface="Times New Roman" panose="02020603050405020304" pitchFamily="18" charset="0"/>
                <a:cs typeface="Times New Roman" panose="02020603050405020304" pitchFamily="18" charset="0"/>
                <a:hlinkClick r:id="rId3"/>
              </a:rPr>
              <a:t>corinne@passtimegps.com</a:t>
            </a:r>
            <a:endParaRPr lang="en-US" sz="2400" kern="1200" dirty="0">
              <a:solidFill>
                <a:schemeClr val="tx1"/>
              </a:solidFill>
              <a:latin typeface="Times New Roman" panose="02020603050405020304" pitchFamily="18" charset="0"/>
              <a:cs typeface="Times New Roman" panose="02020603050405020304" pitchFamily="18" charset="0"/>
            </a:endParaRPr>
          </a:p>
          <a:p>
            <a:pPr defTabSz="777240">
              <a:spcAft>
                <a:spcPts val="600"/>
              </a:spcAft>
            </a:pPr>
            <a:r>
              <a:rPr lang="en-US" sz="2400" kern="1200" dirty="0">
                <a:solidFill>
                  <a:schemeClr val="tx1"/>
                </a:solidFill>
                <a:latin typeface="Times New Roman" panose="02020603050405020304" pitchFamily="18" charset="0"/>
                <a:cs typeface="Times New Roman" panose="02020603050405020304" pitchFamily="18" charset="0"/>
              </a:rPr>
              <a:t>(303) 870-3729</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90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AD26FC-389D-7F49-B240-4114DC0C602F}"/>
              </a:ext>
            </a:extLst>
          </p:cNvPr>
          <p:cNvSpPr txBox="1">
            <a:spLocks/>
          </p:cNvSpPr>
          <p:nvPr/>
        </p:nvSpPr>
        <p:spPr>
          <a:xfrm>
            <a:off x="420129" y="6205729"/>
            <a:ext cx="4374292" cy="652272"/>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7DE47CC-2382-394E-B1A1-05A33113C11B}"/>
              </a:ext>
            </a:extLst>
          </p:cNvPr>
          <p:cNvSpPr>
            <a:spLocks noGrp="1"/>
          </p:cNvSpPr>
          <p:nvPr/>
        </p:nvSpPr>
        <p:spPr bwMode="auto">
          <a:xfrm>
            <a:off x="299992" y="115837"/>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b="1" dirty="0">
                <a:solidFill>
                  <a:schemeClr val="bg1"/>
                </a:solidFill>
              </a:rPr>
              <a:t>Calendar</a:t>
            </a:r>
          </a:p>
        </p:txBody>
      </p:sp>
      <p:sp>
        <p:nvSpPr>
          <p:cNvPr id="8" name="Content Placeholder 2">
            <a:extLst>
              <a:ext uri="{FF2B5EF4-FFF2-40B4-BE49-F238E27FC236}">
                <a16:creationId xmlns:a16="http://schemas.microsoft.com/office/drawing/2014/main" id="{F37BCF2F-792B-EF47-BF46-D6CA08BF2F39}"/>
              </a:ext>
            </a:extLst>
          </p:cNvPr>
          <p:cNvSpPr>
            <a:spLocks noGrp="1"/>
          </p:cNvSpPr>
          <p:nvPr/>
        </p:nvSpPr>
        <p:spPr bwMode="auto">
          <a:xfrm>
            <a:off x="1045193" y="665099"/>
            <a:ext cx="10992837" cy="5753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lumMod val="65000"/>
                  <a:lumOff val="35000"/>
                </a:schemeClr>
              </a:buClr>
              <a:buNone/>
            </a:pPr>
            <a:endParaRPr lang="en-US" sz="1500"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r>
              <a:rPr lang="en-US" b="1" dirty="0">
                <a:solidFill>
                  <a:schemeClr val="accent1">
                    <a:lumMod val="50000"/>
                  </a:schemeClr>
                </a:solidFill>
                <a:latin typeface="Franklin Gothic Book" panose="020B0503020102020204" pitchFamily="34" charset="0"/>
                <a:ea typeface="ＭＳ Ｐゴシック" pitchFamily="-112" charset="-128"/>
              </a:rPr>
              <a:t>August 17</a:t>
            </a:r>
            <a:r>
              <a:rPr lang="en-US" b="1" baseline="30000" dirty="0">
                <a:solidFill>
                  <a:schemeClr val="accent1">
                    <a:lumMod val="50000"/>
                  </a:schemeClr>
                </a:solidFill>
                <a:latin typeface="Franklin Gothic Book" panose="020B0503020102020204" pitchFamily="34" charset="0"/>
                <a:ea typeface="ＭＳ Ｐゴシック" pitchFamily="-112" charset="-128"/>
              </a:rPr>
              <a:t>th</a:t>
            </a:r>
            <a:r>
              <a:rPr lang="en-US" b="1" dirty="0">
                <a:solidFill>
                  <a:schemeClr val="accent1">
                    <a:lumMod val="50000"/>
                  </a:schemeClr>
                </a:solidFill>
                <a:latin typeface="Franklin Gothic Book" panose="020B0503020102020204" pitchFamily="34" charset="0"/>
                <a:ea typeface="ＭＳ Ｐゴシック" pitchFamily="-112" charset="-128"/>
              </a:rPr>
              <a:t> - Compliance 20 Group Roundtable – Compliance 20 Group Members</a:t>
            </a: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r>
              <a:rPr lang="en-US" b="1" dirty="0">
                <a:solidFill>
                  <a:schemeClr val="accent1">
                    <a:lumMod val="50000"/>
                  </a:schemeClr>
                </a:solidFill>
                <a:latin typeface="Franklin Gothic Book" panose="020B0503020102020204" pitchFamily="34" charset="0"/>
                <a:ea typeface="ＭＳ Ｐゴシック" pitchFamily="-112" charset="-128"/>
              </a:rPr>
              <a:t>September 7</a:t>
            </a:r>
            <a:r>
              <a:rPr lang="en-US" b="1" baseline="30000" dirty="0">
                <a:solidFill>
                  <a:schemeClr val="accent1">
                    <a:lumMod val="50000"/>
                  </a:schemeClr>
                </a:solidFill>
                <a:latin typeface="Franklin Gothic Book" panose="020B0503020102020204" pitchFamily="34" charset="0"/>
                <a:ea typeface="ＭＳ Ｐゴシック" pitchFamily="-112" charset="-128"/>
              </a:rPr>
              <a:t>th</a:t>
            </a:r>
            <a:r>
              <a:rPr lang="en-US" b="1" dirty="0">
                <a:solidFill>
                  <a:schemeClr val="accent1">
                    <a:lumMod val="50000"/>
                  </a:schemeClr>
                </a:solidFill>
                <a:latin typeface="Franklin Gothic Book" panose="020B0503020102020204" pitchFamily="34" charset="0"/>
                <a:ea typeface="ＭＳ Ｐゴシック" pitchFamily="-112" charset="-128"/>
              </a:rPr>
              <a:t>  - Compliance 20 Group Webinar – UDAP / UDAAP and Discrimination</a:t>
            </a:r>
          </a:p>
          <a:p>
            <a:pPr marL="800100" lvl="2" indent="0">
              <a:spcBef>
                <a:spcPts val="0"/>
              </a:spcBef>
              <a:buNone/>
            </a:pPr>
            <a:r>
              <a:rPr lang="en-US" spc="100" dirty="0">
                <a:solidFill>
                  <a:srgbClr val="243760"/>
                </a:solidFill>
                <a:effectLst/>
                <a:latin typeface="Abadi" panose="020B0604020104020204" pitchFamily="34" charset="0"/>
                <a:ea typeface="Calibri" panose="020F0502020204030204" pitchFamily="34" charset="0"/>
              </a:rPr>
              <a:t>Terrence J. O'Loughlin, J.D., M.B.A.</a:t>
            </a:r>
            <a:endParaRPr lang="en-US" dirty="0">
              <a:solidFill>
                <a:srgbClr val="243760"/>
              </a:solidFill>
              <a:effectLst/>
              <a:latin typeface="Abadi" panose="020B0604020104020204" pitchFamily="34" charset="0"/>
              <a:ea typeface="Calibri" panose="020F0502020204030204" pitchFamily="34" charset="0"/>
            </a:endParaRPr>
          </a:p>
          <a:p>
            <a:pPr marL="800100" lvl="2" indent="0">
              <a:spcBef>
                <a:spcPts val="0"/>
              </a:spcBef>
              <a:buNone/>
            </a:pPr>
            <a:r>
              <a:rPr lang="en-US" spc="100" dirty="0">
                <a:solidFill>
                  <a:srgbClr val="243760"/>
                </a:solidFill>
                <a:effectLst/>
                <a:latin typeface="Abadi" panose="020B0604020104020204" pitchFamily="34" charset="0"/>
                <a:ea typeface="Calibri" panose="020F0502020204030204" pitchFamily="34" charset="0"/>
              </a:rPr>
              <a:t>Director of Compliance, Reynolds Document Solutions</a:t>
            </a:r>
            <a:endParaRPr lang="en-US" dirty="0">
              <a:solidFill>
                <a:srgbClr val="243760"/>
              </a:solidFill>
              <a:effectLst/>
              <a:latin typeface="Abadi" panose="020B0604020104020204" pitchFamily="34" charset="0"/>
              <a:ea typeface="Calibri" panose="020F0502020204030204" pitchFamily="34" charset="0"/>
            </a:endParaRPr>
          </a:p>
          <a:p>
            <a:pPr marL="800100" lvl="2" indent="0">
              <a:spcBef>
                <a:spcPts val="0"/>
              </a:spcBef>
              <a:buNone/>
            </a:pPr>
            <a:r>
              <a:rPr lang="en-US" spc="100" dirty="0">
                <a:solidFill>
                  <a:srgbClr val="243760"/>
                </a:solidFill>
                <a:effectLst/>
                <a:latin typeface="Abadi" panose="020B0604020104020204" pitchFamily="34" charset="0"/>
                <a:ea typeface="Calibri" panose="020F0502020204030204" pitchFamily="34" charset="0"/>
              </a:rPr>
              <a:t>Reynolds and Reynolds</a:t>
            </a:r>
            <a:endParaRPr lang="en-US" dirty="0">
              <a:solidFill>
                <a:srgbClr val="243760"/>
              </a:solidFill>
              <a:effectLst/>
              <a:latin typeface="Abadi" panose="020B0604020104020204" pitchFamily="34" charset="0"/>
              <a:ea typeface="Calibri" panose="020F0502020204030204" pitchFamily="34" charset="0"/>
            </a:endParaRPr>
          </a:p>
          <a:p>
            <a:pPr marL="800100" lvl="2" indent="0">
              <a:spcBef>
                <a:spcPts val="0"/>
              </a:spcBef>
              <a:buNone/>
            </a:pPr>
            <a:r>
              <a:rPr lang="en-US" spc="100" dirty="0">
                <a:solidFill>
                  <a:srgbClr val="243760"/>
                </a:solidFill>
                <a:effectLst/>
                <a:latin typeface="Abadi" panose="020B0604020104020204" pitchFamily="34" charset="0"/>
                <a:ea typeface="Calibri" panose="020F0502020204030204" pitchFamily="34" charset="0"/>
              </a:rPr>
              <a:t>7201 NW 80 Street | Tamarac, Florida 33321</a:t>
            </a:r>
            <a:endParaRPr lang="en-US" dirty="0">
              <a:solidFill>
                <a:srgbClr val="243760"/>
              </a:solidFill>
              <a:effectLst/>
              <a:latin typeface="Abadi" panose="020B0604020104020204" pitchFamily="34" charset="0"/>
              <a:ea typeface="Calibri" panose="020F0502020204030204" pitchFamily="34" charset="0"/>
            </a:endParaRPr>
          </a:p>
          <a:p>
            <a:pPr marL="800100" lvl="2" indent="0">
              <a:spcBef>
                <a:spcPts val="0"/>
              </a:spcBef>
              <a:buNone/>
            </a:pPr>
            <a:r>
              <a:rPr lang="en-US" spc="100" dirty="0">
                <a:solidFill>
                  <a:srgbClr val="243760"/>
                </a:solidFill>
                <a:effectLst/>
                <a:latin typeface="Abadi" panose="020B0604020104020204" pitchFamily="34" charset="0"/>
                <a:ea typeface="Calibri" panose="020F0502020204030204" pitchFamily="34" charset="0"/>
              </a:rPr>
              <a:t>office 954.718.9266 | mobile 954.616.7700 | fax 954.722.9772</a:t>
            </a:r>
            <a:endParaRPr lang="en-US" dirty="0">
              <a:solidFill>
                <a:srgbClr val="243760"/>
              </a:solidFill>
              <a:effectLst/>
              <a:latin typeface="Abadi" panose="020B0604020104020204" pitchFamily="34" charset="0"/>
              <a:ea typeface="Calibri" panose="020F0502020204030204" pitchFamily="34" charset="0"/>
            </a:endParaRPr>
          </a:p>
          <a:p>
            <a:pPr marL="800100" lvl="2" indent="0">
              <a:spcBef>
                <a:spcPts val="0"/>
              </a:spcBef>
              <a:buNone/>
            </a:pPr>
            <a:r>
              <a:rPr lang="en-US" u="sng" spc="100" dirty="0">
                <a:solidFill>
                  <a:srgbClr val="243760"/>
                </a:solidFill>
                <a:effectLst/>
                <a:latin typeface="Abadi" panose="020B0604020104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terrence_oloughlin@reyrey.com</a:t>
            </a:r>
            <a:endParaRPr lang="en-US" dirty="0">
              <a:solidFill>
                <a:srgbClr val="243760"/>
              </a:solidFill>
              <a:effectLst/>
              <a:latin typeface="Abadi" panose="020B0604020104020204" pitchFamily="34" charset="0"/>
              <a:ea typeface="Calibri" panose="020F0502020204030204" pitchFamily="34" charset="0"/>
            </a:endParaRP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r>
              <a:rPr lang="en-US" b="1" dirty="0">
                <a:solidFill>
                  <a:schemeClr val="accent1">
                    <a:lumMod val="50000"/>
                  </a:schemeClr>
                </a:solidFill>
                <a:latin typeface="Franklin Gothic Book" panose="020B0503020102020204" pitchFamily="34" charset="0"/>
                <a:ea typeface="ＭＳ Ｐゴシック" pitchFamily="-112" charset="-128"/>
              </a:rPr>
              <a:t>Fall – Compliance 20 Group, Northeast Chapter On-Site Training TBD</a:t>
            </a: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r>
              <a:rPr lang="en-US" b="1" dirty="0">
                <a:solidFill>
                  <a:schemeClr val="accent1">
                    <a:lumMod val="50000"/>
                  </a:schemeClr>
                </a:solidFill>
                <a:latin typeface="Franklin Gothic Book" panose="020B0503020102020204" pitchFamily="34" charset="0"/>
                <a:ea typeface="ＭＳ Ｐゴシック" pitchFamily="-112" charset="-128"/>
              </a:rPr>
              <a:t>October 30</a:t>
            </a:r>
            <a:r>
              <a:rPr lang="en-US" b="1" baseline="30000" dirty="0">
                <a:solidFill>
                  <a:schemeClr val="accent1">
                    <a:lumMod val="50000"/>
                  </a:schemeClr>
                </a:solidFill>
                <a:latin typeface="Franklin Gothic Book" panose="020B0503020102020204" pitchFamily="34" charset="0"/>
                <a:ea typeface="ＭＳ Ｐゴシック" pitchFamily="-112" charset="-128"/>
              </a:rPr>
              <a:t>th</a:t>
            </a:r>
            <a:r>
              <a:rPr lang="en-US" b="1" dirty="0">
                <a:solidFill>
                  <a:schemeClr val="accent1">
                    <a:lumMod val="50000"/>
                  </a:schemeClr>
                </a:solidFill>
                <a:latin typeface="Franklin Gothic Book" panose="020B0503020102020204" pitchFamily="34" charset="0"/>
                <a:ea typeface="ＭＳ Ｐゴシック" pitchFamily="-112" charset="-128"/>
              </a:rPr>
              <a:t> – One day on-site event to be held in Dallas/Fort Worth</a:t>
            </a: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r>
              <a:rPr lang="en-US" b="1" dirty="0">
                <a:solidFill>
                  <a:schemeClr val="accent1">
                    <a:lumMod val="50000"/>
                  </a:schemeClr>
                </a:solidFill>
                <a:latin typeface="Franklin Gothic Book" panose="020B0503020102020204" pitchFamily="34" charset="0"/>
                <a:ea typeface="ＭＳ Ｐゴシック" pitchFamily="-112" charset="-128"/>
              </a:rPr>
              <a:t>December 7</a:t>
            </a:r>
            <a:r>
              <a:rPr lang="en-US" b="1" baseline="30000" dirty="0">
                <a:solidFill>
                  <a:schemeClr val="accent1">
                    <a:lumMod val="50000"/>
                  </a:schemeClr>
                </a:solidFill>
                <a:latin typeface="Franklin Gothic Book" panose="020B0503020102020204" pitchFamily="34" charset="0"/>
                <a:ea typeface="ＭＳ Ｐゴシック" pitchFamily="-112" charset="-128"/>
              </a:rPr>
              <a:t>th</a:t>
            </a:r>
            <a:r>
              <a:rPr lang="en-US" b="1" dirty="0">
                <a:solidFill>
                  <a:schemeClr val="accent1">
                    <a:lumMod val="50000"/>
                  </a:schemeClr>
                </a:solidFill>
                <a:latin typeface="Franklin Gothic Book" panose="020B0503020102020204" pitchFamily="34" charset="0"/>
                <a:ea typeface="ＭＳ Ｐゴシック" pitchFamily="-112" charset="-128"/>
              </a:rPr>
              <a:t> - Compliance 20 Group Webinar</a:t>
            </a:r>
          </a:p>
          <a:p>
            <a:pPr marL="0" indent="0">
              <a:buClr>
                <a:schemeClr val="tx1">
                  <a:lumMod val="65000"/>
                  <a:lumOff val="35000"/>
                </a:schemeClr>
              </a:buClr>
              <a:buNone/>
            </a:pPr>
            <a:endParaRPr lang="en-US" sz="1400" b="1" i="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r>
              <a:rPr lang="en-US" sz="1400" b="1" i="1" dirty="0">
                <a:solidFill>
                  <a:schemeClr val="accent1">
                    <a:lumMod val="50000"/>
                  </a:schemeClr>
                </a:solidFill>
                <a:latin typeface="Franklin Gothic Book" panose="020B0503020102020204" pitchFamily="34" charset="0"/>
                <a:ea typeface="ＭＳ Ｐゴシック" pitchFamily="-112" charset="-128"/>
              </a:rPr>
              <a:t>If you are a compliance vendor and interested in supporting the Dealership Compliance 20 Group, contact Linda Robertson at 817-821-9636.</a:t>
            </a: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b="1" dirty="0">
              <a:solidFill>
                <a:schemeClr val="accent1">
                  <a:lumMod val="50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dirty="0">
              <a:solidFill>
                <a:schemeClr val="tx1">
                  <a:lumMod val="65000"/>
                  <a:lumOff val="35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dirty="0">
              <a:solidFill>
                <a:schemeClr val="tx1">
                  <a:lumMod val="65000"/>
                  <a:lumOff val="35000"/>
                </a:schemeClr>
              </a:solidFill>
              <a:latin typeface="Franklin Gothic Book" panose="020B0503020102020204" pitchFamily="34" charset="0"/>
              <a:ea typeface="ＭＳ Ｐゴシック" pitchFamily="-112" charset="-128"/>
            </a:endParaRPr>
          </a:p>
          <a:p>
            <a:pPr marL="0" indent="0">
              <a:buClr>
                <a:schemeClr val="tx1">
                  <a:lumMod val="65000"/>
                  <a:lumOff val="35000"/>
                </a:schemeClr>
              </a:buClr>
              <a:buNone/>
            </a:pPr>
            <a:endParaRPr lang="en-US" dirty="0">
              <a:solidFill>
                <a:schemeClr val="tx1">
                  <a:lumMod val="65000"/>
                  <a:lumOff val="35000"/>
                </a:schemeClr>
              </a:solidFill>
            </a:endParaRPr>
          </a:p>
        </p:txBody>
      </p:sp>
      <p:pic>
        <p:nvPicPr>
          <p:cNvPr id="2" name="Picture 1" descr="A blue and yellow logo&#10;&#10;Description automatically generated with low confidence">
            <a:extLst>
              <a:ext uri="{FF2B5EF4-FFF2-40B4-BE49-F238E27FC236}">
                <a16:creationId xmlns:a16="http://schemas.microsoft.com/office/drawing/2014/main" id="{1C692E3C-B1AE-7B29-3D95-D680CC9455D5}"/>
              </a:ext>
            </a:extLst>
          </p:cNvPr>
          <p:cNvPicPr>
            <a:picLocks noChangeAspect="1"/>
          </p:cNvPicPr>
          <p:nvPr/>
        </p:nvPicPr>
        <p:blipFill>
          <a:blip r:embed="rId3"/>
          <a:stretch>
            <a:fillRect/>
          </a:stretch>
        </p:blipFill>
        <p:spPr>
          <a:xfrm>
            <a:off x="623531" y="6190085"/>
            <a:ext cx="1464761" cy="481565"/>
          </a:xfrm>
          <a:prstGeom prst="rect">
            <a:avLst/>
          </a:prstGeom>
        </p:spPr>
      </p:pic>
    </p:spTree>
    <p:extLst>
      <p:ext uri="{BB962C8B-B14F-4D97-AF65-F5344CB8AC3E}">
        <p14:creationId xmlns:p14="http://schemas.microsoft.com/office/powerpoint/2010/main" val="83594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7757D-BB57-F334-49D1-6A2A68BC7B0B}"/>
              </a:ext>
            </a:extLst>
          </p:cNvPr>
          <p:cNvSpPr>
            <a:spLocks noGrp="1"/>
          </p:cNvSpPr>
          <p:nvPr>
            <p:ph type="title"/>
          </p:nvPr>
        </p:nvSpPr>
        <p:spPr>
          <a:xfrm>
            <a:off x="838200" y="365125"/>
            <a:ext cx="10515600" cy="1325563"/>
          </a:xfrm>
        </p:spPr>
        <p:txBody>
          <a:bodyPr>
            <a:normAutofit/>
          </a:bodyPr>
          <a:lstStyle/>
          <a:p>
            <a:r>
              <a:rPr lang="en-US" sz="5400" b="1">
                <a:latin typeface="Times New Roman" panose="02020603050405020304" pitchFamily="18" charset="0"/>
                <a:cs typeface="Times New Roman" panose="02020603050405020304" pitchFamily="18" charset="0"/>
              </a:rPr>
              <a:t>CFPB Auto Finance Data Pilot</a:t>
            </a: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3BADAEF5-4833-FC1A-6138-24A4793A6212}"/>
              </a:ext>
            </a:extLst>
          </p:cNvPr>
          <p:cNvSpPr>
            <a:spLocks noGrp="1"/>
          </p:cNvSpPr>
          <p:nvPr>
            <p:ph idx="1"/>
          </p:nvPr>
        </p:nvSpPr>
        <p:spPr>
          <a:xfrm>
            <a:off x="838201" y="1929384"/>
            <a:ext cx="6780028" cy="4758495"/>
          </a:xfrm>
        </p:spPr>
        <p:txBody>
          <a:bodyPr>
            <a:normAutofit/>
          </a:bodyPr>
          <a:lstStyle/>
          <a:p>
            <a:pPr marL="0" marR="0">
              <a:spcBef>
                <a:spcPts val="0"/>
              </a:spcBef>
              <a:spcAft>
                <a:spcPts val="530"/>
              </a:spcAft>
            </a:pPr>
            <a:r>
              <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rPr>
              <a:t>Feb 2023, the Auto Division announced the new Auto Finance Data Pilot.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discussions identified three areas where most participants stated that additional data visibility would be important: lending channel differences; data granularity, consistency, and quality; and loan performance trends. Following industry meetings, the CFPB sent orders to 9 large auto creditors requiring they provide information about their auto contract portfolios. </a:t>
            </a:r>
          </a:p>
          <a:p>
            <a:pPr marL="0" marR="0">
              <a:spcBef>
                <a:spcPts val="0"/>
              </a:spcBef>
              <a:spcAft>
                <a:spcPts val="530"/>
              </a:spcAft>
            </a:pPr>
            <a:endParaRPr lang="en-US"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53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UPDATE!</a:t>
            </a:r>
          </a:p>
          <a:p>
            <a:pPr marL="0" marR="0" indent="0">
              <a:spcBef>
                <a:spcPts val="0"/>
              </a:spcBef>
              <a:spcAft>
                <a:spcPts val="530"/>
              </a:spcAft>
              <a:buNone/>
            </a:pP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53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MOU between other agencies and AG offices</a:t>
            </a:r>
          </a:p>
          <a:p>
            <a:pPr marL="0" indent="0">
              <a:buNone/>
            </a:pPr>
            <a:endParaRPr lang="en-US" sz="2400" dirty="0"/>
          </a:p>
        </p:txBody>
      </p:sp>
    </p:spTree>
    <p:extLst>
      <p:ext uri="{BB962C8B-B14F-4D97-AF65-F5344CB8AC3E}">
        <p14:creationId xmlns:p14="http://schemas.microsoft.com/office/powerpoint/2010/main" val="191490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01ACB-17BB-6742-BB81-2185002D8FFB}"/>
              </a:ext>
            </a:extLst>
          </p:cNvPr>
          <p:cNvSpPr txBox="1">
            <a:spLocks/>
          </p:cNvSpPr>
          <p:nvPr/>
        </p:nvSpPr>
        <p:spPr>
          <a:xfrm>
            <a:off x="0" y="4463262"/>
            <a:ext cx="12192000" cy="782638"/>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bg1"/>
                </a:solidFill>
              </a:rPr>
              <a:t>Contact Information</a:t>
            </a:r>
          </a:p>
          <a:p>
            <a:endParaRPr lang="en-US" sz="1400" dirty="0">
              <a:solidFill>
                <a:schemeClr val="bg1"/>
              </a:solidFill>
            </a:endParaRPr>
          </a:p>
          <a:p>
            <a:r>
              <a:rPr lang="en-US" sz="1400" dirty="0">
                <a:solidFill>
                  <a:schemeClr val="bg1"/>
                </a:solidFill>
              </a:rPr>
              <a:t>Linda Robertson</a:t>
            </a:r>
          </a:p>
          <a:p>
            <a:r>
              <a:rPr lang="en-US" sz="1400" dirty="0">
                <a:solidFill>
                  <a:schemeClr val="bg1"/>
                </a:solidFill>
              </a:rPr>
              <a:t>682-325-4381</a:t>
            </a:r>
          </a:p>
          <a:p>
            <a:r>
              <a:rPr lang="en-US" sz="1400" dirty="0">
                <a:solidFill>
                  <a:schemeClr val="bg1"/>
                </a:solidFill>
                <a:hlinkClick r:id="rId2">
                  <a:extLst>
                    <a:ext uri="{A12FA001-AC4F-418D-AE19-62706E023703}">
                      <ahyp:hlinkClr xmlns:ahyp="http://schemas.microsoft.com/office/drawing/2018/hyperlinkcolor" val="tx"/>
                    </a:ext>
                  </a:extLst>
                </a:hlinkClick>
              </a:rPr>
              <a:t>Linda.Robertson@adcocommunity.com</a:t>
            </a:r>
            <a:endParaRPr lang="en-US" sz="1400" dirty="0">
              <a:solidFill>
                <a:schemeClr val="bg1"/>
              </a:solidFill>
            </a:endParaRPr>
          </a:p>
          <a:p>
            <a:r>
              <a:rPr lang="en-US" sz="1400" dirty="0">
                <a:solidFill>
                  <a:schemeClr val="bg1"/>
                </a:solidFill>
              </a:rPr>
              <a:t>https://www.adcocommunity.com/</a:t>
            </a:r>
          </a:p>
          <a:p>
            <a:endParaRPr lang="en-US" sz="1400" dirty="0">
              <a:solidFill>
                <a:schemeClr val="bg1"/>
              </a:solidFill>
            </a:endParaRPr>
          </a:p>
        </p:txBody>
      </p:sp>
      <p:sp>
        <p:nvSpPr>
          <p:cNvPr id="3" name="Text Placeholder 3">
            <a:extLst>
              <a:ext uri="{FF2B5EF4-FFF2-40B4-BE49-F238E27FC236}">
                <a16:creationId xmlns:a16="http://schemas.microsoft.com/office/drawing/2014/main" id="{B6AE3D72-F83C-FA44-B4B5-A54F8CEB17C5}"/>
              </a:ext>
            </a:extLst>
          </p:cNvPr>
          <p:cNvSpPr txBox="1">
            <a:spLocks/>
          </p:cNvSpPr>
          <p:nvPr/>
        </p:nvSpPr>
        <p:spPr>
          <a:xfrm>
            <a:off x="7407337" y="916992"/>
            <a:ext cx="4374292" cy="3932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r>
              <a:rPr lang="en-US" sz="1100" dirty="0">
                <a:solidFill>
                  <a:srgbClr val="243760"/>
                </a:solidFill>
                <a:latin typeface="Arial" panose="020B0604020202020204" pitchFamily="34" charset="0"/>
                <a:cs typeface="Arial" panose="020B0604020202020204" pitchFamily="34" charset="0"/>
              </a:rPr>
              <a:t> | </a:t>
            </a:r>
            <a:r>
              <a:rPr lang="en-US" sz="1100" dirty="0">
                <a:solidFill>
                  <a:schemeClr val="tx1">
                    <a:lumMod val="65000"/>
                    <a:lumOff val="35000"/>
                  </a:schemeClr>
                </a:solidFill>
                <a:latin typeface="Arial" panose="020B0604020202020204" pitchFamily="34" charset="0"/>
                <a:cs typeface="Arial" panose="020B0604020202020204" pitchFamily="34" charset="0"/>
              </a:rPr>
              <a:t>Theme Copy </a:t>
            </a:r>
            <a:r>
              <a:rPr lang="en-US" sz="1100" dirty="0">
                <a:solidFill>
                  <a:srgbClr val="243760"/>
                </a:solidFill>
                <a:latin typeface="Arial" panose="020B0604020202020204" pitchFamily="34" charset="0"/>
                <a:cs typeface="Arial" panose="020B0604020202020204" pitchFamily="34" charset="0"/>
              </a:rPr>
              <a:t>| </a:t>
            </a: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p>
        </p:txBody>
      </p:sp>
      <p:pic>
        <p:nvPicPr>
          <p:cNvPr id="4" name="Picture 3" descr="A blue and yellow logo&#10;&#10;Description automatically generated with low confidence">
            <a:extLst>
              <a:ext uri="{FF2B5EF4-FFF2-40B4-BE49-F238E27FC236}">
                <a16:creationId xmlns:a16="http://schemas.microsoft.com/office/drawing/2014/main" id="{E70DA64C-AA6A-F900-64E5-44F218A1A054}"/>
              </a:ext>
            </a:extLst>
          </p:cNvPr>
          <p:cNvPicPr>
            <a:picLocks noChangeAspect="1"/>
          </p:cNvPicPr>
          <p:nvPr/>
        </p:nvPicPr>
        <p:blipFill>
          <a:blip r:embed="rId3"/>
          <a:stretch>
            <a:fillRect/>
          </a:stretch>
        </p:blipFill>
        <p:spPr>
          <a:xfrm>
            <a:off x="9055223" y="3127592"/>
            <a:ext cx="2791351" cy="917704"/>
          </a:xfrm>
          <a:prstGeom prst="rect">
            <a:avLst/>
          </a:prstGeom>
        </p:spPr>
      </p:pic>
    </p:spTree>
    <p:extLst>
      <p:ext uri="{BB962C8B-B14F-4D97-AF65-F5344CB8AC3E}">
        <p14:creationId xmlns:p14="http://schemas.microsoft.com/office/powerpoint/2010/main" val="65268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AA09C-BE25-216B-0555-39A143E83EDE}"/>
              </a:ext>
            </a:extLst>
          </p:cNvPr>
          <p:cNvSpPr>
            <a:spLocks noGrp="1"/>
          </p:cNvSpPr>
          <p:nvPr>
            <p:ph type="title"/>
          </p:nvPr>
        </p:nvSpPr>
        <p:spPr>
          <a:xfrm>
            <a:off x="838200" y="365125"/>
            <a:ext cx="10515600" cy="1325563"/>
          </a:xfrm>
        </p:spPr>
        <p:txBody>
          <a:bodyPr>
            <a:normAutofit/>
          </a:bodyPr>
          <a:lstStyle/>
          <a:p>
            <a:r>
              <a:rPr lang="en-US" sz="4200" b="1" kern="1800">
                <a:latin typeface="Times New Roman" panose="02020603050405020304" pitchFamily="18" charset="0"/>
                <a:ea typeface="Times New Roman" panose="02020603050405020304" pitchFamily="18" charset="0"/>
                <a:cs typeface="Times New Roman" panose="02020603050405020304" pitchFamily="18" charset="0"/>
              </a:rPr>
              <a:t>Wrongful Repossessions</a:t>
            </a:r>
            <a:br>
              <a:rPr lang="en-US" sz="4200" kern="100">
                <a:latin typeface="Times New Roman" panose="02020603050405020304" pitchFamily="18" charset="0"/>
                <a:ea typeface="Calibri" panose="020F0502020204030204" pitchFamily="34" charset="0"/>
                <a:cs typeface="Times New Roman" panose="02020603050405020304" pitchFamily="18" charset="0"/>
              </a:rPr>
            </a:br>
            <a:endParaRPr lang="en-US" sz="420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06694B-0471-7DA6-2366-DBA447F491EE}"/>
              </a:ext>
            </a:extLst>
          </p:cNvPr>
          <p:cNvSpPr>
            <a:spLocks noGrp="1"/>
          </p:cNvSpPr>
          <p:nvPr>
            <p:ph idx="1"/>
          </p:nvPr>
        </p:nvSpPr>
        <p:spPr>
          <a:xfrm>
            <a:off x="838200" y="1929384"/>
            <a:ext cx="10515600" cy="4251960"/>
          </a:xfrm>
        </p:spPr>
        <p:txBody>
          <a:bodyPr>
            <a:normAutofit/>
          </a:bodyPr>
          <a:lstStyle/>
          <a:p>
            <a:pPr marL="0" marR="0" indent="0">
              <a:spcBef>
                <a:spcPts val="0"/>
              </a:spcBef>
              <a:spcAft>
                <a:spcPts val="530"/>
              </a:spcAft>
              <a:buNone/>
            </a:pPr>
            <a:r>
              <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rPr>
              <a:t>ISSUES IN THE BULLETIN:  </a:t>
            </a:r>
          </a:p>
          <a:p>
            <a:pPr>
              <a:spcBef>
                <a:spcPts val="0"/>
              </a:spcBef>
              <a:spcAft>
                <a:spcPts val="530"/>
              </a:spcAft>
            </a:pPr>
            <a:endPar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530"/>
              </a:spcAft>
            </a:pPr>
            <a:r>
              <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rPr>
              <a:t>Illegally seizing cars</a:t>
            </a:r>
          </a:p>
          <a:p>
            <a:pPr marL="0" indent="0">
              <a:spcBef>
                <a:spcPts val="0"/>
              </a:spcBef>
              <a:spcAft>
                <a:spcPts val="530"/>
              </a:spcAft>
              <a:buNone/>
            </a:pPr>
            <a:endPar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530"/>
              </a:spcAft>
            </a:pPr>
            <a:r>
              <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rPr>
              <a:t>Sloppy record keeping</a:t>
            </a:r>
          </a:p>
          <a:p>
            <a:pPr marL="0" marR="0" indent="0">
              <a:spcBef>
                <a:spcPts val="0"/>
              </a:spcBef>
              <a:spcAft>
                <a:spcPts val="530"/>
              </a:spcAft>
              <a:buNone/>
            </a:pPr>
            <a:endParaRPr lang="en-US" sz="2400" kern="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530"/>
              </a:spcAft>
            </a:pPr>
            <a:r>
              <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rPr>
              <a:t>Unreliable balance inquiries</a:t>
            </a:r>
          </a:p>
          <a:p>
            <a:pPr marL="0" marR="0" indent="0">
              <a:spcBef>
                <a:spcPts val="0"/>
              </a:spcBef>
              <a:spcAft>
                <a:spcPts val="530"/>
              </a:spcAft>
              <a:buNone/>
            </a:pPr>
            <a:endPar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530"/>
              </a:spcAft>
            </a:pPr>
            <a:r>
              <a:rPr lang="en-US" sz="2400" kern="1800" dirty="0">
                <a:effectLst/>
                <a:latin typeface="Times New Roman" panose="02020603050405020304" pitchFamily="18" charset="0"/>
                <a:ea typeface="Times New Roman" panose="02020603050405020304" pitchFamily="18" charset="0"/>
                <a:cs typeface="Times New Roman" panose="02020603050405020304" pitchFamily="18" charset="0"/>
              </a:rPr>
              <a:t>Ransom for personal property</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5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A44CC-9107-5B28-9BA5-14DA979762B2}"/>
              </a:ext>
            </a:extLst>
          </p:cNvPr>
          <p:cNvSpPr>
            <a:spLocks noGrp="1"/>
          </p:cNvSpPr>
          <p:nvPr>
            <p:ph type="title"/>
          </p:nvPr>
        </p:nvSpPr>
        <p:spPr>
          <a:xfrm>
            <a:off x="838200" y="365125"/>
            <a:ext cx="10515600" cy="1325563"/>
          </a:xfrm>
        </p:spPr>
        <p:txBody>
          <a:bodyPr>
            <a:normAutofit/>
          </a:bodyPr>
          <a:lstStyle/>
          <a:p>
            <a:r>
              <a:rPr lang="en-US" sz="4200" b="1" kern="0" dirty="0">
                <a:effectLst/>
                <a:latin typeface="Times New Roman" panose="02020603050405020304" pitchFamily="18" charset="0"/>
                <a:ea typeface="Times New Roman" panose="02020603050405020304" pitchFamily="18" charset="0"/>
                <a:cs typeface="Times New Roman" panose="02020603050405020304" pitchFamily="18" charset="0"/>
              </a:rPr>
              <a:t>CFPB Proposed Rule- Public </a:t>
            </a:r>
            <a:r>
              <a:rPr lang="en-US" sz="4200" b="1" kern="0" dirty="0">
                <a:latin typeface="Times New Roman" panose="02020603050405020304" pitchFamily="18" charset="0"/>
                <a:ea typeface="Times New Roman" panose="02020603050405020304" pitchFamily="18" charset="0"/>
                <a:cs typeface="Times New Roman" panose="02020603050405020304" pitchFamily="18" charset="0"/>
              </a:rPr>
              <a:t>R</a:t>
            </a:r>
            <a:r>
              <a:rPr lang="en-US" sz="4200" b="1" kern="0" dirty="0">
                <a:effectLst/>
                <a:latin typeface="Times New Roman" panose="02020603050405020304" pitchFamily="18" charset="0"/>
                <a:ea typeface="Times New Roman" panose="02020603050405020304" pitchFamily="18" charset="0"/>
                <a:cs typeface="Times New Roman" panose="02020603050405020304" pitchFamily="18" charset="0"/>
              </a:rPr>
              <a:t>epeat </a:t>
            </a:r>
            <a:r>
              <a:rPr lang="en-US" sz="4200" b="1" kern="0" dirty="0">
                <a:latin typeface="Times New Roman" panose="02020603050405020304" pitchFamily="18" charset="0"/>
                <a:ea typeface="Times New Roman" panose="02020603050405020304" pitchFamily="18" charset="0"/>
                <a:cs typeface="Times New Roman" panose="02020603050405020304" pitchFamily="18" charset="0"/>
              </a:rPr>
              <a:t>O</a:t>
            </a:r>
            <a:r>
              <a:rPr lang="en-US" sz="4200" b="1" kern="0" dirty="0">
                <a:effectLst/>
                <a:latin typeface="Times New Roman" panose="02020603050405020304" pitchFamily="18" charset="0"/>
                <a:ea typeface="Times New Roman" panose="02020603050405020304" pitchFamily="18" charset="0"/>
                <a:cs typeface="Times New Roman" panose="02020603050405020304" pitchFamily="18" charset="0"/>
              </a:rPr>
              <a:t>ffender </a:t>
            </a:r>
            <a:r>
              <a:rPr lang="en-US" sz="4200" b="1" kern="0" dirty="0">
                <a:latin typeface="Times New Roman" panose="02020603050405020304" pitchFamily="18" charset="0"/>
                <a:ea typeface="Times New Roman" panose="02020603050405020304" pitchFamily="18" charset="0"/>
                <a:cs typeface="Times New Roman" panose="02020603050405020304" pitchFamily="18" charset="0"/>
              </a:rPr>
              <a:t>R</a:t>
            </a:r>
            <a:r>
              <a:rPr lang="en-US" sz="4200" b="1" kern="0" dirty="0">
                <a:effectLst/>
                <a:latin typeface="Times New Roman" panose="02020603050405020304" pitchFamily="18" charset="0"/>
                <a:ea typeface="Times New Roman" panose="02020603050405020304" pitchFamily="18" charset="0"/>
                <a:cs typeface="Times New Roman" panose="02020603050405020304" pitchFamily="18" charset="0"/>
              </a:rPr>
              <a:t>egistry</a:t>
            </a:r>
            <a:endParaRPr lang="en-US" sz="4200" b="1"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10C2C2-A973-1961-C341-F17AF7800E0C}"/>
              </a:ext>
            </a:extLst>
          </p:cNvPr>
          <p:cNvSpPr>
            <a:spLocks noGrp="1"/>
          </p:cNvSpPr>
          <p:nvPr>
            <p:ph idx="1"/>
          </p:nvPr>
        </p:nvSpPr>
        <p:spPr>
          <a:xfrm>
            <a:off x="838200" y="1929384"/>
            <a:ext cx="6243084" cy="4563491"/>
          </a:xfrm>
        </p:spPr>
        <p:txBody>
          <a:bodyPr>
            <a:noAutofit/>
          </a:bodyPr>
          <a:lstStyle/>
          <a:p>
            <a:pPr fontAlgn="base">
              <a:lnSpc>
                <a:spcPct val="120000"/>
              </a:lnSpc>
              <a:spcBef>
                <a:spcPts val="0"/>
              </a:spcBef>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The Consumer Financial Protection Bureau issued a proposed rule on 12/2022 that would require non-banks — such as debt collectors — to report enforcement actions and court orders to a public registry that would be used to detect repeat offenders and give the CFPB and other enforcement agencies insights to help it “take action to stop further large-scale harm or continued illegal efforts across the country.” </a:t>
            </a:r>
          </a:p>
          <a:p>
            <a:pPr marL="0" indent="0" fontAlgn="base">
              <a:lnSpc>
                <a:spcPct val="120000"/>
              </a:lnSpc>
              <a:spcBef>
                <a:spcPts val="0"/>
              </a:spcBef>
              <a:buNone/>
            </a:pPr>
            <a:endParaRPr lang="en-US" sz="20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20000"/>
              </a:lnSpc>
              <a:spcBef>
                <a:spcPts val="0"/>
              </a:spcBef>
            </a:pPr>
            <a:r>
              <a:rPr lang="en-US" sz="2000" kern="1200" dirty="0">
                <a:solidFill>
                  <a:srgbClr val="282828"/>
                </a:solidFill>
                <a:effectLst/>
                <a:latin typeface="Times New Roman" panose="02020603050405020304" pitchFamily="18" charset="0"/>
                <a:ea typeface="Times New Roman" panose="02020603050405020304" pitchFamily="18" charset="0"/>
              </a:rPr>
              <a:t>Larger non-banks would also have to identify a senior executive who would attest to the information being supplied to the registry.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87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FTC PROPSED Motor Vehicle Dealers Trade Regulation Rule</a:t>
            </a:r>
            <a:endParaRPr lang="en-US" sz="4200" b="1"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6306879" cy="4251960"/>
          </a:xfrm>
        </p:spPr>
        <p:txBody>
          <a:bodyPr>
            <a:normAutofit fontScale="77500" lnSpcReduction="20000"/>
          </a:bodyPr>
          <a:lstStyle/>
          <a:p>
            <a:r>
              <a:rPr lang="en-US" sz="2600" kern="0" dirty="0">
                <a:solidFill>
                  <a:srgbClr val="000000"/>
                </a:solidFill>
                <a:latin typeface="Times New Roman" panose="02020603050405020304" pitchFamily="18" charset="0"/>
                <a:cs typeface="Times New Roman" panose="02020603050405020304" pitchFamily="18" charset="0"/>
              </a:rPr>
              <a:t>Authority and background</a:t>
            </a:r>
          </a:p>
          <a:p>
            <a:endParaRPr lang="en-US" sz="2600" dirty="0">
              <a:latin typeface="Times New Roman" panose="02020603050405020304" pitchFamily="18" charset="0"/>
              <a:cs typeface="Times New Roman" panose="02020603050405020304" pitchFamily="18" charset="0"/>
            </a:endParaRPr>
          </a:p>
          <a:p>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Proposed rule was released on June 23, 2022</a:t>
            </a:r>
          </a:p>
          <a:p>
            <a:pPr marL="0" indent="0">
              <a:buNone/>
            </a:pPr>
            <a:endParaRPr lang="en-US" sz="2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lacing extensive restrictions on the sale, financing and leasing of motor vehicles. </a:t>
            </a:r>
          </a:p>
          <a:p>
            <a:pPr marL="0" indent="0">
              <a:buNone/>
            </a:pPr>
            <a:endParaRPr lang="en-US" sz="2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Four</a:t>
            </a: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core areas: prohibitions of specific misrepresentations in auto sales; disclosure requirements related to vehicle cost, add-on products and services, and monthly payments; and recordkeeping.  </a:t>
            </a:r>
          </a:p>
          <a:p>
            <a:pPr marL="0" indent="0">
              <a:buNone/>
            </a:pPr>
            <a:endPar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Background  </a:t>
            </a:r>
            <a:endPar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4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44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1. Misrepresentations in Advertising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3"/>
            <a:ext cx="6450419" cy="4647493"/>
          </a:xfrm>
        </p:spPr>
        <p:txBody>
          <a:bodyPr>
            <a:normAutofit fontScale="77500" lnSpcReduction="20000"/>
          </a:bodyPr>
          <a:lstStyle/>
          <a:p>
            <a:pPr marL="0" indent="0" algn="l" fontAlgn="base">
              <a:buNone/>
            </a:pPr>
            <a:r>
              <a:rPr lang="en-US" sz="2600" b="0" i="0" dirty="0">
                <a:effectLst/>
                <a:latin typeface="Times New Roman" panose="02020603050405020304" pitchFamily="18" charset="0"/>
                <a:cs typeface="Times New Roman" panose="02020603050405020304" pitchFamily="18" charset="0"/>
              </a:rPr>
              <a:t>The proposed regulations prohibit 16 different types of misrepresentations related to advertising, selling, financing, and leasing motor vehicles, including bu</a:t>
            </a:r>
            <a:r>
              <a:rPr lang="en-US" sz="2600" dirty="0">
                <a:latin typeface="Times New Roman" panose="02020603050405020304" pitchFamily="18" charset="0"/>
                <a:cs typeface="Times New Roman" panose="02020603050405020304" pitchFamily="18" charset="0"/>
              </a:rPr>
              <a:t>t not limited to</a:t>
            </a:r>
            <a:r>
              <a:rPr lang="en-US" sz="2600" b="0" i="0" dirty="0">
                <a:effectLst/>
                <a:latin typeface="Times New Roman" panose="02020603050405020304" pitchFamily="18" charset="0"/>
                <a:cs typeface="Times New Roman" panose="02020603050405020304" pitchFamily="18" charset="0"/>
              </a:rPr>
              <a:t>: </a:t>
            </a:r>
          </a:p>
          <a:p>
            <a:pPr algn="l" fontAlgn="base">
              <a:buFont typeface="Arial" panose="020B0604020202020204" pitchFamily="34" charset="0"/>
              <a:buChar char="•"/>
            </a:pPr>
            <a:r>
              <a:rPr lang="en-US" sz="2600" b="0" i="0" dirty="0">
                <a:effectLst/>
                <a:latin typeface="Times New Roman" panose="02020603050405020304" pitchFamily="18" charset="0"/>
                <a:cs typeface="Times New Roman" panose="02020603050405020304" pitchFamily="18" charset="0"/>
              </a:rPr>
              <a:t>advertising a vehicle that is not available,</a:t>
            </a:r>
          </a:p>
          <a:p>
            <a:pPr algn="l" fontAlgn="base">
              <a:buFont typeface="Arial" panose="020B0604020202020204" pitchFamily="34" charset="0"/>
              <a:buChar char="•"/>
            </a:pPr>
            <a:r>
              <a:rPr lang="en-US" sz="2600" b="0" i="0" dirty="0">
                <a:effectLst/>
                <a:latin typeface="Times New Roman" panose="02020603050405020304" pitchFamily="18" charset="0"/>
                <a:cs typeface="Times New Roman" panose="02020603050405020304" pitchFamily="18" charset="0"/>
              </a:rPr>
              <a:t>advertising a price that includes rebates/​discounts that might not be available to everyone,</a:t>
            </a:r>
          </a:p>
          <a:p>
            <a:pPr algn="l" fontAlgn="base">
              <a:buFont typeface="Arial" panose="020B0604020202020204" pitchFamily="34" charset="0"/>
              <a:buChar char="•"/>
            </a:pPr>
            <a:r>
              <a:rPr lang="en-US" sz="2600" b="0" i="0" dirty="0">
                <a:effectLst/>
                <a:latin typeface="Times New Roman" panose="02020603050405020304" pitchFamily="18" charset="0"/>
                <a:cs typeface="Times New Roman" panose="02020603050405020304" pitchFamily="18" charset="0"/>
              </a:rPr>
              <a:t>misrepresenting the costs or benefits of an add-on product or service, or</a:t>
            </a:r>
          </a:p>
          <a:p>
            <a:pPr algn="l" fontAlgn="base">
              <a:buFont typeface="Arial" panose="020B0604020202020204" pitchFamily="34" charset="0"/>
              <a:buChar char="•"/>
            </a:pPr>
            <a:r>
              <a:rPr lang="en-US" sz="2600" b="0" i="0" dirty="0">
                <a:effectLst/>
                <a:latin typeface="Times New Roman" panose="02020603050405020304" pitchFamily="18" charset="0"/>
                <a:cs typeface="Times New Roman" panose="02020603050405020304" pitchFamily="18" charset="0"/>
              </a:rPr>
              <a:t>inaccurately representing to a consumer that they have been or will be preapproved or guaranteed for a product, service, or term.</a:t>
            </a:r>
          </a:p>
          <a:p>
            <a:pPr marL="0" indent="0" algn="l" fontAlgn="base">
              <a:buNone/>
            </a:pPr>
            <a:r>
              <a:rPr lang="en-US" sz="2600" b="0" i="0" dirty="0">
                <a:effectLst/>
                <a:latin typeface="Times New Roman" panose="02020603050405020304" pitchFamily="18" charset="0"/>
                <a:cs typeface="Times New Roman" panose="02020603050405020304" pitchFamily="18" charset="0"/>
              </a:rPr>
              <a:t>Dealers should note that misrepresentations include not only express ​“lies,” but also inaccurate claims that might be implied by advertising. </a:t>
            </a:r>
          </a:p>
          <a:p>
            <a:pPr marL="0" indent="0" algn="l" fontAlgn="base">
              <a:buNone/>
            </a:pPr>
            <a:r>
              <a:rPr lang="en-US" sz="2600" b="0" i="0" dirty="0">
                <a:effectLst/>
                <a:latin typeface="Times New Roman" panose="02020603050405020304" pitchFamily="18" charset="0"/>
                <a:cs typeface="Times New Roman" panose="02020603050405020304" pitchFamily="18" charset="0"/>
              </a:rPr>
              <a:t>Consequently, dealers should carefully consider the consumers take on their messaging and whether those messages are accurate.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16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2. Required Disclosures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6306879" cy="4794008"/>
          </a:xfrm>
        </p:spPr>
        <p:txBody>
          <a:bodyPr>
            <a:normAutofit lnSpcReduction="10000"/>
          </a:bodyPr>
          <a:lstStyle/>
          <a:p>
            <a:pPr algn="l" fontAlgn="base"/>
            <a:r>
              <a:rPr lang="en-US" sz="2000" b="0" i="0" u="sng" dirty="0">
                <a:effectLst/>
                <a:latin typeface="Times New Roman" panose="02020603050405020304" pitchFamily="18" charset="0"/>
                <a:cs typeface="Times New Roman" panose="02020603050405020304" pitchFamily="18" charset="0"/>
              </a:rPr>
              <a:t>Required Disclosures:</a:t>
            </a:r>
            <a:r>
              <a:rPr lang="en-US" sz="2000" b="0" i="0" dirty="0">
                <a:effectLst/>
                <a:latin typeface="Times New Roman" panose="02020603050405020304" pitchFamily="18" charset="0"/>
                <a:cs typeface="Times New Roman" panose="02020603050405020304" pitchFamily="18" charset="0"/>
              </a:rPr>
              <a:t> The proposed regulations require dealers to make certain disclosures to consumers:</a:t>
            </a:r>
          </a:p>
          <a:p>
            <a:pPr algn="l" fontAlgn="base">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Dealers need to disclose the </a:t>
            </a:r>
            <a:r>
              <a:rPr lang="en-US" sz="2000" b="0" i="1" dirty="0">
                <a:effectLst/>
                <a:latin typeface="Times New Roman" panose="02020603050405020304" pitchFamily="18" charset="0"/>
                <a:cs typeface="Times New Roman" panose="02020603050405020304" pitchFamily="18" charset="0"/>
              </a:rPr>
              <a:t>full cash price</a:t>
            </a:r>
            <a:r>
              <a:rPr lang="en-US" sz="2000" b="0" i="0" dirty="0">
                <a:effectLst/>
                <a:latin typeface="Times New Roman" panose="02020603050405020304" pitchFamily="18" charset="0"/>
                <a:cs typeface="Times New Roman" panose="02020603050405020304" pitchFamily="18" charset="0"/>
              </a:rPr>
              <a:t>, excluding only required government charges, for vehicles they advertise. </a:t>
            </a:r>
          </a:p>
          <a:p>
            <a:pPr algn="l" fontAlgn="base">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Dealers need to provide consumers with a list of any optional add-on products or services they charge for and disclose whether the add-ons are optional or required for vehicle purchase.</a:t>
            </a:r>
          </a:p>
          <a:p>
            <a:pPr algn="l" fontAlgn="base">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Third, for financed or leased vehicles with a monthly payment, dealers would need to disclose the total amount that the consumer will pay to purchase or lease the vehicle at that monthly payment. Dealers offering higher and lower monthly rates to consumers also would need to disclose if the lower monthly rate would increase the total amount that the consumer would pay for the vehicle.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5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3. Add-Ons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6652438" cy="4649830"/>
          </a:xfrm>
        </p:spPr>
        <p:txBody>
          <a:bodyPr>
            <a:noAutofit/>
          </a:bodyPr>
          <a:lstStyle/>
          <a:p>
            <a:r>
              <a:rPr lang="en-US" sz="2100" b="0" i="0" dirty="0">
                <a:effectLst/>
                <a:latin typeface="Times New Roman" panose="02020603050405020304" pitchFamily="18" charset="0"/>
                <a:cs typeface="Times New Roman" panose="02020603050405020304" pitchFamily="18" charset="0"/>
              </a:rPr>
              <a:t>The proposed regulations looks to prevent consumers from unknowingly purchase add-ons such as extended warranties, service and maintenance plans, </a:t>
            </a:r>
            <a:r>
              <a:rPr lang="en-US" sz="2100" b="0" i="0" cap="all" dirty="0">
                <a:effectLst/>
                <a:latin typeface="Times New Roman" panose="02020603050405020304" pitchFamily="18" charset="0"/>
                <a:cs typeface="Times New Roman" panose="02020603050405020304" pitchFamily="18" charset="0"/>
              </a:rPr>
              <a:t>GAP</a:t>
            </a:r>
            <a:r>
              <a:rPr lang="en-US" sz="2100" b="0" i="0" dirty="0">
                <a:effectLst/>
                <a:latin typeface="Times New Roman" panose="02020603050405020304" pitchFamily="18" charset="0"/>
                <a:cs typeface="Times New Roman" panose="02020603050405020304" pitchFamily="18" charset="0"/>
              </a:rPr>
              <a:t> insurance, emergency road service, or theft protection devices. </a:t>
            </a:r>
          </a:p>
          <a:p>
            <a:r>
              <a:rPr lang="en-US" sz="2100" b="0" i="0" dirty="0">
                <a:effectLst/>
                <a:latin typeface="Times New Roman" panose="02020603050405020304" pitchFamily="18" charset="0"/>
                <a:cs typeface="Times New Roman" panose="02020603050405020304" pitchFamily="18" charset="0"/>
              </a:rPr>
              <a:t>The proposed regulations prohibit dealers from charging for add-ons that provide no benefit to the consumer, such as nitrogen-filled tire services.  </a:t>
            </a:r>
          </a:p>
          <a:p>
            <a:r>
              <a:rPr lang="en-US" sz="2100" b="0" i="0" dirty="0">
                <a:effectLst/>
                <a:latin typeface="Times New Roman" panose="02020603050405020304" pitchFamily="18" charset="0"/>
                <a:cs typeface="Times New Roman" panose="02020603050405020304" pitchFamily="18" charset="0"/>
              </a:rPr>
              <a:t>Dealers must provide the consumer with the cash price of the vehicle without the add-ons, tell the consumer that they can purchase the vehicle without the optional add-ons, and allow the consumer to expressly decline to purchase the vehicle without the optional add-ons. The disclosure and declination must be set forth on its own, signed form</a:t>
            </a:r>
            <a:r>
              <a:rPr lang="en-US" sz="2300" b="0" i="0" dirty="0">
                <a:effectLst/>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16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FEAC-8D20-2818-99E5-A820CBFF5574}"/>
              </a:ext>
            </a:extLst>
          </p:cNvPr>
          <p:cNvSpPr>
            <a:spLocks noGrp="1"/>
          </p:cNvSpPr>
          <p:nvPr>
            <p:ph type="title"/>
          </p:nvPr>
        </p:nvSpPr>
        <p:spPr>
          <a:xfrm>
            <a:off x="838200" y="365125"/>
            <a:ext cx="10515600" cy="1325563"/>
          </a:xfrm>
        </p:spPr>
        <p:txBody>
          <a:bodyPr>
            <a:normAutofit/>
          </a:bodyPr>
          <a:lstStyle/>
          <a:p>
            <a:r>
              <a:rPr lang="en-US" sz="4200" b="1" dirty="0">
                <a:latin typeface="Times New Roman" panose="02020603050405020304" pitchFamily="18" charset="0"/>
                <a:cs typeface="Times New Roman" panose="02020603050405020304" pitchFamily="18" charset="0"/>
              </a:rPr>
              <a:t>4. Record Keeping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CF428-DF4B-CB23-4C89-D711A0E5F560}"/>
              </a:ext>
            </a:extLst>
          </p:cNvPr>
          <p:cNvSpPr>
            <a:spLocks noGrp="1"/>
          </p:cNvSpPr>
          <p:nvPr>
            <p:ph idx="1"/>
          </p:nvPr>
        </p:nvSpPr>
        <p:spPr>
          <a:xfrm>
            <a:off x="838200" y="1929384"/>
            <a:ext cx="6306879" cy="425196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R</a:t>
            </a:r>
            <a:r>
              <a:rPr lang="en-US" sz="2400" b="0" i="0" dirty="0">
                <a:effectLst/>
                <a:latin typeface="Times New Roman" panose="02020603050405020304" pitchFamily="18" charset="0"/>
                <a:cs typeface="Times New Roman" panose="02020603050405020304" pitchFamily="18" charset="0"/>
              </a:rPr>
              <a:t>equires dealers to keep records for 24 months that demonstrate their compliance with the regulations, including advertisements, financing documents, and add-on lists.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BE NOTED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proposed rule would preempt state law only to the extent that the state law is inconsistent with the rules but expressly provides that state laws are not “inconsistent” if they provide greater protections than the proposed rule provides.*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58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4ED65F3CEBD43B6BF27B9D4CB4A20" ma:contentTypeVersion="12" ma:contentTypeDescription="Create a new document." ma:contentTypeScope="" ma:versionID="ac9506c305e3e323fa0b40b6b0b9f254">
  <xsd:schema xmlns:xsd="http://www.w3.org/2001/XMLSchema" xmlns:xs="http://www.w3.org/2001/XMLSchema" xmlns:p="http://schemas.microsoft.com/office/2006/metadata/properties" xmlns:ns3="df1ea4de-0650-480b-837f-012d147c6af2" xmlns:ns4="465a914e-eddb-4b72-940b-bd99454c4bde" targetNamespace="http://schemas.microsoft.com/office/2006/metadata/properties" ma:root="true" ma:fieldsID="f150764c897136518998018f4d366a5a" ns3:_="" ns4:_="">
    <xsd:import namespace="df1ea4de-0650-480b-837f-012d147c6af2"/>
    <xsd:import namespace="465a914e-eddb-4b72-940b-bd99454c4b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ea4de-0650-480b-837f-012d147c6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a914e-eddb-4b72-940b-bd99454c4b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f1ea4de-0650-480b-837f-012d147c6af2" xsi:nil="true"/>
  </documentManagement>
</p:properties>
</file>

<file path=customXml/itemProps1.xml><?xml version="1.0" encoding="utf-8"?>
<ds:datastoreItem xmlns:ds="http://schemas.openxmlformats.org/officeDocument/2006/customXml" ds:itemID="{1F01A403-4F13-48C6-ADAD-9FE38A88D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ea4de-0650-480b-837f-012d147c6af2"/>
    <ds:schemaRef ds:uri="465a914e-eddb-4b72-940b-bd99454c4b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AE5B0-420B-4917-848A-C1F31B853204}">
  <ds:schemaRefs>
    <ds:schemaRef ds:uri="http://schemas.microsoft.com/sharepoint/v3/contenttype/forms"/>
  </ds:schemaRefs>
</ds:datastoreItem>
</file>

<file path=customXml/itemProps3.xml><?xml version="1.0" encoding="utf-8"?>
<ds:datastoreItem xmlns:ds="http://schemas.openxmlformats.org/officeDocument/2006/customXml" ds:itemID="{C610E5D7-26CF-49DB-B60C-DAA4E20E97E0}">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df1ea4de-0650-480b-837f-012d147c6af2"/>
    <ds:schemaRef ds:uri="http://purl.org/dc/elements/1.1/"/>
    <ds:schemaRef ds:uri="http://schemas.openxmlformats.org/package/2006/metadata/core-properties"/>
    <ds:schemaRef ds:uri="465a914e-eddb-4b72-940b-bd99454c4bd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6803</TotalTime>
  <Words>2479</Words>
  <Application>Microsoft Office PowerPoint</Application>
  <PresentationFormat>Widescreen</PresentationFormat>
  <Paragraphs>238</Paragraphs>
  <Slides>20</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Abadi</vt:lpstr>
      <vt:lpstr>Arial</vt:lpstr>
      <vt:lpstr>Calibri</vt:lpstr>
      <vt:lpstr>Calibri Light</vt:lpstr>
      <vt:lpstr>Franklin Gothic Book</vt:lpstr>
      <vt:lpstr>Frutiger LT Std 45 Light</vt:lpstr>
      <vt:lpstr>Frutiger LT Std 55 Roman</vt:lpstr>
      <vt:lpstr>Times New Roman</vt:lpstr>
      <vt:lpstr>Office Theme</vt:lpstr>
      <vt:lpstr>19_Office Theme</vt:lpstr>
      <vt:lpstr>16_Office Theme</vt:lpstr>
      <vt:lpstr>21_Office Theme</vt:lpstr>
      <vt:lpstr>Regulatory Landscape and Best Practices  </vt:lpstr>
      <vt:lpstr>CFPB Auto Finance Data Pilot</vt:lpstr>
      <vt:lpstr>Wrongful Repossessions </vt:lpstr>
      <vt:lpstr>CFPB Proposed Rule- Public Repeat Offender Registry</vt:lpstr>
      <vt:lpstr>FTC PROPSED Motor Vehicle Dealers Trade Regulation Rule</vt:lpstr>
      <vt:lpstr>1. Misrepresentations in Advertising</vt:lpstr>
      <vt:lpstr>2. Required Disclosures</vt:lpstr>
      <vt:lpstr>3. Add-Ons</vt:lpstr>
      <vt:lpstr>4. Record Keeping </vt:lpstr>
      <vt:lpstr>Now what? </vt:lpstr>
      <vt:lpstr>US Legislators Weigh-in</vt:lpstr>
      <vt:lpstr>Safeguards Overview</vt:lpstr>
      <vt:lpstr>Safeguard Rules Service Provider Responsibilities </vt:lpstr>
      <vt:lpstr>How to get Service Providers Compliant </vt:lpstr>
      <vt:lpstr>Safeguard Measures</vt:lpstr>
      <vt:lpstr>Oversight of Service Providers</vt:lpstr>
      <vt:lpstr>Additional Issues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&amp; Starter Interrupt</dc:title>
  <dc:creator>Corinne Kirkendall</dc:creator>
  <cp:lastModifiedBy>Linda Robertson</cp:lastModifiedBy>
  <cp:revision>3</cp:revision>
  <dcterms:created xsi:type="dcterms:W3CDTF">2023-07-15T23:13:09Z</dcterms:created>
  <dcterms:modified xsi:type="dcterms:W3CDTF">2023-07-20T17:06:08Z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0x0101008384ED65F3CEBD43B6BF27B9D4CB4A20</vt:lpwstr>
  </property>
</Properties>
</file>