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 id="2147483696" r:id="rId6"/>
    <p:sldMasterId id="2147483698" r:id="rId7"/>
    <p:sldMasterId id="2147483700" r:id="rId8"/>
    <p:sldMasterId id="2147483650" r:id="rId9"/>
    <p:sldMasterId id="2147483702" r:id="rId10"/>
    <p:sldMasterId id="2147483691" r:id="rId11"/>
  </p:sldMasterIdLst>
  <p:sldIdLst>
    <p:sldId id="559" r:id="rId12"/>
    <p:sldId id="556" r:id="rId13"/>
    <p:sldId id="557" r:id="rId14"/>
    <p:sldId id="558" r:id="rId15"/>
    <p:sldId id="525" r:id="rId16"/>
    <p:sldId id="561" r:id="rId17"/>
    <p:sldId id="562" r:id="rId18"/>
    <p:sldId id="563" r:id="rId19"/>
    <p:sldId id="564" r:id="rId20"/>
    <p:sldId id="565" r:id="rId21"/>
    <p:sldId id="566" r:id="rId22"/>
    <p:sldId id="567" r:id="rId23"/>
    <p:sldId id="568" r:id="rId24"/>
    <p:sldId id="258" r:id="rId25"/>
    <p:sldId id="280" r:id="rId26"/>
    <p:sldId id="283"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539" r:id="rId41"/>
    <p:sldId id="540" r:id="rId42"/>
    <p:sldId id="542" r:id="rId43"/>
    <p:sldId id="543" r:id="rId44"/>
    <p:sldId id="545" r:id="rId45"/>
    <p:sldId id="546" r:id="rId46"/>
    <p:sldId id="547" r:id="rId47"/>
    <p:sldId id="548" r:id="rId48"/>
    <p:sldId id="549" r:id="rId49"/>
    <p:sldId id="550" r:id="rId50"/>
    <p:sldId id="551" r:id="rId51"/>
    <p:sldId id="569" r:id="rId52"/>
    <p:sldId id="571" r:id="rId53"/>
    <p:sldId id="573" r:id="rId54"/>
    <p:sldId id="570" r:id="rId55"/>
    <p:sldId id="572" r:id="rId56"/>
    <p:sldId id="574" r:id="rId57"/>
    <p:sldId id="555"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243760"/>
    <a:srgbClr val="536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6327"/>
  </p:normalViewPr>
  <p:slideViewPr>
    <p:cSldViewPr snapToGrid="0" snapToObjects="1">
      <p:cViewPr varScale="1">
        <p:scale>
          <a:sx n="80" d="100"/>
          <a:sy n="80" d="100"/>
        </p:scale>
        <p:origin x="706"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77316-1E6F-4588-9D7B-3D74691BDEC1}"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n-US"/>
        </a:p>
      </dgm:t>
    </dgm:pt>
    <dgm:pt modelId="{AE1884E8-F972-464C-9FA4-E384CB3CDB8A}">
      <dgm:prSet phldrT="[Text]"/>
      <dgm:spPr/>
      <dgm:t>
        <a:bodyPr/>
        <a:lstStyle/>
        <a:p>
          <a:r>
            <a:rPr lang="en-US" dirty="0"/>
            <a:t>Membership</a:t>
          </a:r>
        </a:p>
      </dgm:t>
    </dgm:pt>
    <dgm:pt modelId="{70CE3030-A63D-4AA1-A469-AF6A0A5BAA20}" type="parTrans" cxnId="{1F4AF140-2366-4970-B028-CDDCD78254B5}">
      <dgm:prSet/>
      <dgm:spPr/>
      <dgm:t>
        <a:bodyPr/>
        <a:lstStyle/>
        <a:p>
          <a:endParaRPr lang="en-US"/>
        </a:p>
      </dgm:t>
    </dgm:pt>
    <dgm:pt modelId="{B37E5190-9225-4242-AB78-82D89C7BDA45}" type="sibTrans" cxnId="{1F4AF140-2366-4970-B028-CDDCD78254B5}">
      <dgm:prSet/>
      <dgm:spPr/>
      <dgm:t>
        <a:bodyPr/>
        <a:lstStyle/>
        <a:p>
          <a:endParaRPr lang="en-US"/>
        </a:p>
      </dgm:t>
    </dgm:pt>
    <dgm:pt modelId="{EC9D5CFD-B1CE-40A1-A26E-08A2209F23B9}">
      <dgm:prSet phldrT="[Text]"/>
      <dgm:spPr/>
      <dgm:t>
        <a:bodyPr/>
        <a:lstStyle/>
        <a:p>
          <a:r>
            <a:rPr lang="en-US" dirty="0"/>
            <a:t>Resources &amp; Tools</a:t>
          </a:r>
        </a:p>
      </dgm:t>
    </dgm:pt>
    <dgm:pt modelId="{5D472778-983C-4AAC-B3D7-7BBEC9C031D8}" type="parTrans" cxnId="{2950128A-8C3F-4EE6-B812-BD848604BC3F}">
      <dgm:prSet/>
      <dgm:spPr/>
      <dgm:t>
        <a:bodyPr/>
        <a:lstStyle/>
        <a:p>
          <a:endParaRPr lang="en-US"/>
        </a:p>
      </dgm:t>
    </dgm:pt>
    <dgm:pt modelId="{EC1FFE65-F77D-4AA3-B934-CCA13B742F69}" type="sibTrans" cxnId="{2950128A-8C3F-4EE6-B812-BD848604BC3F}">
      <dgm:prSet/>
      <dgm:spPr/>
      <dgm:t>
        <a:bodyPr/>
        <a:lstStyle/>
        <a:p>
          <a:endParaRPr lang="en-US"/>
        </a:p>
      </dgm:t>
    </dgm:pt>
    <dgm:pt modelId="{19D5AB83-271F-469D-A2B9-BCD53339829A}">
      <dgm:prSet phldrT="[Text]"/>
      <dgm:spPr/>
      <dgm:t>
        <a:bodyPr/>
        <a:lstStyle/>
        <a:p>
          <a:r>
            <a:rPr lang="en-US" dirty="0"/>
            <a:t>FRAT -  Federal Regulatory Annual Training </a:t>
          </a:r>
        </a:p>
      </dgm:t>
    </dgm:pt>
    <dgm:pt modelId="{8D84445E-BC6B-4F95-9F48-1A8D00F75111}" type="parTrans" cxnId="{C1E6B04E-C704-4C0E-ADD4-DBB2AD6E70CC}">
      <dgm:prSet/>
      <dgm:spPr/>
      <dgm:t>
        <a:bodyPr/>
        <a:lstStyle/>
        <a:p>
          <a:endParaRPr lang="en-US"/>
        </a:p>
      </dgm:t>
    </dgm:pt>
    <dgm:pt modelId="{4EFF1A32-8B0C-442D-BDF1-39962FEE75B5}" type="sibTrans" cxnId="{C1E6B04E-C704-4C0E-ADD4-DBB2AD6E70CC}">
      <dgm:prSet/>
      <dgm:spPr/>
      <dgm:t>
        <a:bodyPr/>
        <a:lstStyle/>
        <a:p>
          <a:endParaRPr lang="en-US"/>
        </a:p>
      </dgm:t>
    </dgm:pt>
    <dgm:pt modelId="{2CD1C8B3-5AA8-462F-BF06-75EFE069434C}">
      <dgm:prSet/>
      <dgm:spPr/>
      <dgm:t>
        <a:bodyPr/>
        <a:lstStyle/>
        <a:p>
          <a:r>
            <a:rPr lang="en-US" dirty="0"/>
            <a:t>Compliance Professional Training and Certification</a:t>
          </a:r>
        </a:p>
      </dgm:t>
    </dgm:pt>
    <dgm:pt modelId="{BB8044E0-1F8D-4427-B846-86FE912B083B}" type="parTrans" cxnId="{DE5E60C5-FD6C-4FE4-8305-026DC0946FA9}">
      <dgm:prSet/>
      <dgm:spPr/>
      <dgm:t>
        <a:bodyPr/>
        <a:lstStyle/>
        <a:p>
          <a:endParaRPr lang="en-US"/>
        </a:p>
      </dgm:t>
    </dgm:pt>
    <dgm:pt modelId="{01713F9E-EFB5-4823-8877-FE7123FAECA7}" type="sibTrans" cxnId="{DE5E60C5-FD6C-4FE4-8305-026DC0946FA9}">
      <dgm:prSet/>
      <dgm:spPr/>
      <dgm:t>
        <a:bodyPr/>
        <a:lstStyle/>
        <a:p>
          <a:endParaRPr lang="en-US"/>
        </a:p>
      </dgm:t>
    </dgm:pt>
    <dgm:pt modelId="{722DEE0E-8E93-407C-BB65-4127E9D108F8}">
      <dgm:prSet/>
      <dgm:spPr>
        <a:solidFill>
          <a:schemeClr val="accent1">
            <a:lumMod val="75000"/>
          </a:schemeClr>
        </a:solidFill>
      </dgm:spPr>
      <dgm:t>
        <a:bodyPr/>
        <a:lstStyle/>
        <a:p>
          <a:r>
            <a:rPr lang="en-US" dirty="0"/>
            <a:t>Compliance Programs</a:t>
          </a:r>
        </a:p>
      </dgm:t>
    </dgm:pt>
    <dgm:pt modelId="{A3B839B3-BA12-4D0E-878A-767C3439CBF7}" type="parTrans" cxnId="{1662B4E7-A059-4D4D-997D-741C84E41A46}">
      <dgm:prSet/>
      <dgm:spPr/>
      <dgm:t>
        <a:bodyPr/>
        <a:lstStyle/>
        <a:p>
          <a:endParaRPr lang="en-US"/>
        </a:p>
      </dgm:t>
    </dgm:pt>
    <dgm:pt modelId="{D73D1F37-E2EC-4967-BF61-030657522458}" type="sibTrans" cxnId="{1662B4E7-A059-4D4D-997D-741C84E41A46}">
      <dgm:prSet/>
      <dgm:spPr/>
      <dgm:t>
        <a:bodyPr/>
        <a:lstStyle/>
        <a:p>
          <a:endParaRPr lang="en-US"/>
        </a:p>
      </dgm:t>
    </dgm:pt>
    <dgm:pt modelId="{9F6808A6-04E1-4D04-823C-31D0BE387DA4}" type="pres">
      <dgm:prSet presAssocID="{5EA77316-1E6F-4588-9D7B-3D74691BDEC1}" presName="outerComposite" presStyleCnt="0">
        <dgm:presLayoutVars>
          <dgm:chMax val="5"/>
          <dgm:dir/>
          <dgm:resizeHandles val="exact"/>
        </dgm:presLayoutVars>
      </dgm:prSet>
      <dgm:spPr/>
    </dgm:pt>
    <dgm:pt modelId="{F2E6BA21-E246-4D0A-94A1-65F9E9046C91}" type="pres">
      <dgm:prSet presAssocID="{5EA77316-1E6F-4588-9D7B-3D74691BDEC1}" presName="dummyMaxCanvas" presStyleCnt="0">
        <dgm:presLayoutVars/>
      </dgm:prSet>
      <dgm:spPr/>
    </dgm:pt>
    <dgm:pt modelId="{A62E2FD8-7F10-4D67-A706-49D8F55C4FCC}" type="pres">
      <dgm:prSet presAssocID="{5EA77316-1E6F-4588-9D7B-3D74691BDEC1}" presName="FiveNodes_1" presStyleLbl="node1" presStyleIdx="0" presStyleCnt="5">
        <dgm:presLayoutVars>
          <dgm:bulletEnabled val="1"/>
        </dgm:presLayoutVars>
      </dgm:prSet>
      <dgm:spPr/>
    </dgm:pt>
    <dgm:pt modelId="{E86A7C3D-54E0-4CE4-A92D-396B6FC3B986}" type="pres">
      <dgm:prSet presAssocID="{5EA77316-1E6F-4588-9D7B-3D74691BDEC1}" presName="FiveNodes_2" presStyleLbl="node1" presStyleIdx="1" presStyleCnt="5">
        <dgm:presLayoutVars>
          <dgm:bulletEnabled val="1"/>
        </dgm:presLayoutVars>
      </dgm:prSet>
      <dgm:spPr/>
    </dgm:pt>
    <dgm:pt modelId="{814EBCE6-BB54-46CA-A0F4-5935876ABA9B}" type="pres">
      <dgm:prSet presAssocID="{5EA77316-1E6F-4588-9D7B-3D74691BDEC1}" presName="FiveNodes_3" presStyleLbl="node1" presStyleIdx="2" presStyleCnt="5">
        <dgm:presLayoutVars>
          <dgm:bulletEnabled val="1"/>
        </dgm:presLayoutVars>
      </dgm:prSet>
      <dgm:spPr/>
    </dgm:pt>
    <dgm:pt modelId="{0B060A25-F4E3-4E6E-B1A2-7056532DAA3B}" type="pres">
      <dgm:prSet presAssocID="{5EA77316-1E6F-4588-9D7B-3D74691BDEC1}" presName="FiveNodes_4" presStyleLbl="node1" presStyleIdx="3" presStyleCnt="5">
        <dgm:presLayoutVars>
          <dgm:bulletEnabled val="1"/>
        </dgm:presLayoutVars>
      </dgm:prSet>
      <dgm:spPr/>
    </dgm:pt>
    <dgm:pt modelId="{F66BE9E8-AAF5-413D-804C-B0C57487DD1F}" type="pres">
      <dgm:prSet presAssocID="{5EA77316-1E6F-4588-9D7B-3D74691BDEC1}" presName="FiveNodes_5" presStyleLbl="node1" presStyleIdx="4" presStyleCnt="5">
        <dgm:presLayoutVars>
          <dgm:bulletEnabled val="1"/>
        </dgm:presLayoutVars>
      </dgm:prSet>
      <dgm:spPr/>
    </dgm:pt>
    <dgm:pt modelId="{C21A52D8-2063-4A9E-B0CE-4E10D7F3F829}" type="pres">
      <dgm:prSet presAssocID="{5EA77316-1E6F-4588-9D7B-3D74691BDEC1}" presName="FiveConn_1-2" presStyleLbl="fgAccFollowNode1" presStyleIdx="0" presStyleCnt="4">
        <dgm:presLayoutVars>
          <dgm:bulletEnabled val="1"/>
        </dgm:presLayoutVars>
      </dgm:prSet>
      <dgm:spPr/>
    </dgm:pt>
    <dgm:pt modelId="{BA4C13D2-9B0F-4D06-A9D9-77F5F9525AA9}" type="pres">
      <dgm:prSet presAssocID="{5EA77316-1E6F-4588-9D7B-3D74691BDEC1}" presName="FiveConn_2-3" presStyleLbl="fgAccFollowNode1" presStyleIdx="1" presStyleCnt="4">
        <dgm:presLayoutVars>
          <dgm:bulletEnabled val="1"/>
        </dgm:presLayoutVars>
      </dgm:prSet>
      <dgm:spPr/>
    </dgm:pt>
    <dgm:pt modelId="{D91AB3F8-D758-4807-8CAE-3E52139D9575}" type="pres">
      <dgm:prSet presAssocID="{5EA77316-1E6F-4588-9D7B-3D74691BDEC1}" presName="FiveConn_3-4" presStyleLbl="fgAccFollowNode1" presStyleIdx="2" presStyleCnt="4">
        <dgm:presLayoutVars>
          <dgm:bulletEnabled val="1"/>
        </dgm:presLayoutVars>
      </dgm:prSet>
      <dgm:spPr/>
    </dgm:pt>
    <dgm:pt modelId="{B14E7551-0443-4335-B7C4-CE29E04248D3}" type="pres">
      <dgm:prSet presAssocID="{5EA77316-1E6F-4588-9D7B-3D74691BDEC1}" presName="FiveConn_4-5" presStyleLbl="fgAccFollowNode1" presStyleIdx="3" presStyleCnt="4">
        <dgm:presLayoutVars>
          <dgm:bulletEnabled val="1"/>
        </dgm:presLayoutVars>
      </dgm:prSet>
      <dgm:spPr/>
    </dgm:pt>
    <dgm:pt modelId="{7D617812-5EAA-48DF-833D-C9F2A31E545A}" type="pres">
      <dgm:prSet presAssocID="{5EA77316-1E6F-4588-9D7B-3D74691BDEC1}" presName="FiveNodes_1_text" presStyleLbl="node1" presStyleIdx="4" presStyleCnt="5">
        <dgm:presLayoutVars>
          <dgm:bulletEnabled val="1"/>
        </dgm:presLayoutVars>
      </dgm:prSet>
      <dgm:spPr/>
    </dgm:pt>
    <dgm:pt modelId="{832B0E9A-76AD-4C0F-AABA-01F57B1DCE83}" type="pres">
      <dgm:prSet presAssocID="{5EA77316-1E6F-4588-9D7B-3D74691BDEC1}" presName="FiveNodes_2_text" presStyleLbl="node1" presStyleIdx="4" presStyleCnt="5">
        <dgm:presLayoutVars>
          <dgm:bulletEnabled val="1"/>
        </dgm:presLayoutVars>
      </dgm:prSet>
      <dgm:spPr/>
    </dgm:pt>
    <dgm:pt modelId="{9C5D327F-C05A-42BA-81B1-5FEED30B95BB}" type="pres">
      <dgm:prSet presAssocID="{5EA77316-1E6F-4588-9D7B-3D74691BDEC1}" presName="FiveNodes_3_text" presStyleLbl="node1" presStyleIdx="4" presStyleCnt="5">
        <dgm:presLayoutVars>
          <dgm:bulletEnabled val="1"/>
        </dgm:presLayoutVars>
      </dgm:prSet>
      <dgm:spPr/>
    </dgm:pt>
    <dgm:pt modelId="{564F8E9D-BBD1-4D29-A7DA-5E4B67AA07F2}" type="pres">
      <dgm:prSet presAssocID="{5EA77316-1E6F-4588-9D7B-3D74691BDEC1}" presName="FiveNodes_4_text" presStyleLbl="node1" presStyleIdx="4" presStyleCnt="5">
        <dgm:presLayoutVars>
          <dgm:bulletEnabled val="1"/>
        </dgm:presLayoutVars>
      </dgm:prSet>
      <dgm:spPr/>
    </dgm:pt>
    <dgm:pt modelId="{D69631A0-4C25-436F-8890-C79602420978}" type="pres">
      <dgm:prSet presAssocID="{5EA77316-1E6F-4588-9D7B-3D74691BDEC1}" presName="FiveNodes_5_text" presStyleLbl="node1" presStyleIdx="4" presStyleCnt="5">
        <dgm:presLayoutVars>
          <dgm:bulletEnabled val="1"/>
        </dgm:presLayoutVars>
      </dgm:prSet>
      <dgm:spPr/>
    </dgm:pt>
  </dgm:ptLst>
  <dgm:cxnLst>
    <dgm:cxn modelId="{6BCB6A16-9D31-4919-BF1F-2F8378B9EB04}" type="presOf" srcId="{EC9D5CFD-B1CE-40A1-A26E-08A2209F23B9}" destId="{9C5D327F-C05A-42BA-81B1-5FEED30B95BB}" srcOrd="1" destOrd="0" presId="urn:microsoft.com/office/officeart/2005/8/layout/vProcess5"/>
    <dgm:cxn modelId="{7A6EB517-495B-4D21-A662-9F8F4DAEAF51}" type="presOf" srcId="{2CD1C8B3-5AA8-462F-BF06-75EFE069434C}" destId="{F66BE9E8-AAF5-413D-804C-B0C57487DD1F}" srcOrd="0" destOrd="0" presId="urn:microsoft.com/office/officeart/2005/8/layout/vProcess5"/>
    <dgm:cxn modelId="{1F4AF140-2366-4970-B028-CDDCD78254B5}" srcId="{5EA77316-1E6F-4588-9D7B-3D74691BDEC1}" destId="{AE1884E8-F972-464C-9FA4-E384CB3CDB8A}" srcOrd="0" destOrd="0" parTransId="{70CE3030-A63D-4AA1-A469-AF6A0A5BAA20}" sibTransId="{B37E5190-9225-4242-AB78-82D89C7BDA45}"/>
    <dgm:cxn modelId="{C1E6B04E-C704-4C0E-ADD4-DBB2AD6E70CC}" srcId="{5EA77316-1E6F-4588-9D7B-3D74691BDEC1}" destId="{19D5AB83-271F-469D-A2B9-BCD53339829A}" srcOrd="3" destOrd="0" parTransId="{8D84445E-BC6B-4F95-9F48-1A8D00F75111}" sibTransId="{4EFF1A32-8B0C-442D-BDF1-39962FEE75B5}"/>
    <dgm:cxn modelId="{97A94A75-AD6A-4F21-ADCF-95AC1DEA3D7A}" type="presOf" srcId="{2CD1C8B3-5AA8-462F-BF06-75EFE069434C}" destId="{D69631A0-4C25-436F-8890-C79602420978}" srcOrd="1" destOrd="0" presId="urn:microsoft.com/office/officeart/2005/8/layout/vProcess5"/>
    <dgm:cxn modelId="{BBC2317A-9116-47F3-88E2-699237806A97}" type="presOf" srcId="{4EFF1A32-8B0C-442D-BDF1-39962FEE75B5}" destId="{B14E7551-0443-4335-B7C4-CE29E04248D3}" srcOrd="0" destOrd="0" presId="urn:microsoft.com/office/officeart/2005/8/layout/vProcess5"/>
    <dgm:cxn modelId="{DB519384-290E-45FF-8971-B734AC75C8A7}" type="presOf" srcId="{B37E5190-9225-4242-AB78-82D89C7BDA45}" destId="{C21A52D8-2063-4A9E-B0CE-4E10D7F3F829}" srcOrd="0" destOrd="0" presId="urn:microsoft.com/office/officeart/2005/8/layout/vProcess5"/>
    <dgm:cxn modelId="{2950128A-8C3F-4EE6-B812-BD848604BC3F}" srcId="{5EA77316-1E6F-4588-9D7B-3D74691BDEC1}" destId="{EC9D5CFD-B1CE-40A1-A26E-08A2209F23B9}" srcOrd="2" destOrd="0" parTransId="{5D472778-983C-4AAC-B3D7-7BBEC9C031D8}" sibTransId="{EC1FFE65-F77D-4AA3-B934-CCA13B742F69}"/>
    <dgm:cxn modelId="{9FE4DF8B-B5AD-444E-BF02-B184E77001CA}" type="presOf" srcId="{EC1FFE65-F77D-4AA3-B934-CCA13B742F69}" destId="{D91AB3F8-D758-4807-8CAE-3E52139D9575}" srcOrd="0" destOrd="0" presId="urn:microsoft.com/office/officeart/2005/8/layout/vProcess5"/>
    <dgm:cxn modelId="{5AE9AD8E-7C0F-4A23-B2EB-C3684C503F7C}" type="presOf" srcId="{EC9D5CFD-B1CE-40A1-A26E-08A2209F23B9}" destId="{814EBCE6-BB54-46CA-A0F4-5935876ABA9B}" srcOrd="0" destOrd="0" presId="urn:microsoft.com/office/officeart/2005/8/layout/vProcess5"/>
    <dgm:cxn modelId="{2C0628AB-9041-4DEC-AEE2-3E844D7F0A22}" type="presOf" srcId="{AE1884E8-F972-464C-9FA4-E384CB3CDB8A}" destId="{7D617812-5EAA-48DF-833D-C9F2A31E545A}" srcOrd="1" destOrd="0" presId="urn:microsoft.com/office/officeart/2005/8/layout/vProcess5"/>
    <dgm:cxn modelId="{BDAFC5B9-EF4A-48F8-BCC5-6283E86DEE60}" type="presOf" srcId="{19D5AB83-271F-469D-A2B9-BCD53339829A}" destId="{0B060A25-F4E3-4E6E-B1A2-7056532DAA3B}" srcOrd="0" destOrd="0" presId="urn:microsoft.com/office/officeart/2005/8/layout/vProcess5"/>
    <dgm:cxn modelId="{6FBA86BB-1705-42E9-B853-A25614B03E30}" type="presOf" srcId="{5EA77316-1E6F-4588-9D7B-3D74691BDEC1}" destId="{9F6808A6-04E1-4D04-823C-31D0BE387DA4}" srcOrd="0" destOrd="0" presId="urn:microsoft.com/office/officeart/2005/8/layout/vProcess5"/>
    <dgm:cxn modelId="{DE5E60C5-FD6C-4FE4-8305-026DC0946FA9}" srcId="{5EA77316-1E6F-4588-9D7B-3D74691BDEC1}" destId="{2CD1C8B3-5AA8-462F-BF06-75EFE069434C}" srcOrd="4" destOrd="0" parTransId="{BB8044E0-1F8D-4427-B846-86FE912B083B}" sibTransId="{01713F9E-EFB5-4823-8877-FE7123FAECA7}"/>
    <dgm:cxn modelId="{AD644CD0-FD34-4976-BED7-0F24509F6D6E}" type="presOf" srcId="{AE1884E8-F972-464C-9FA4-E384CB3CDB8A}" destId="{A62E2FD8-7F10-4D67-A706-49D8F55C4FCC}" srcOrd="0" destOrd="0" presId="urn:microsoft.com/office/officeart/2005/8/layout/vProcess5"/>
    <dgm:cxn modelId="{B0C10CD3-914C-41A0-83CD-F50D57F020D2}" type="presOf" srcId="{D73D1F37-E2EC-4967-BF61-030657522458}" destId="{BA4C13D2-9B0F-4D06-A9D9-77F5F9525AA9}" srcOrd="0" destOrd="0" presId="urn:microsoft.com/office/officeart/2005/8/layout/vProcess5"/>
    <dgm:cxn modelId="{A4C4C0DC-74DC-49AA-A2CA-19579984E2BF}" type="presOf" srcId="{722DEE0E-8E93-407C-BB65-4127E9D108F8}" destId="{832B0E9A-76AD-4C0F-AABA-01F57B1DCE83}" srcOrd="1" destOrd="0" presId="urn:microsoft.com/office/officeart/2005/8/layout/vProcess5"/>
    <dgm:cxn modelId="{4CA0A2E3-C947-4C89-BC68-1FAB2F4D34CB}" type="presOf" srcId="{19D5AB83-271F-469D-A2B9-BCD53339829A}" destId="{564F8E9D-BBD1-4D29-A7DA-5E4B67AA07F2}" srcOrd="1" destOrd="0" presId="urn:microsoft.com/office/officeart/2005/8/layout/vProcess5"/>
    <dgm:cxn modelId="{1662B4E7-A059-4D4D-997D-741C84E41A46}" srcId="{5EA77316-1E6F-4588-9D7B-3D74691BDEC1}" destId="{722DEE0E-8E93-407C-BB65-4127E9D108F8}" srcOrd="1" destOrd="0" parTransId="{A3B839B3-BA12-4D0E-878A-767C3439CBF7}" sibTransId="{D73D1F37-E2EC-4967-BF61-030657522458}"/>
    <dgm:cxn modelId="{CC0251F6-68BF-4F9A-92C4-1D24976C96B4}" type="presOf" srcId="{722DEE0E-8E93-407C-BB65-4127E9D108F8}" destId="{E86A7C3D-54E0-4CE4-A92D-396B6FC3B986}" srcOrd="0" destOrd="0" presId="urn:microsoft.com/office/officeart/2005/8/layout/vProcess5"/>
    <dgm:cxn modelId="{54A7A563-1D2A-4DA0-9B5D-F670FB5B89D4}" type="presParOf" srcId="{9F6808A6-04E1-4D04-823C-31D0BE387DA4}" destId="{F2E6BA21-E246-4D0A-94A1-65F9E9046C91}" srcOrd="0" destOrd="0" presId="urn:microsoft.com/office/officeart/2005/8/layout/vProcess5"/>
    <dgm:cxn modelId="{EB27760E-FE46-4545-A8C0-6BEB36A8EDE1}" type="presParOf" srcId="{9F6808A6-04E1-4D04-823C-31D0BE387DA4}" destId="{A62E2FD8-7F10-4D67-A706-49D8F55C4FCC}" srcOrd="1" destOrd="0" presId="urn:microsoft.com/office/officeart/2005/8/layout/vProcess5"/>
    <dgm:cxn modelId="{6E13817A-2315-4182-9E02-9EBA91F0A051}" type="presParOf" srcId="{9F6808A6-04E1-4D04-823C-31D0BE387DA4}" destId="{E86A7C3D-54E0-4CE4-A92D-396B6FC3B986}" srcOrd="2" destOrd="0" presId="urn:microsoft.com/office/officeart/2005/8/layout/vProcess5"/>
    <dgm:cxn modelId="{96E1A44C-4EDE-4FCD-AE06-2DF6E04C0F02}" type="presParOf" srcId="{9F6808A6-04E1-4D04-823C-31D0BE387DA4}" destId="{814EBCE6-BB54-46CA-A0F4-5935876ABA9B}" srcOrd="3" destOrd="0" presId="urn:microsoft.com/office/officeart/2005/8/layout/vProcess5"/>
    <dgm:cxn modelId="{C1FF2144-108B-4F9A-8E54-CDA2983336B5}" type="presParOf" srcId="{9F6808A6-04E1-4D04-823C-31D0BE387DA4}" destId="{0B060A25-F4E3-4E6E-B1A2-7056532DAA3B}" srcOrd="4" destOrd="0" presId="urn:microsoft.com/office/officeart/2005/8/layout/vProcess5"/>
    <dgm:cxn modelId="{1C1F2478-BFAE-4CEA-96FE-94F7D0666551}" type="presParOf" srcId="{9F6808A6-04E1-4D04-823C-31D0BE387DA4}" destId="{F66BE9E8-AAF5-413D-804C-B0C57487DD1F}" srcOrd="5" destOrd="0" presId="urn:microsoft.com/office/officeart/2005/8/layout/vProcess5"/>
    <dgm:cxn modelId="{2BF27F68-7DCD-461D-B839-EF261B096AAD}" type="presParOf" srcId="{9F6808A6-04E1-4D04-823C-31D0BE387DA4}" destId="{C21A52D8-2063-4A9E-B0CE-4E10D7F3F829}" srcOrd="6" destOrd="0" presId="urn:microsoft.com/office/officeart/2005/8/layout/vProcess5"/>
    <dgm:cxn modelId="{20943327-7912-4C37-BD92-4A414F2E1A17}" type="presParOf" srcId="{9F6808A6-04E1-4D04-823C-31D0BE387DA4}" destId="{BA4C13D2-9B0F-4D06-A9D9-77F5F9525AA9}" srcOrd="7" destOrd="0" presId="urn:microsoft.com/office/officeart/2005/8/layout/vProcess5"/>
    <dgm:cxn modelId="{6062C624-A889-446B-B219-5D9586FCA82F}" type="presParOf" srcId="{9F6808A6-04E1-4D04-823C-31D0BE387DA4}" destId="{D91AB3F8-D758-4807-8CAE-3E52139D9575}" srcOrd="8" destOrd="0" presId="urn:microsoft.com/office/officeart/2005/8/layout/vProcess5"/>
    <dgm:cxn modelId="{45825C89-0137-4054-B19A-BC613ED200C4}" type="presParOf" srcId="{9F6808A6-04E1-4D04-823C-31D0BE387DA4}" destId="{B14E7551-0443-4335-B7C4-CE29E04248D3}" srcOrd="9" destOrd="0" presId="urn:microsoft.com/office/officeart/2005/8/layout/vProcess5"/>
    <dgm:cxn modelId="{74A1C6D4-C601-4DF8-BAE1-28ADE78BAED1}" type="presParOf" srcId="{9F6808A6-04E1-4D04-823C-31D0BE387DA4}" destId="{7D617812-5EAA-48DF-833D-C9F2A31E545A}" srcOrd="10" destOrd="0" presId="urn:microsoft.com/office/officeart/2005/8/layout/vProcess5"/>
    <dgm:cxn modelId="{558B4296-82F2-458C-8981-0065D8F371A1}" type="presParOf" srcId="{9F6808A6-04E1-4D04-823C-31D0BE387DA4}" destId="{832B0E9A-76AD-4C0F-AABA-01F57B1DCE83}" srcOrd="11" destOrd="0" presId="urn:microsoft.com/office/officeart/2005/8/layout/vProcess5"/>
    <dgm:cxn modelId="{5D2CD021-CAEA-4EA5-88CF-FC20DD7E471C}" type="presParOf" srcId="{9F6808A6-04E1-4D04-823C-31D0BE387DA4}" destId="{9C5D327F-C05A-42BA-81B1-5FEED30B95BB}" srcOrd="12" destOrd="0" presId="urn:microsoft.com/office/officeart/2005/8/layout/vProcess5"/>
    <dgm:cxn modelId="{5D785A1C-D22E-42C9-8EC2-A7DE0DC08865}" type="presParOf" srcId="{9F6808A6-04E1-4D04-823C-31D0BE387DA4}" destId="{564F8E9D-BBD1-4D29-A7DA-5E4B67AA07F2}" srcOrd="13" destOrd="0" presId="urn:microsoft.com/office/officeart/2005/8/layout/vProcess5"/>
    <dgm:cxn modelId="{9A016182-5CA2-49E0-9311-69F6B269E169}" type="presParOf" srcId="{9F6808A6-04E1-4D04-823C-31D0BE387DA4}" destId="{D69631A0-4C25-436F-8890-C7960242097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2FD8-7F10-4D67-A706-49D8F55C4FCC}">
      <dsp:nvSpPr>
        <dsp:cNvPr id="0" name=""/>
        <dsp:cNvSpPr/>
      </dsp:nvSpPr>
      <dsp:spPr>
        <a:xfrm>
          <a:off x="0" y="0"/>
          <a:ext cx="6828187" cy="61283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Membership</a:t>
          </a:r>
        </a:p>
      </dsp:txBody>
      <dsp:txXfrm>
        <a:off x="17949" y="17949"/>
        <a:ext cx="6095185" cy="576940"/>
      </dsp:txXfrm>
    </dsp:sp>
    <dsp:sp modelId="{E86A7C3D-54E0-4CE4-A92D-396B6FC3B986}">
      <dsp:nvSpPr>
        <dsp:cNvPr id="0" name=""/>
        <dsp:cNvSpPr/>
      </dsp:nvSpPr>
      <dsp:spPr>
        <a:xfrm>
          <a:off x="509897" y="697954"/>
          <a:ext cx="6828187" cy="612838"/>
        </a:xfrm>
        <a:prstGeom prst="roundRect">
          <a:avLst>
            <a:gd name="adj" fmla="val 100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Compliance Programs</a:t>
          </a:r>
        </a:p>
      </dsp:txBody>
      <dsp:txXfrm>
        <a:off x="527846" y="715903"/>
        <a:ext cx="5884047" cy="576940"/>
      </dsp:txXfrm>
    </dsp:sp>
    <dsp:sp modelId="{814EBCE6-BB54-46CA-A0F4-5935876ABA9B}">
      <dsp:nvSpPr>
        <dsp:cNvPr id="0" name=""/>
        <dsp:cNvSpPr/>
      </dsp:nvSpPr>
      <dsp:spPr>
        <a:xfrm>
          <a:off x="1019794" y="1395909"/>
          <a:ext cx="6828187" cy="61283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Resources &amp; Tools</a:t>
          </a:r>
        </a:p>
      </dsp:txBody>
      <dsp:txXfrm>
        <a:off x="1037743" y="1413858"/>
        <a:ext cx="5884047" cy="576940"/>
      </dsp:txXfrm>
    </dsp:sp>
    <dsp:sp modelId="{0B060A25-F4E3-4E6E-B1A2-7056532DAA3B}">
      <dsp:nvSpPr>
        <dsp:cNvPr id="0" name=""/>
        <dsp:cNvSpPr/>
      </dsp:nvSpPr>
      <dsp:spPr>
        <a:xfrm>
          <a:off x="1529691" y="2093864"/>
          <a:ext cx="6828187" cy="61283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FRAT -  Federal Regulatory Annual Training </a:t>
          </a:r>
        </a:p>
      </dsp:txBody>
      <dsp:txXfrm>
        <a:off x="1547640" y="2111813"/>
        <a:ext cx="5884047" cy="576940"/>
      </dsp:txXfrm>
    </dsp:sp>
    <dsp:sp modelId="{F66BE9E8-AAF5-413D-804C-B0C57487DD1F}">
      <dsp:nvSpPr>
        <dsp:cNvPr id="0" name=""/>
        <dsp:cNvSpPr/>
      </dsp:nvSpPr>
      <dsp:spPr>
        <a:xfrm>
          <a:off x="2039588" y="2791819"/>
          <a:ext cx="6828187" cy="61283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Compliance Professional Training and Certification</a:t>
          </a:r>
        </a:p>
      </dsp:txBody>
      <dsp:txXfrm>
        <a:off x="2057537" y="2809768"/>
        <a:ext cx="5884047" cy="576940"/>
      </dsp:txXfrm>
    </dsp:sp>
    <dsp:sp modelId="{C21A52D8-2063-4A9E-B0CE-4E10D7F3F829}">
      <dsp:nvSpPr>
        <dsp:cNvPr id="0" name=""/>
        <dsp:cNvSpPr/>
      </dsp:nvSpPr>
      <dsp:spPr>
        <a:xfrm>
          <a:off x="6429842" y="447712"/>
          <a:ext cx="398344" cy="398344"/>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519469" y="447712"/>
        <a:ext cx="219090" cy="299754"/>
      </dsp:txXfrm>
    </dsp:sp>
    <dsp:sp modelId="{BA4C13D2-9B0F-4D06-A9D9-77F5F9525AA9}">
      <dsp:nvSpPr>
        <dsp:cNvPr id="0" name=""/>
        <dsp:cNvSpPr/>
      </dsp:nvSpPr>
      <dsp:spPr>
        <a:xfrm>
          <a:off x="6939739" y="1145667"/>
          <a:ext cx="398344" cy="398344"/>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029366" y="1145667"/>
        <a:ext cx="219090" cy="299754"/>
      </dsp:txXfrm>
    </dsp:sp>
    <dsp:sp modelId="{D91AB3F8-D758-4807-8CAE-3E52139D9575}">
      <dsp:nvSpPr>
        <dsp:cNvPr id="0" name=""/>
        <dsp:cNvSpPr/>
      </dsp:nvSpPr>
      <dsp:spPr>
        <a:xfrm>
          <a:off x="7449636" y="1833408"/>
          <a:ext cx="398344" cy="39834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539263" y="1833408"/>
        <a:ext cx="219090" cy="299754"/>
      </dsp:txXfrm>
    </dsp:sp>
    <dsp:sp modelId="{B14E7551-0443-4335-B7C4-CE29E04248D3}">
      <dsp:nvSpPr>
        <dsp:cNvPr id="0" name=""/>
        <dsp:cNvSpPr/>
      </dsp:nvSpPr>
      <dsp:spPr>
        <a:xfrm>
          <a:off x="7959533" y="2538172"/>
          <a:ext cx="398344" cy="39834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49160" y="2538172"/>
        <a:ext cx="219090" cy="2997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45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85D3-261C-AB4A-88E7-CE86F991A9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78FE20-0EB1-3145-BF35-8272390D8C8B}"/>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4" name="Footer Placeholder 3">
            <a:extLst>
              <a:ext uri="{FF2B5EF4-FFF2-40B4-BE49-F238E27FC236}">
                <a16:creationId xmlns:a16="http://schemas.microsoft.com/office/drawing/2014/main" id="{A4CDD34A-317F-7449-8518-E131353E4B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16732-075C-7C45-8892-3D08B398DD7F}"/>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122766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B20D4-A887-914D-92FC-616E8746008E}"/>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3" name="Footer Placeholder 2">
            <a:extLst>
              <a:ext uri="{FF2B5EF4-FFF2-40B4-BE49-F238E27FC236}">
                <a16:creationId xmlns:a16="http://schemas.microsoft.com/office/drawing/2014/main" id="{8BC53993-E681-1042-BA90-3E66A2C94E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265E65-B6E7-164B-BC44-9847E0ACF207}"/>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94850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4BEF-5FA8-B843-83A3-18131B58B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F3E428-2B1A-3047-B6D6-3DA62C218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8C3BF-B3E9-454F-83C3-FA424B1FE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EBDD08-DC51-1645-99B4-315FECBA2B4E}"/>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6" name="Footer Placeholder 5">
            <a:extLst>
              <a:ext uri="{FF2B5EF4-FFF2-40B4-BE49-F238E27FC236}">
                <a16:creationId xmlns:a16="http://schemas.microsoft.com/office/drawing/2014/main" id="{DD44EFC5-EF73-7C48-B1BB-EA91541A3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03B42-2C8C-BD40-ABF2-A4959AF0EC3A}"/>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221699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40BD-7807-5B4C-8BCC-4FB2250C6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9407A-83C1-4846-A22F-F56E0427D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C38194-66E3-5D45-A5A8-0520E67E9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8840A-C9F7-7B4B-BC37-B109B3458765}"/>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6" name="Footer Placeholder 5">
            <a:extLst>
              <a:ext uri="{FF2B5EF4-FFF2-40B4-BE49-F238E27FC236}">
                <a16:creationId xmlns:a16="http://schemas.microsoft.com/office/drawing/2014/main" id="{8D81C375-A45D-AF4E-8199-5A42E9BE2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D2161-0A2B-CB49-9387-5A4AF7F9A453}"/>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387335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48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981200" y="285750"/>
            <a:ext cx="9429750" cy="1132285"/>
          </a:xfrm>
          <a:prstGeom prst="rect">
            <a:avLst/>
          </a:prstGeom>
        </p:spPr>
        <p:txBody>
          <a:bodyPr vert="horz"/>
          <a:lstStyle>
            <a:lvl1pPr marL="0" marR="0" indent="0" defTabSz="342900" rtl="0" eaLnBrk="1" fontAlgn="auto" latinLnBrk="0" hangingPunct="1">
              <a:lnSpc>
                <a:spcPct val="100000"/>
              </a:lnSpc>
              <a:spcBef>
                <a:spcPts val="0"/>
              </a:spcBef>
              <a:spcAft>
                <a:spcPts val="0"/>
              </a:spcAft>
              <a:tabLst>
                <a:tab pos="2211229" algn="l"/>
                <a:tab pos="3608070" algn="l"/>
                <a:tab pos="4599146" algn="l"/>
                <a:tab pos="5856446" algn="l"/>
              </a:tabLst>
              <a:defRPr/>
            </a:lvl1pPr>
          </a:lstStyle>
          <a:p>
            <a:pPr marL="302419" marR="0" lvl="0" indent="0" defTabSz="342900" rtl="0" eaLnBrk="1" fontAlgn="auto" latinLnBrk="0" hangingPunct="1">
              <a:lnSpc>
                <a:spcPct val="100000"/>
              </a:lnSpc>
              <a:spcBef>
                <a:spcPts val="75"/>
              </a:spcBef>
              <a:spcAft>
                <a:spcPts val="0"/>
              </a:spcAft>
              <a:tabLst>
                <a:tab pos="2211229" algn="l"/>
                <a:tab pos="3608070" algn="l"/>
                <a:tab pos="4599146" algn="l"/>
                <a:tab pos="5856446" algn="l"/>
              </a:tabLst>
              <a:defRPr/>
            </a:pPr>
            <a:r>
              <a:rPr kumimoji="0" lang="en-US" sz="3300" b="0" i="0" u="none" strike="noStrike" kern="1200" cap="all" spc="0" normalizeH="0" baseline="0" noProof="0" dirty="0" err="1">
                <a:ln>
                  <a:noFill/>
                </a:ln>
                <a:solidFill>
                  <a:schemeClr val="bg1"/>
                </a:solidFill>
                <a:effectLst/>
                <a:uLnTx/>
                <a:uFillTx/>
                <a:latin typeface="Roboto"/>
                <a:ea typeface="+mj-ea"/>
                <a:cs typeface="Roboto"/>
              </a:rPr>
              <a:t>Roboto</a:t>
            </a:r>
            <a:r>
              <a:rPr kumimoji="0" lang="en-US" sz="3300" b="0" i="0" u="none" strike="noStrike" kern="1200" cap="all" spc="0" normalizeH="0" baseline="0" noProof="0" dirty="0">
                <a:ln>
                  <a:noFill/>
                </a:ln>
                <a:solidFill>
                  <a:schemeClr val="bg1"/>
                </a:solidFill>
                <a:effectLst/>
                <a:uLnTx/>
                <a:uFillTx/>
                <a:latin typeface="Roboto"/>
                <a:ea typeface="+mj-ea"/>
                <a:cs typeface="Roboto"/>
              </a:rPr>
              <a:t> Font: The Page Headline</a:t>
            </a:r>
          </a:p>
        </p:txBody>
      </p:sp>
      <p:sp>
        <p:nvSpPr>
          <p:cNvPr id="9" name="Text Placeholder 8"/>
          <p:cNvSpPr>
            <a:spLocks noGrp="1"/>
          </p:cNvSpPr>
          <p:nvPr>
            <p:ph type="body" sz="quarter" idx="10"/>
          </p:nvPr>
        </p:nvSpPr>
        <p:spPr>
          <a:xfrm>
            <a:off x="2038350" y="1485900"/>
            <a:ext cx="8343900" cy="4686300"/>
          </a:xfrm>
          <a:prstGeom prst="rect">
            <a:avLst/>
          </a:prstGeom>
        </p:spPr>
        <p:txBody>
          <a:bodyPr vert="horz"/>
          <a:lstStyle>
            <a:lvl1pPr>
              <a:buClr>
                <a:srgbClr val="008000"/>
              </a:buClr>
              <a:defRPr>
                <a:latin typeface="Roboto"/>
                <a:cs typeface="Roboto"/>
              </a:defRPr>
            </a:lvl1pPr>
            <a:lvl2pPr>
              <a:buFont typeface="Wingdings" charset="2"/>
              <a:buChar char="§"/>
              <a:defRPr>
                <a:latin typeface="Roboto"/>
                <a:cs typeface="Roboto"/>
              </a:defRPr>
            </a:lvl2pPr>
            <a:lvl3pPr>
              <a:buFont typeface="Lucida Grande"/>
              <a:buChar char="▸"/>
              <a:defRPr>
                <a:solidFill>
                  <a:schemeClr val="tx1"/>
                </a:solidFill>
                <a:latin typeface="Roboto"/>
                <a:cs typeface="Roboto"/>
              </a:defRPr>
            </a:lvl3pPr>
            <a:lvl4pPr>
              <a:buFont typeface="Wingdings" charset="2"/>
              <a:buChar char="•"/>
              <a:defRPr>
                <a:latin typeface="Roboto"/>
                <a:cs typeface="Roboto"/>
              </a:defRPr>
            </a:lvl4pPr>
            <a:lvl5pPr>
              <a:defRPr>
                <a:latin typeface="Roboto"/>
                <a:cs typeface="Robot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9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8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9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93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05AE-59DC-3948-B59D-B98F4936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6458C-B34B-554E-8AD9-FC98E9FB64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91181-6DB0-2149-884D-565B5CB47231}"/>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5" name="Footer Placeholder 4">
            <a:extLst>
              <a:ext uri="{FF2B5EF4-FFF2-40B4-BE49-F238E27FC236}">
                <a16:creationId xmlns:a16="http://schemas.microsoft.com/office/drawing/2014/main" id="{8016F427-3AB2-6946-B96A-8493540EB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C2809-BB98-094D-8DA3-558C2E33559D}"/>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101438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4358-F16D-854C-A0F6-1901374CD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A7016-F443-D344-A0E9-21DF84C0F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BC5E4-8489-B44D-87DA-7BE6B9C5702D}"/>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5" name="Footer Placeholder 4">
            <a:extLst>
              <a:ext uri="{FF2B5EF4-FFF2-40B4-BE49-F238E27FC236}">
                <a16:creationId xmlns:a16="http://schemas.microsoft.com/office/drawing/2014/main" id="{6DE04B41-A2FC-0644-8029-99902FE5D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4C593-8841-0945-A798-C614150DCDB2}"/>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45323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B06D-0B06-0541-82B6-B79DBCA33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0FB6E-348E-964A-9724-92BA1C5DE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F0C49-91FF-4A45-A24E-2DC02A5A6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D5D19-8EE9-B94F-A786-CFE95806D186}"/>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6" name="Footer Placeholder 5">
            <a:extLst>
              <a:ext uri="{FF2B5EF4-FFF2-40B4-BE49-F238E27FC236}">
                <a16:creationId xmlns:a16="http://schemas.microsoft.com/office/drawing/2014/main" id="{2F00F378-A5CE-8E45-8E47-0D6AF2F23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39E-74E2-9941-9518-1D77833080BD}"/>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241755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09F9-7D65-A54E-827F-F9220DB18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30094-5C52-D74E-A101-E5973DA11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95DE6-3AAE-9640-8D0D-56590DC99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1E980-41E3-F147-A5AC-FBB70C28B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1CFA2-4F78-FC48-A960-8F461E0665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6C0BC-DC77-DA45-95EB-47B010C9EE65}"/>
              </a:ext>
            </a:extLst>
          </p:cNvPr>
          <p:cNvSpPr>
            <a:spLocks noGrp="1"/>
          </p:cNvSpPr>
          <p:nvPr>
            <p:ph type="dt" sz="half" idx="10"/>
          </p:nvPr>
        </p:nvSpPr>
        <p:spPr/>
        <p:txBody>
          <a:bodyPr/>
          <a:lstStyle/>
          <a:p>
            <a:fld id="{23CAA184-B90E-1844-A2AF-7E95B25D5E79}" type="datetimeFigureOut">
              <a:rPr lang="en-US" smtClean="0"/>
              <a:t>1/8/2025</a:t>
            </a:fld>
            <a:endParaRPr lang="en-US"/>
          </a:p>
        </p:txBody>
      </p:sp>
      <p:sp>
        <p:nvSpPr>
          <p:cNvPr id="8" name="Footer Placeholder 7">
            <a:extLst>
              <a:ext uri="{FF2B5EF4-FFF2-40B4-BE49-F238E27FC236}">
                <a16:creationId xmlns:a16="http://schemas.microsoft.com/office/drawing/2014/main" id="{B3709ED8-16EE-B44A-88CD-E17AA9C43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F8BD40-9EC8-FD4B-BDCC-4CEB57BCAB18}"/>
              </a:ext>
            </a:extLst>
          </p:cNvPr>
          <p:cNvSpPr>
            <a:spLocks noGrp="1"/>
          </p:cNvSpPr>
          <p:nvPr>
            <p:ph type="sldNum" sz="quarter" idx="12"/>
          </p:nvPr>
        </p:nvSpPr>
        <p:spPr/>
        <p:txBody>
          <a:bodyPr/>
          <a:lstStyle/>
          <a:p>
            <a:fld id="{0FECFF4D-AC18-A343-9140-3FF93A72CD77}" type="slidenum">
              <a:rPr lang="en-US" smtClean="0"/>
              <a:t>‹#›</a:t>
            </a:fld>
            <a:endParaRPr lang="en-US"/>
          </a:p>
        </p:txBody>
      </p:sp>
    </p:spTree>
    <p:extLst>
      <p:ext uri="{BB962C8B-B14F-4D97-AF65-F5344CB8AC3E}">
        <p14:creationId xmlns:p14="http://schemas.microsoft.com/office/powerpoint/2010/main" val="3663584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CD819-2328-D343-8FE0-5F2AB36B29D7}"/>
              </a:ext>
            </a:extLst>
          </p:cNvPr>
          <p:cNvPicPr>
            <a:picLocks noChangeAspect="1"/>
          </p:cNvPicPr>
          <p:nvPr userDrawn="1"/>
        </p:nvPicPr>
        <p:blipFill>
          <a:blip r:embed="rId3"/>
          <a:srcRect/>
          <a:stretch/>
        </p:blipFill>
        <p:spPr>
          <a:xfrm>
            <a:off x="12694" y="7140"/>
            <a:ext cx="12166612" cy="6843719"/>
          </a:xfrm>
          <a:prstGeom prst="rect">
            <a:avLst/>
          </a:prstGeom>
        </p:spPr>
      </p:pic>
    </p:spTree>
    <p:extLst>
      <p:ext uri="{BB962C8B-B14F-4D97-AF65-F5344CB8AC3E}">
        <p14:creationId xmlns:p14="http://schemas.microsoft.com/office/powerpoint/2010/main" val="401359627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85592-FAA5-484E-A044-0C14F6C47F53}"/>
              </a:ext>
            </a:extLst>
          </p:cNvPr>
          <p:cNvPicPr>
            <a:picLocks noChangeAspect="1"/>
          </p:cNvPicPr>
          <p:nvPr userDrawn="1"/>
        </p:nvPicPr>
        <p:blipFill>
          <a:blip r:embed="rId3"/>
          <a:srcRect/>
          <a:stretch/>
        </p:blipFill>
        <p:spPr>
          <a:xfrm>
            <a:off x="6350" y="0"/>
            <a:ext cx="12179300" cy="6858000"/>
          </a:xfrm>
          <a:prstGeom prst="rect">
            <a:avLst/>
          </a:prstGeom>
        </p:spPr>
      </p:pic>
    </p:spTree>
    <p:extLst>
      <p:ext uri="{BB962C8B-B14F-4D97-AF65-F5344CB8AC3E}">
        <p14:creationId xmlns:p14="http://schemas.microsoft.com/office/powerpoint/2010/main" val="3967300172"/>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75E002-4A3D-EA46-8BA0-DD7283AA0D32}"/>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05103225"/>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CD444-051E-A842-816D-F8580D769FA3}"/>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018717466"/>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16CEA-65CD-8E42-9C00-8EFD3A085140}"/>
              </a:ext>
            </a:extLst>
          </p:cNvPr>
          <p:cNvPicPr>
            <a:picLocks noChangeAspect="1"/>
          </p:cNvPicPr>
          <p:nvPr userDrawn="1"/>
        </p:nvPicPr>
        <p:blipFill>
          <a:blip r:embed="rId3"/>
          <a:srcRect/>
          <a:stretch/>
        </p:blipFill>
        <p:spPr>
          <a:xfrm>
            <a:off x="6349" y="3572"/>
            <a:ext cx="12179300" cy="6850856"/>
          </a:xfrm>
          <a:prstGeom prst="rect">
            <a:avLst/>
          </a:prstGeom>
        </p:spPr>
      </p:pic>
    </p:spTree>
    <p:extLst>
      <p:ext uri="{BB962C8B-B14F-4D97-AF65-F5344CB8AC3E}">
        <p14:creationId xmlns:p14="http://schemas.microsoft.com/office/powerpoint/2010/main" val="336549158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45D15-2194-444C-844E-3E78C6749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7D5EEC-CDB6-904D-BCF3-FD3C24895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4A4C9B-1106-9247-8830-3D1BFD87CE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AA184-B90E-1844-A2AF-7E95B25D5E79}" type="datetimeFigureOut">
              <a:rPr lang="en-US" smtClean="0"/>
              <a:t>1/8/2025</a:t>
            </a:fld>
            <a:endParaRPr lang="en-US" dirty="0"/>
          </a:p>
        </p:txBody>
      </p:sp>
      <p:sp>
        <p:nvSpPr>
          <p:cNvPr id="5" name="Footer Placeholder 4">
            <a:extLst>
              <a:ext uri="{FF2B5EF4-FFF2-40B4-BE49-F238E27FC236}">
                <a16:creationId xmlns:a16="http://schemas.microsoft.com/office/drawing/2014/main" id="{4C090D87-9278-1A45-BEFF-66863B1DF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0DAC81-EE73-8945-B513-28CBF341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CFF4D-AC18-A343-9140-3FF93A72CD77}" type="slidenum">
              <a:rPr lang="en-US" smtClean="0"/>
              <a:t>‹#›</a:t>
            </a:fld>
            <a:endParaRPr lang="en-US"/>
          </a:p>
        </p:txBody>
      </p:sp>
    </p:spTree>
    <p:extLst>
      <p:ext uri="{BB962C8B-B14F-4D97-AF65-F5344CB8AC3E}">
        <p14:creationId xmlns:p14="http://schemas.microsoft.com/office/powerpoint/2010/main" val="402522083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400" kern="1200">
          <a:solidFill>
            <a:srgbClr val="2437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6B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85592-FAA5-484E-A044-0C14F6C47F53}"/>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791269698"/>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object 6"/>
          <p:cNvSpPr/>
          <p:nvPr userDrawn="1"/>
        </p:nvSpPr>
        <p:spPr>
          <a:xfrm>
            <a:off x="1028700" y="1"/>
            <a:ext cx="798195" cy="1149191"/>
          </a:xfrm>
          <a:custGeom>
            <a:avLst/>
            <a:gdLst/>
            <a:ahLst/>
            <a:cxnLst/>
            <a:rect l="l" t="t" r="r" b="b"/>
            <a:pathLst>
              <a:path w="1064260" h="1532255">
                <a:moveTo>
                  <a:pt x="0" y="1531899"/>
                </a:moveTo>
                <a:lnTo>
                  <a:pt x="1063993" y="1531899"/>
                </a:lnTo>
                <a:lnTo>
                  <a:pt x="1063993" y="0"/>
                </a:lnTo>
                <a:lnTo>
                  <a:pt x="0" y="0"/>
                </a:lnTo>
                <a:lnTo>
                  <a:pt x="0" y="1531899"/>
                </a:lnTo>
                <a:close/>
              </a:path>
            </a:pathLst>
          </a:custGeom>
          <a:solidFill>
            <a:srgbClr val="005940"/>
          </a:solidFill>
        </p:spPr>
        <p:txBody>
          <a:bodyPr wrap="square" lIns="0" tIns="0" rIns="0" bIns="0" rtlCol="0"/>
          <a:lstStyle/>
          <a:p>
            <a:endParaRPr sz="1350" dirty="0"/>
          </a:p>
        </p:txBody>
      </p:sp>
      <p:sp>
        <p:nvSpPr>
          <p:cNvPr id="9" name="object 7"/>
          <p:cNvSpPr/>
          <p:nvPr userDrawn="1"/>
        </p:nvSpPr>
        <p:spPr>
          <a:xfrm>
            <a:off x="1028700" y="1148925"/>
            <a:ext cx="798195" cy="263366"/>
          </a:xfrm>
          <a:custGeom>
            <a:avLst/>
            <a:gdLst/>
            <a:ahLst/>
            <a:cxnLst/>
            <a:rect l="l" t="t" r="r" b="b"/>
            <a:pathLst>
              <a:path w="1064260" h="351155">
                <a:moveTo>
                  <a:pt x="1064006" y="350875"/>
                </a:moveTo>
                <a:lnTo>
                  <a:pt x="0" y="350875"/>
                </a:lnTo>
                <a:lnTo>
                  <a:pt x="0" y="0"/>
                </a:lnTo>
                <a:lnTo>
                  <a:pt x="1064006" y="0"/>
                </a:lnTo>
                <a:lnTo>
                  <a:pt x="1064006" y="350875"/>
                </a:lnTo>
                <a:close/>
              </a:path>
            </a:pathLst>
          </a:custGeom>
          <a:solidFill>
            <a:srgbClr val="049877"/>
          </a:solidFill>
        </p:spPr>
        <p:txBody>
          <a:bodyPr wrap="square" lIns="0" tIns="0" rIns="0" bIns="0" rtlCol="0"/>
          <a:lstStyle/>
          <a:p>
            <a:endParaRPr sz="1350" dirty="0"/>
          </a:p>
        </p:txBody>
      </p:sp>
      <p:sp>
        <p:nvSpPr>
          <p:cNvPr id="11" name="object 9"/>
          <p:cNvSpPr/>
          <p:nvPr userDrawn="1"/>
        </p:nvSpPr>
        <p:spPr>
          <a:xfrm>
            <a:off x="1030796" y="1412081"/>
            <a:ext cx="798195" cy="133350"/>
          </a:xfrm>
          <a:custGeom>
            <a:avLst/>
            <a:gdLst/>
            <a:ahLst/>
            <a:cxnLst/>
            <a:rect l="l" t="t" r="r" b="b"/>
            <a:pathLst>
              <a:path w="1064260" h="177800">
                <a:moveTo>
                  <a:pt x="1064006" y="177800"/>
                </a:moveTo>
                <a:lnTo>
                  <a:pt x="0" y="177800"/>
                </a:lnTo>
                <a:lnTo>
                  <a:pt x="0" y="0"/>
                </a:lnTo>
                <a:lnTo>
                  <a:pt x="1064006" y="0"/>
                </a:lnTo>
                <a:lnTo>
                  <a:pt x="1064006" y="177800"/>
                </a:lnTo>
                <a:close/>
              </a:path>
            </a:pathLst>
          </a:custGeom>
          <a:solidFill>
            <a:srgbClr val="B4E3F4"/>
          </a:solidFill>
        </p:spPr>
        <p:txBody>
          <a:bodyPr wrap="square" lIns="0" tIns="0" rIns="0" bIns="0" rtlCol="0"/>
          <a:lstStyle/>
          <a:p>
            <a:endParaRPr sz="1350" dirty="0"/>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in/shaunkpetersen?lipi=urn%3Ali%3Apage%3Ad_flagship3_profile_view_base_contact_details%3BKeO6lpKKR3KQodm79zAOzA%3D%3D" TargetMode="External"/><Relationship Id="rId2" Type="http://schemas.openxmlformats.org/officeDocument/2006/relationships/hyperlink" Target="mailto:spetersen@buckeyereinsurance.com" TargetMode="Externa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spetersen@buckeyereinsurance.com"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terrence_oloughlin@reyrey.com"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hyperlink" Target="mailto:terrence_oloughlin@reyrey.com" TargetMode="Externa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tel:405.602.3812" TargetMode="External"/><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mailto:ejohnson@hudco.com" TargetMode="External"/><Relationship Id="rId4" Type="http://schemas.openxmlformats.org/officeDocument/2006/relationships/hyperlink" Target="https://www.hudsoncook.com/vcard.cfm?attorneyID=7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nkedin.com/in/eric-johnson-consumer-financial-services-attorney/"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856A-8C56-BB09-9EAC-C158A1FBBC99}"/>
            </a:ext>
          </a:extLst>
        </p:cNvPr>
        <p:cNvGrpSpPr/>
        <p:nvPr/>
      </p:nvGrpSpPr>
      <p:grpSpPr>
        <a:xfrm>
          <a:off x="0" y="0"/>
          <a:ext cx="0" cy="0"/>
          <a:chOff x="0" y="0"/>
          <a:chExt cx="0" cy="0"/>
        </a:xfrm>
      </p:grpSpPr>
      <p:sp>
        <p:nvSpPr>
          <p:cNvPr id="9" name="Title Placeholder 1">
            <a:extLst>
              <a:ext uri="{FF2B5EF4-FFF2-40B4-BE49-F238E27FC236}">
                <a16:creationId xmlns:a16="http://schemas.microsoft.com/office/drawing/2014/main" id="{D686C0D8-5CDD-6C1B-1E70-6743220276E3}"/>
              </a:ext>
            </a:extLst>
          </p:cNvPr>
          <p:cNvSpPr txBox="1">
            <a:spLocks/>
          </p:cNvSpPr>
          <p:nvPr/>
        </p:nvSpPr>
        <p:spPr>
          <a:xfrm>
            <a:off x="798991" y="4569073"/>
            <a:ext cx="10995224" cy="1148146"/>
          </a:xfrm>
          <a:prstGeom prst="rect">
            <a:avLst/>
          </a:prstGeom>
        </p:spPr>
        <p:txBody>
          <a:bodyPr vert="horz" lIns="0" tIns="0" rIns="0" bIns="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000" dirty="0">
                <a:solidFill>
                  <a:schemeClr val="bg1"/>
                </a:solidFill>
              </a:rPr>
              <a:t>Compliance Lessons Learned in 2024</a:t>
            </a:r>
          </a:p>
          <a:p>
            <a:r>
              <a:rPr lang="en-US" dirty="0">
                <a:solidFill>
                  <a:schemeClr val="bg1"/>
                </a:solidFill>
              </a:rPr>
              <a:t>&amp; How to Apply in 2025</a:t>
            </a:r>
            <a:endParaRPr lang="en-US" sz="6000" dirty="0">
              <a:solidFill>
                <a:schemeClr val="bg1"/>
              </a:solidFill>
            </a:endParaRPr>
          </a:p>
        </p:txBody>
      </p:sp>
      <p:sp>
        <p:nvSpPr>
          <p:cNvPr id="11" name="Text Placeholder 3">
            <a:extLst>
              <a:ext uri="{FF2B5EF4-FFF2-40B4-BE49-F238E27FC236}">
                <a16:creationId xmlns:a16="http://schemas.microsoft.com/office/drawing/2014/main" id="{E887406B-D859-C16D-8EB1-FA74FA1C0F93}"/>
              </a:ext>
            </a:extLst>
          </p:cNvPr>
          <p:cNvSpPr txBox="1">
            <a:spLocks/>
          </p:cNvSpPr>
          <p:nvPr/>
        </p:nvSpPr>
        <p:spPr>
          <a:xfrm>
            <a:off x="10087169" y="6301658"/>
            <a:ext cx="1707045" cy="3951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i-FI" sz="1300" dirty="0">
                <a:solidFill>
                  <a:schemeClr val="bg1"/>
                </a:solidFill>
                <a:latin typeface="Arial Narrow" panose="020B0604020202020204" pitchFamily="34" charset="0"/>
                <a:cs typeface="Arial Narrow" panose="020B0604020202020204" pitchFamily="34" charset="0"/>
              </a:rPr>
              <a:t>January 9th, 2025</a:t>
            </a:r>
          </a:p>
        </p:txBody>
      </p:sp>
      <p:sp>
        <p:nvSpPr>
          <p:cNvPr id="2" name="Text Placeholder 3">
            <a:extLst>
              <a:ext uri="{FF2B5EF4-FFF2-40B4-BE49-F238E27FC236}">
                <a16:creationId xmlns:a16="http://schemas.microsoft.com/office/drawing/2014/main" id="{A11EC3D2-06A1-25B5-0F7B-1C1D34F0541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bg1"/>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298684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5242B-0A21-2EA4-3078-8E2051A9EA3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42F2743-2A44-AB53-FE5B-4DEB486BDBA6}"/>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Trump 2 and the FTC</a:t>
            </a:r>
          </a:p>
        </p:txBody>
      </p:sp>
      <p:sp>
        <p:nvSpPr>
          <p:cNvPr id="8" name="Content Placeholder 2">
            <a:extLst>
              <a:ext uri="{FF2B5EF4-FFF2-40B4-BE49-F238E27FC236}">
                <a16:creationId xmlns:a16="http://schemas.microsoft.com/office/drawing/2014/main" id="{77B507AB-0107-4F8A-59DF-E96E1100841E}"/>
              </a:ext>
            </a:extLst>
          </p:cNvPr>
          <p:cNvSpPr>
            <a:spLocks noGrp="1"/>
          </p:cNvSpPr>
          <p:nvPr/>
        </p:nvSpPr>
        <p:spPr bwMode="auto">
          <a:xfrm>
            <a:off x="521527" y="1244528"/>
            <a:ext cx="10934158"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2000" dirty="0">
                <a:solidFill>
                  <a:srgbClr val="536B7F"/>
                </a:solidFill>
                <a:latin typeface="+mn-lt"/>
                <a:ea typeface="ＭＳ Ｐゴシック" pitchFamily="-112" charset="-128"/>
              </a:rPr>
              <a:t>New Leadership</a:t>
            </a:r>
          </a:p>
          <a:p>
            <a:pPr lvl="1">
              <a:buClr>
                <a:schemeClr val="tx1">
                  <a:lumMod val="65000"/>
                  <a:lumOff val="35000"/>
                </a:schemeClr>
              </a:buClr>
            </a:pPr>
            <a:r>
              <a:rPr lang="en-US" sz="2000" dirty="0">
                <a:solidFill>
                  <a:srgbClr val="536B7F"/>
                </a:solidFill>
                <a:latin typeface="+mn-lt"/>
              </a:rPr>
              <a:t>New Chairman - Andrew Ferguson</a:t>
            </a:r>
          </a:p>
          <a:p>
            <a:pPr lvl="2">
              <a:buClr>
                <a:schemeClr val="tx1">
                  <a:lumMod val="65000"/>
                  <a:lumOff val="35000"/>
                </a:schemeClr>
              </a:buClr>
            </a:pPr>
            <a:r>
              <a:rPr lang="en-US" sz="2000" dirty="0">
                <a:solidFill>
                  <a:srgbClr val="536B7F"/>
                </a:solidFill>
                <a:latin typeface="+mn-lt"/>
              </a:rPr>
              <a:t>Does NOT need Senate confirmation</a:t>
            </a:r>
          </a:p>
          <a:p>
            <a:pPr lvl="2">
              <a:buClr>
                <a:schemeClr val="tx1">
                  <a:lumMod val="65000"/>
                  <a:lumOff val="35000"/>
                </a:schemeClr>
              </a:buClr>
            </a:pPr>
            <a:r>
              <a:rPr lang="en-US" sz="2000" b="0" i="0" u="none" strike="noStrike" dirty="0">
                <a:solidFill>
                  <a:srgbClr val="536B7F"/>
                </a:solidFill>
                <a:effectLst/>
                <a:latin typeface="+mn-lt"/>
              </a:rPr>
              <a:t>Former Virginia Solicitor General from 2022 to 2024</a:t>
            </a:r>
          </a:p>
          <a:p>
            <a:pPr lvl="2">
              <a:buClr>
                <a:schemeClr val="tx1">
                  <a:lumMod val="65000"/>
                  <a:lumOff val="35000"/>
                </a:schemeClr>
              </a:buClr>
            </a:pPr>
            <a:r>
              <a:rPr lang="en-US" sz="2000" b="0" i="0" u="none" strike="noStrike" dirty="0">
                <a:solidFill>
                  <a:srgbClr val="536B7F"/>
                </a:solidFill>
                <a:effectLst/>
                <a:latin typeface="+mn-lt"/>
              </a:rPr>
              <a:t>Former Chief Counsel for Senate Minority Leader Mitch McConnell</a:t>
            </a:r>
          </a:p>
          <a:p>
            <a:pPr lvl="1">
              <a:buClr>
                <a:schemeClr val="tx1">
                  <a:lumMod val="65000"/>
                  <a:lumOff val="35000"/>
                </a:schemeClr>
              </a:buClr>
            </a:pPr>
            <a:r>
              <a:rPr lang="en-US" sz="2000" b="0" i="0" u="none" strike="noStrike" dirty="0">
                <a:solidFill>
                  <a:srgbClr val="536B7F"/>
                </a:solidFill>
                <a:effectLst/>
                <a:latin typeface="+mn-lt"/>
              </a:rPr>
              <a:t>New Commissioner – Mark Meador</a:t>
            </a:r>
          </a:p>
          <a:p>
            <a:pPr lvl="2">
              <a:buClr>
                <a:schemeClr val="tx1">
                  <a:lumMod val="65000"/>
                  <a:lumOff val="35000"/>
                </a:schemeClr>
              </a:buClr>
            </a:pPr>
            <a:r>
              <a:rPr lang="en-US" sz="2000" dirty="0">
                <a:solidFill>
                  <a:srgbClr val="536B7F"/>
                </a:solidFill>
                <a:latin typeface="+mn-lt"/>
              </a:rPr>
              <a:t>Former Deputy Chief Counsel to Sen. Mike Lee</a:t>
            </a:r>
          </a:p>
          <a:p>
            <a:pPr lvl="2">
              <a:buClr>
                <a:schemeClr val="tx1">
                  <a:lumMod val="65000"/>
                  <a:lumOff val="35000"/>
                </a:schemeClr>
              </a:buClr>
            </a:pPr>
            <a:r>
              <a:rPr lang="en-US" sz="2000" b="0" i="0" u="none" strike="noStrike" dirty="0">
                <a:solidFill>
                  <a:srgbClr val="536B7F"/>
                </a:solidFill>
                <a:effectLst/>
                <a:latin typeface="+mn-lt"/>
              </a:rPr>
              <a:t>Will need Senate confirmation</a:t>
            </a:r>
          </a:p>
          <a:p>
            <a:pPr lvl="2">
              <a:buClr>
                <a:schemeClr val="tx1">
                  <a:lumMod val="65000"/>
                  <a:lumOff val="35000"/>
                </a:schemeClr>
              </a:buClr>
            </a:pPr>
            <a:r>
              <a:rPr lang="en-US" sz="2000" dirty="0">
                <a:solidFill>
                  <a:srgbClr val="536B7F"/>
                </a:solidFill>
                <a:latin typeface="+mn-lt"/>
              </a:rPr>
              <a:t>Recess appointment?</a:t>
            </a:r>
          </a:p>
          <a:p>
            <a:pPr lvl="1">
              <a:buClr>
                <a:schemeClr val="tx1">
                  <a:lumMod val="65000"/>
                  <a:lumOff val="35000"/>
                </a:schemeClr>
              </a:buClr>
            </a:pPr>
            <a:r>
              <a:rPr lang="en-US" sz="2000" b="0" i="0" u="none" strike="noStrike" dirty="0">
                <a:solidFill>
                  <a:srgbClr val="536B7F"/>
                </a:solidFill>
                <a:effectLst/>
                <a:latin typeface="+mn-lt"/>
              </a:rPr>
              <a:t>New </a:t>
            </a:r>
            <a:r>
              <a:rPr lang="en-US" sz="2000" dirty="0">
                <a:solidFill>
                  <a:srgbClr val="536B7F"/>
                </a:solidFill>
                <a:latin typeface="+mn-lt"/>
              </a:rPr>
              <a:t>Bureau heads likely</a:t>
            </a:r>
          </a:p>
          <a:p>
            <a:pPr lvl="1">
              <a:buClr>
                <a:schemeClr val="tx1">
                  <a:lumMod val="65000"/>
                  <a:lumOff val="35000"/>
                </a:schemeClr>
              </a:buClr>
            </a:pPr>
            <a:endParaRPr lang="en-US" sz="2000" b="0" i="0" u="none" strike="noStrike" dirty="0">
              <a:solidFill>
                <a:srgbClr val="536B7F"/>
              </a:solidFill>
              <a:effectLst/>
              <a:latin typeface="+mn-lt"/>
            </a:endParaRPr>
          </a:p>
          <a:p>
            <a:pPr marL="457200" lvl="1" indent="0">
              <a:buClr>
                <a:schemeClr val="tx1">
                  <a:lumMod val="65000"/>
                  <a:lumOff val="35000"/>
                </a:schemeClr>
              </a:buClr>
              <a:buNone/>
            </a:pPr>
            <a:endParaRPr lang="en-US" sz="2400" b="0" i="0" u="none" strike="noStrike" dirty="0">
              <a:solidFill>
                <a:srgbClr val="5B5B5B"/>
              </a:solidFill>
              <a:effectLst/>
              <a:latin typeface="proxima-nova"/>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2000" dirty="0">
              <a:solidFill>
                <a:srgbClr val="536B7F"/>
              </a:solidFill>
              <a:effectLst/>
              <a:latin typeface="+mn-lt"/>
              <a:ea typeface="Aptos" panose="020B0004020202020204" pitchFamily="34" charset="0"/>
              <a:cs typeface="Times New Roman" panose="02020603050405020304" pitchFamily="18" charset="0"/>
            </a:endParaRPr>
          </a:p>
          <a:p>
            <a:pPr lvl="2">
              <a:buClr>
                <a:schemeClr val="tx1">
                  <a:lumMod val="65000"/>
                  <a:lumOff val="35000"/>
                </a:schemeClr>
              </a:buClr>
            </a:pPr>
            <a:endParaRPr lang="en-US" sz="1600" dirty="0">
              <a:solidFill>
                <a:schemeClr val="tx1">
                  <a:lumMod val="65000"/>
                  <a:lumOff val="35000"/>
                </a:schemeClr>
              </a:solidFill>
              <a:latin typeface="+mn-lt"/>
            </a:endParaRPr>
          </a:p>
          <a:p>
            <a:pPr lvl="1">
              <a:buClr>
                <a:schemeClr val="tx1">
                  <a:lumMod val="65000"/>
                  <a:lumOff val="35000"/>
                </a:schemeClr>
              </a:buClr>
            </a:pPr>
            <a:endParaRPr lang="en-US" sz="2000" dirty="0">
              <a:solidFill>
                <a:srgbClr val="666666"/>
              </a:solidFill>
              <a:latin typeface="+mn-lt"/>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1">
              <a:buClr>
                <a:schemeClr val="tx1">
                  <a:lumMod val="65000"/>
                  <a:lumOff val="35000"/>
                </a:schemeClr>
              </a:buClr>
            </a:pPr>
            <a:endParaRPr lang="en-US" dirty="0">
              <a:solidFill>
                <a:schemeClr val="tx1">
                  <a:lumMod val="65000"/>
                  <a:lumOff val="35000"/>
                </a:schemeClr>
              </a:solidFill>
            </a:endParaRPr>
          </a:p>
        </p:txBody>
      </p:sp>
      <p:sp>
        <p:nvSpPr>
          <p:cNvPr id="2" name="Text Placeholder 3">
            <a:extLst>
              <a:ext uri="{FF2B5EF4-FFF2-40B4-BE49-F238E27FC236}">
                <a16:creationId xmlns:a16="http://schemas.microsoft.com/office/drawing/2014/main" id="{D9E9D669-1DF0-404F-AAD1-D08F105583D8}"/>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96785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F8DE1-1DF4-02D8-8BFF-DF9C07A296B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F89799D-259B-D4A8-1DE0-6B50C37C1B9A}"/>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Trump 2 and the FTC</a:t>
            </a:r>
          </a:p>
        </p:txBody>
      </p:sp>
      <p:sp>
        <p:nvSpPr>
          <p:cNvPr id="8" name="Content Placeholder 2">
            <a:extLst>
              <a:ext uri="{FF2B5EF4-FFF2-40B4-BE49-F238E27FC236}">
                <a16:creationId xmlns:a16="http://schemas.microsoft.com/office/drawing/2014/main" id="{8FCE5BA0-C5E5-973D-1546-D958B628807A}"/>
              </a:ext>
            </a:extLst>
          </p:cNvPr>
          <p:cNvSpPr>
            <a:spLocks noGrp="1"/>
          </p:cNvSpPr>
          <p:nvPr/>
        </p:nvSpPr>
        <p:spPr bwMode="auto">
          <a:xfrm>
            <a:off x="521527" y="1244528"/>
            <a:ext cx="10934158"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2000" dirty="0">
                <a:solidFill>
                  <a:srgbClr val="536B7F"/>
                </a:solidFill>
                <a:latin typeface="+mn-lt"/>
                <a:ea typeface="ＭＳ Ｐゴシック" pitchFamily="-112" charset="-128"/>
              </a:rPr>
              <a:t>Strategy</a:t>
            </a:r>
          </a:p>
          <a:p>
            <a:pPr lvl="1">
              <a:buClr>
                <a:schemeClr val="tx1">
                  <a:lumMod val="65000"/>
                  <a:lumOff val="35000"/>
                </a:schemeClr>
              </a:buClr>
            </a:pPr>
            <a:r>
              <a:rPr lang="en-US" sz="2000" dirty="0">
                <a:solidFill>
                  <a:srgbClr val="536B7F"/>
                </a:solidFill>
                <a:latin typeface="+mn-lt"/>
              </a:rPr>
              <a:t>More constrained</a:t>
            </a:r>
          </a:p>
          <a:p>
            <a:pPr lvl="1">
              <a:buClr>
                <a:schemeClr val="tx1">
                  <a:lumMod val="65000"/>
                  <a:lumOff val="35000"/>
                </a:schemeClr>
              </a:buClr>
            </a:pPr>
            <a:r>
              <a:rPr lang="en-US" sz="2000" dirty="0">
                <a:solidFill>
                  <a:srgbClr val="536B7F"/>
                </a:solidFill>
                <a:latin typeface="+mn-lt"/>
              </a:rPr>
              <a:t>Less rulemaking</a:t>
            </a:r>
          </a:p>
          <a:p>
            <a:pPr lvl="1">
              <a:buClr>
                <a:schemeClr val="tx1">
                  <a:lumMod val="65000"/>
                  <a:lumOff val="35000"/>
                </a:schemeClr>
              </a:buClr>
            </a:pPr>
            <a:r>
              <a:rPr lang="en-US" sz="2000" dirty="0">
                <a:solidFill>
                  <a:srgbClr val="536B7F"/>
                </a:solidFill>
                <a:latin typeface="+mn-lt"/>
              </a:rPr>
              <a:t>Less enforcement focus</a:t>
            </a:r>
          </a:p>
          <a:p>
            <a:pPr lvl="1">
              <a:buClr>
                <a:schemeClr val="tx1">
                  <a:lumMod val="65000"/>
                  <a:lumOff val="35000"/>
                </a:schemeClr>
              </a:buClr>
            </a:pPr>
            <a:r>
              <a:rPr lang="en-US" sz="2000" dirty="0">
                <a:solidFill>
                  <a:srgbClr val="536B7F"/>
                </a:solidFill>
                <a:latin typeface="+mn-lt"/>
              </a:rPr>
              <a:t>Congressional deference</a:t>
            </a:r>
          </a:p>
          <a:p>
            <a:pPr lvl="1">
              <a:buClr>
                <a:schemeClr val="tx1">
                  <a:lumMod val="65000"/>
                  <a:lumOff val="35000"/>
                </a:schemeClr>
              </a:buClr>
            </a:pPr>
            <a:r>
              <a:rPr lang="en-US" sz="2000" dirty="0">
                <a:solidFill>
                  <a:srgbClr val="536B7F"/>
                </a:solidFill>
                <a:latin typeface="+mn-lt"/>
              </a:rPr>
              <a:t>Narrow interpretations/prosecutorial discretion</a:t>
            </a:r>
          </a:p>
          <a:p>
            <a:pPr>
              <a:buClr>
                <a:schemeClr val="tx1">
                  <a:lumMod val="65000"/>
                  <a:lumOff val="35000"/>
                </a:schemeClr>
              </a:buClr>
            </a:pPr>
            <a:r>
              <a:rPr lang="en-US" sz="2000" dirty="0">
                <a:solidFill>
                  <a:srgbClr val="536B7F"/>
                </a:solidFill>
                <a:latin typeface="+mn-lt"/>
              </a:rPr>
              <a:t>Pending Rules in litigation</a:t>
            </a:r>
          </a:p>
          <a:p>
            <a:pPr lvl="1">
              <a:buClr>
                <a:schemeClr val="tx1">
                  <a:lumMod val="65000"/>
                  <a:lumOff val="35000"/>
                </a:schemeClr>
              </a:buClr>
            </a:pPr>
            <a:r>
              <a:rPr lang="en-US" sz="2000" dirty="0">
                <a:solidFill>
                  <a:srgbClr val="536B7F"/>
                </a:solidFill>
                <a:latin typeface="+mn-lt"/>
              </a:rPr>
              <a:t>CARS Rule</a:t>
            </a:r>
          </a:p>
          <a:p>
            <a:pPr lvl="1">
              <a:buClr>
                <a:schemeClr val="tx1">
                  <a:lumMod val="65000"/>
                  <a:lumOff val="35000"/>
                </a:schemeClr>
              </a:buClr>
            </a:pPr>
            <a:r>
              <a:rPr lang="en-US" sz="2000" dirty="0">
                <a:solidFill>
                  <a:srgbClr val="536B7F"/>
                </a:solidFill>
                <a:latin typeface="+mn-lt"/>
              </a:rPr>
              <a:t>Non-compete Rule</a:t>
            </a:r>
          </a:p>
          <a:p>
            <a:pPr lvl="1">
              <a:buClr>
                <a:schemeClr val="tx1">
                  <a:lumMod val="65000"/>
                  <a:lumOff val="35000"/>
                </a:schemeClr>
              </a:buClr>
            </a:pPr>
            <a:endParaRPr lang="en-US" sz="2000" dirty="0">
              <a:solidFill>
                <a:srgbClr val="536B7F"/>
              </a:solidFill>
              <a:latin typeface="+mn-lt"/>
            </a:endParaRPr>
          </a:p>
          <a:p>
            <a:pPr lvl="1">
              <a:buClr>
                <a:schemeClr val="tx1">
                  <a:lumMod val="65000"/>
                  <a:lumOff val="35000"/>
                </a:schemeClr>
              </a:buClr>
            </a:pPr>
            <a:endParaRPr lang="en-US" sz="2000" b="0" i="0" u="none" strike="noStrike" dirty="0">
              <a:solidFill>
                <a:srgbClr val="536B7F"/>
              </a:solidFill>
              <a:effectLst/>
              <a:latin typeface="+mn-lt"/>
            </a:endParaRPr>
          </a:p>
          <a:p>
            <a:pPr marL="457200" lvl="1" indent="0">
              <a:buClr>
                <a:schemeClr val="tx1">
                  <a:lumMod val="65000"/>
                  <a:lumOff val="35000"/>
                </a:schemeClr>
              </a:buClr>
              <a:buNone/>
            </a:pPr>
            <a:endParaRPr lang="en-US" sz="2400" b="0" i="0" u="none" strike="noStrike" dirty="0">
              <a:solidFill>
                <a:srgbClr val="5B5B5B"/>
              </a:solidFill>
              <a:effectLst/>
              <a:latin typeface="proxima-nova"/>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2000" dirty="0">
              <a:solidFill>
                <a:srgbClr val="536B7F"/>
              </a:solidFill>
              <a:effectLst/>
              <a:latin typeface="+mn-lt"/>
              <a:ea typeface="Aptos" panose="020B0004020202020204" pitchFamily="34" charset="0"/>
              <a:cs typeface="Times New Roman" panose="02020603050405020304" pitchFamily="18" charset="0"/>
            </a:endParaRPr>
          </a:p>
          <a:p>
            <a:pPr lvl="2">
              <a:buClr>
                <a:schemeClr val="tx1">
                  <a:lumMod val="65000"/>
                  <a:lumOff val="35000"/>
                </a:schemeClr>
              </a:buClr>
            </a:pPr>
            <a:endParaRPr lang="en-US" sz="1600" dirty="0">
              <a:solidFill>
                <a:schemeClr val="tx1">
                  <a:lumMod val="65000"/>
                  <a:lumOff val="35000"/>
                </a:schemeClr>
              </a:solidFill>
              <a:latin typeface="+mn-lt"/>
            </a:endParaRPr>
          </a:p>
          <a:p>
            <a:pPr lvl="1">
              <a:buClr>
                <a:schemeClr val="tx1">
                  <a:lumMod val="65000"/>
                  <a:lumOff val="35000"/>
                </a:schemeClr>
              </a:buClr>
            </a:pPr>
            <a:endParaRPr lang="en-US" sz="2000" dirty="0">
              <a:solidFill>
                <a:srgbClr val="666666"/>
              </a:solidFill>
              <a:latin typeface="+mn-lt"/>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1">
              <a:buClr>
                <a:schemeClr val="tx1">
                  <a:lumMod val="65000"/>
                  <a:lumOff val="35000"/>
                </a:schemeClr>
              </a:buClr>
            </a:pPr>
            <a:endParaRPr lang="en-US" dirty="0">
              <a:solidFill>
                <a:schemeClr val="tx1">
                  <a:lumMod val="65000"/>
                  <a:lumOff val="35000"/>
                </a:schemeClr>
              </a:solidFill>
            </a:endParaRPr>
          </a:p>
        </p:txBody>
      </p:sp>
      <p:sp>
        <p:nvSpPr>
          <p:cNvPr id="2" name="Text Placeholder 3">
            <a:extLst>
              <a:ext uri="{FF2B5EF4-FFF2-40B4-BE49-F238E27FC236}">
                <a16:creationId xmlns:a16="http://schemas.microsoft.com/office/drawing/2014/main" id="{38057081-57E8-C59F-544D-726E483D42CD}"/>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58120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C99F-8EA9-8128-F684-B7A57A53113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B2B6A60-2DD8-2046-9B97-2067C6CDB59A}"/>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Trump 2 and the CFPB</a:t>
            </a:r>
          </a:p>
        </p:txBody>
      </p:sp>
      <p:sp>
        <p:nvSpPr>
          <p:cNvPr id="8" name="Content Placeholder 2">
            <a:extLst>
              <a:ext uri="{FF2B5EF4-FFF2-40B4-BE49-F238E27FC236}">
                <a16:creationId xmlns:a16="http://schemas.microsoft.com/office/drawing/2014/main" id="{A06C8D1F-4C12-82C9-00C8-D525328A2932}"/>
              </a:ext>
            </a:extLst>
          </p:cNvPr>
          <p:cNvSpPr>
            <a:spLocks noGrp="1"/>
          </p:cNvSpPr>
          <p:nvPr/>
        </p:nvSpPr>
        <p:spPr bwMode="auto">
          <a:xfrm>
            <a:off x="521527" y="1244528"/>
            <a:ext cx="10934158"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2000" dirty="0">
                <a:solidFill>
                  <a:srgbClr val="536B7F"/>
                </a:solidFill>
                <a:latin typeface="+mn-lt"/>
                <a:ea typeface="ＭＳ Ｐゴシック" pitchFamily="-112" charset="-128"/>
              </a:rPr>
              <a:t>Strategy</a:t>
            </a:r>
          </a:p>
          <a:p>
            <a:pPr lvl="1">
              <a:buClr>
                <a:schemeClr val="tx1">
                  <a:lumMod val="65000"/>
                  <a:lumOff val="35000"/>
                </a:schemeClr>
              </a:buClr>
            </a:pPr>
            <a:r>
              <a:rPr lang="en-US" sz="2000" dirty="0">
                <a:solidFill>
                  <a:srgbClr val="536B7F"/>
                </a:solidFill>
                <a:latin typeface="+mn-lt"/>
              </a:rPr>
              <a:t>More constrained</a:t>
            </a:r>
          </a:p>
          <a:p>
            <a:pPr lvl="1">
              <a:buClr>
                <a:schemeClr val="tx1">
                  <a:lumMod val="65000"/>
                  <a:lumOff val="35000"/>
                </a:schemeClr>
              </a:buClr>
            </a:pPr>
            <a:r>
              <a:rPr lang="en-US" sz="2000" dirty="0">
                <a:solidFill>
                  <a:srgbClr val="536B7F"/>
                </a:solidFill>
                <a:latin typeface="+mn-lt"/>
              </a:rPr>
              <a:t>Less rulemaking</a:t>
            </a:r>
          </a:p>
          <a:p>
            <a:pPr lvl="1">
              <a:buClr>
                <a:schemeClr val="tx1">
                  <a:lumMod val="65000"/>
                  <a:lumOff val="35000"/>
                </a:schemeClr>
              </a:buClr>
            </a:pPr>
            <a:r>
              <a:rPr lang="en-US" sz="2000" dirty="0">
                <a:solidFill>
                  <a:srgbClr val="536B7F"/>
                </a:solidFill>
                <a:latin typeface="+mn-lt"/>
              </a:rPr>
              <a:t>Less enforcement focus</a:t>
            </a:r>
          </a:p>
          <a:p>
            <a:pPr lvl="1">
              <a:buClr>
                <a:schemeClr val="tx1">
                  <a:lumMod val="65000"/>
                  <a:lumOff val="35000"/>
                </a:schemeClr>
              </a:buClr>
            </a:pPr>
            <a:r>
              <a:rPr lang="en-US" sz="2000" dirty="0">
                <a:solidFill>
                  <a:srgbClr val="536B7F"/>
                </a:solidFill>
                <a:latin typeface="+mn-lt"/>
              </a:rPr>
              <a:t>Congressional deference</a:t>
            </a:r>
          </a:p>
          <a:p>
            <a:pPr lvl="1">
              <a:buClr>
                <a:schemeClr val="tx1">
                  <a:lumMod val="65000"/>
                  <a:lumOff val="35000"/>
                </a:schemeClr>
              </a:buClr>
            </a:pPr>
            <a:r>
              <a:rPr lang="en-US" sz="2000" dirty="0">
                <a:solidFill>
                  <a:srgbClr val="536B7F"/>
                </a:solidFill>
                <a:latin typeface="+mn-lt"/>
              </a:rPr>
              <a:t>Narrow interpretations/prosecutorial discretion</a:t>
            </a:r>
          </a:p>
          <a:p>
            <a:pPr>
              <a:buClr>
                <a:schemeClr val="tx1">
                  <a:lumMod val="65000"/>
                  <a:lumOff val="35000"/>
                </a:schemeClr>
              </a:buClr>
            </a:pPr>
            <a:r>
              <a:rPr lang="en-US" sz="2000" dirty="0">
                <a:solidFill>
                  <a:srgbClr val="536B7F"/>
                </a:solidFill>
                <a:latin typeface="+mn-lt"/>
              </a:rPr>
              <a:t>The DOGE effect</a:t>
            </a:r>
          </a:p>
          <a:p>
            <a:pPr lvl="1">
              <a:buClr>
                <a:schemeClr val="tx1">
                  <a:lumMod val="65000"/>
                  <a:lumOff val="35000"/>
                </a:schemeClr>
              </a:buClr>
            </a:pPr>
            <a:r>
              <a:rPr lang="en-US" sz="2000" dirty="0">
                <a:solidFill>
                  <a:srgbClr val="536B7F"/>
                </a:solidFill>
                <a:latin typeface="+mn-lt"/>
              </a:rPr>
              <a:t>Going away?</a:t>
            </a:r>
          </a:p>
          <a:p>
            <a:pPr lvl="1">
              <a:buClr>
                <a:schemeClr val="tx1">
                  <a:lumMod val="65000"/>
                  <a:lumOff val="35000"/>
                </a:schemeClr>
              </a:buClr>
            </a:pPr>
            <a:r>
              <a:rPr lang="en-US" sz="2000" dirty="0">
                <a:solidFill>
                  <a:srgbClr val="536B7F"/>
                </a:solidFill>
                <a:latin typeface="+mn-lt"/>
              </a:rPr>
              <a:t>Congressional involvement</a:t>
            </a:r>
          </a:p>
          <a:p>
            <a:pPr lvl="1">
              <a:buClr>
                <a:schemeClr val="tx1">
                  <a:lumMod val="65000"/>
                  <a:lumOff val="35000"/>
                </a:schemeClr>
              </a:buClr>
            </a:pPr>
            <a:r>
              <a:rPr lang="en-US" sz="2000" dirty="0">
                <a:solidFill>
                  <a:srgbClr val="536B7F"/>
                </a:solidFill>
                <a:latin typeface="+mn-lt"/>
              </a:rPr>
              <a:t>Funding</a:t>
            </a:r>
          </a:p>
          <a:p>
            <a:pPr>
              <a:buClr>
                <a:schemeClr val="tx1">
                  <a:lumMod val="65000"/>
                  <a:lumOff val="35000"/>
                </a:schemeClr>
              </a:buClr>
            </a:pPr>
            <a:r>
              <a:rPr lang="en-US" sz="2000" dirty="0">
                <a:solidFill>
                  <a:srgbClr val="536B7F"/>
                </a:solidFill>
                <a:latin typeface="+mn-lt"/>
              </a:rPr>
              <a:t>New Leadership - TBD?</a:t>
            </a:r>
          </a:p>
          <a:p>
            <a:pPr lvl="1">
              <a:buClr>
                <a:schemeClr val="tx1">
                  <a:lumMod val="65000"/>
                  <a:lumOff val="35000"/>
                </a:schemeClr>
              </a:buClr>
            </a:pPr>
            <a:endParaRPr lang="en-US" sz="2000" dirty="0">
              <a:solidFill>
                <a:srgbClr val="536B7F"/>
              </a:solidFill>
              <a:latin typeface="+mn-lt"/>
            </a:endParaRPr>
          </a:p>
          <a:p>
            <a:pPr lvl="1">
              <a:buClr>
                <a:schemeClr val="tx1">
                  <a:lumMod val="65000"/>
                  <a:lumOff val="35000"/>
                </a:schemeClr>
              </a:buClr>
            </a:pPr>
            <a:endParaRPr lang="en-US" sz="2000" b="0" i="0" u="none" strike="noStrike" dirty="0">
              <a:solidFill>
                <a:srgbClr val="536B7F"/>
              </a:solidFill>
              <a:effectLst/>
              <a:latin typeface="+mn-lt"/>
            </a:endParaRPr>
          </a:p>
          <a:p>
            <a:pPr marL="457200" lvl="1" indent="0">
              <a:buClr>
                <a:schemeClr val="tx1">
                  <a:lumMod val="65000"/>
                  <a:lumOff val="35000"/>
                </a:schemeClr>
              </a:buClr>
              <a:buNone/>
            </a:pPr>
            <a:endParaRPr lang="en-US" sz="2400" b="0" i="0" u="none" strike="noStrike" dirty="0">
              <a:solidFill>
                <a:srgbClr val="5B5B5B"/>
              </a:solidFill>
              <a:effectLst/>
              <a:latin typeface="proxima-nova"/>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1600" dirty="0">
              <a:solidFill>
                <a:srgbClr val="536B7F"/>
              </a:solidFill>
              <a:latin typeface="+mn-lt"/>
            </a:endParaRPr>
          </a:p>
          <a:p>
            <a:pPr lvl="2">
              <a:buClr>
                <a:schemeClr val="tx1">
                  <a:lumMod val="65000"/>
                  <a:lumOff val="35000"/>
                </a:schemeClr>
              </a:buClr>
            </a:pPr>
            <a:endParaRPr lang="en-US" sz="2000" dirty="0">
              <a:solidFill>
                <a:srgbClr val="536B7F"/>
              </a:solidFill>
              <a:effectLst/>
              <a:latin typeface="+mn-lt"/>
              <a:ea typeface="Aptos" panose="020B0004020202020204" pitchFamily="34" charset="0"/>
              <a:cs typeface="Times New Roman" panose="02020603050405020304" pitchFamily="18" charset="0"/>
            </a:endParaRPr>
          </a:p>
          <a:p>
            <a:pPr lvl="2">
              <a:buClr>
                <a:schemeClr val="tx1">
                  <a:lumMod val="65000"/>
                  <a:lumOff val="35000"/>
                </a:schemeClr>
              </a:buClr>
            </a:pPr>
            <a:endParaRPr lang="en-US" sz="1600" dirty="0">
              <a:solidFill>
                <a:schemeClr val="tx1">
                  <a:lumMod val="65000"/>
                  <a:lumOff val="35000"/>
                </a:schemeClr>
              </a:solidFill>
              <a:latin typeface="+mn-lt"/>
            </a:endParaRPr>
          </a:p>
          <a:p>
            <a:pPr lvl="1">
              <a:buClr>
                <a:schemeClr val="tx1">
                  <a:lumMod val="65000"/>
                  <a:lumOff val="35000"/>
                </a:schemeClr>
              </a:buClr>
            </a:pPr>
            <a:endParaRPr lang="en-US" sz="2000" dirty="0">
              <a:solidFill>
                <a:srgbClr val="666666"/>
              </a:solidFill>
              <a:latin typeface="+mn-lt"/>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1">
              <a:buClr>
                <a:schemeClr val="tx1">
                  <a:lumMod val="65000"/>
                  <a:lumOff val="35000"/>
                </a:schemeClr>
              </a:buClr>
            </a:pPr>
            <a:endParaRPr lang="en-US" dirty="0">
              <a:solidFill>
                <a:schemeClr val="tx1">
                  <a:lumMod val="65000"/>
                  <a:lumOff val="35000"/>
                </a:schemeClr>
              </a:solidFill>
            </a:endParaRPr>
          </a:p>
        </p:txBody>
      </p:sp>
      <p:sp>
        <p:nvSpPr>
          <p:cNvPr id="2" name="Text Placeholder 3">
            <a:extLst>
              <a:ext uri="{FF2B5EF4-FFF2-40B4-BE49-F238E27FC236}">
                <a16:creationId xmlns:a16="http://schemas.microsoft.com/office/drawing/2014/main" id="{13346C84-9DA7-6B58-5FE3-D4449512287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335953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D134-19CC-6D92-2FAA-07D3F479139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83FA6C0-21C5-25A0-C1A0-67F1EB4C4511}"/>
              </a:ext>
            </a:extLst>
          </p:cNvPr>
          <p:cNvSpPr>
            <a:spLocks noGrp="1"/>
          </p:cNvSpPr>
          <p:nvPr/>
        </p:nvSpPr>
        <p:spPr bwMode="auto">
          <a:xfrm>
            <a:off x="1709057" y="940132"/>
            <a:ext cx="9965871"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fi-FI" sz="2400" b="1" dirty="0">
                <a:solidFill>
                  <a:schemeClr val="accent1">
                    <a:lumMod val="50000"/>
                  </a:schemeClr>
                </a:solidFill>
                <a:latin typeface="Arial Narrow" panose="020B0604020202020204" pitchFamily="34" charset="0"/>
                <a:cs typeface="Arial Narrow" panose="020B0604020202020204" pitchFamily="34" charset="0"/>
              </a:rPr>
              <a:t>Executive Vice President and Chief Legal Officer, Buckeye Dealership Consulting</a:t>
            </a:r>
            <a:endParaRPr lang="en-US" sz="2400" b="1" dirty="0">
              <a:solidFill>
                <a:schemeClr val="accent1">
                  <a:lumMod val="50000"/>
                </a:schemeClr>
              </a:solidFill>
            </a:endParaRPr>
          </a:p>
        </p:txBody>
      </p:sp>
      <p:sp>
        <p:nvSpPr>
          <p:cNvPr id="12" name="Text Placeholder 3">
            <a:extLst>
              <a:ext uri="{FF2B5EF4-FFF2-40B4-BE49-F238E27FC236}">
                <a16:creationId xmlns:a16="http://schemas.microsoft.com/office/drawing/2014/main" id="{54493755-4623-FD86-2135-233F468F4748}"/>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b="1" dirty="0">
                <a:solidFill>
                  <a:schemeClr val="accent1">
                    <a:lumMod val="50000"/>
                  </a:schemeClr>
                </a:solidFill>
                <a:latin typeface="Arial" panose="020B0604020202020204" pitchFamily="34" charset="0"/>
                <a:cs typeface="Arial" panose="020B0604020202020204" pitchFamily="34" charset="0"/>
              </a:rPr>
              <a:t>REDUCE RISK, BUILD TRUST, DELIVER VALUE</a:t>
            </a:r>
          </a:p>
        </p:txBody>
      </p:sp>
      <p:sp>
        <p:nvSpPr>
          <p:cNvPr id="3" name="TextBox 2">
            <a:extLst>
              <a:ext uri="{FF2B5EF4-FFF2-40B4-BE49-F238E27FC236}">
                <a16:creationId xmlns:a16="http://schemas.microsoft.com/office/drawing/2014/main" id="{EFDEE67D-3FE1-D254-513A-8865BDEE22B1}"/>
              </a:ext>
            </a:extLst>
          </p:cNvPr>
          <p:cNvSpPr txBox="1"/>
          <p:nvPr/>
        </p:nvSpPr>
        <p:spPr>
          <a:xfrm>
            <a:off x="5119643" y="2098468"/>
            <a:ext cx="5646329" cy="2431435"/>
          </a:xfrm>
          <a:prstGeom prst="rect">
            <a:avLst/>
          </a:prstGeom>
          <a:noFill/>
        </p:spPr>
        <p:txBody>
          <a:bodyPr wrap="square" rtlCol="0">
            <a:spAutoFit/>
          </a:bodyPr>
          <a:lstStyle/>
          <a:p>
            <a:r>
              <a:rPr lang="en-US" sz="2000" b="1" dirty="0"/>
              <a:t>Shaun Petersen</a:t>
            </a:r>
          </a:p>
          <a:p>
            <a:r>
              <a:rPr lang="en-US" sz="2000" dirty="0"/>
              <a:t>Executive Vice President &amp; Chief Legal Officer</a:t>
            </a:r>
          </a:p>
          <a:p>
            <a:r>
              <a:rPr lang="en-US" sz="2000" dirty="0">
                <a:hlinkClick r:id="rId2"/>
              </a:rPr>
              <a:t>spetersen@buckeyereinsurance.com</a:t>
            </a:r>
            <a:endParaRPr lang="en-US" sz="2000" dirty="0"/>
          </a:p>
          <a:p>
            <a:r>
              <a:rPr lang="en-US" sz="2000" dirty="0">
                <a:effectLst/>
              </a:rPr>
              <a:t>330) 726-9030 Ext. 114</a:t>
            </a:r>
          </a:p>
          <a:p>
            <a:r>
              <a:rPr lang="en-US" sz="2000" dirty="0">
                <a:effectLst/>
              </a:rPr>
              <a:t>(614) 738-0960</a:t>
            </a:r>
          </a:p>
          <a:p>
            <a:endParaRPr lang="en-US" sz="2000" dirty="0"/>
          </a:p>
          <a:p>
            <a:r>
              <a:rPr lang="en-US" sz="2000" i="0" dirty="0">
                <a:effectLst/>
                <a:hlinkClick r:id="rId3"/>
              </a:rPr>
              <a:t>    linkedin.com/in/</a:t>
            </a:r>
            <a:r>
              <a:rPr lang="en-US" sz="2000" i="0" dirty="0" err="1">
                <a:effectLst/>
                <a:hlinkClick r:id="rId3"/>
              </a:rPr>
              <a:t>shaunkpetersen</a:t>
            </a:r>
            <a:endParaRPr lang="en-US" sz="2000" dirty="0"/>
          </a:p>
          <a:p>
            <a:endParaRPr lang="en-US" sz="1200" dirty="0"/>
          </a:p>
        </p:txBody>
      </p:sp>
      <p:pic>
        <p:nvPicPr>
          <p:cNvPr id="8" name="Picture 7" descr="A person in a suit and tie&#10;&#10;Description automatically generated with medium confidence">
            <a:extLst>
              <a:ext uri="{FF2B5EF4-FFF2-40B4-BE49-F238E27FC236}">
                <a16:creationId xmlns:a16="http://schemas.microsoft.com/office/drawing/2014/main" id="{34309CD1-4B55-179C-421C-6136DEECB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483" y="1954902"/>
            <a:ext cx="1812379" cy="2718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Logo, icon&#10;&#10;Description automatically generated">
            <a:extLst>
              <a:ext uri="{FF2B5EF4-FFF2-40B4-BE49-F238E27FC236}">
                <a16:creationId xmlns:a16="http://schemas.microsoft.com/office/drawing/2014/main" id="{ADDD4549-64EC-F74E-D64D-8DA0B0921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001" y="4036341"/>
            <a:ext cx="265751" cy="225993"/>
          </a:xfrm>
          <a:prstGeom prst="rect">
            <a:avLst/>
          </a:prstGeom>
        </p:spPr>
      </p:pic>
    </p:spTree>
    <p:extLst>
      <p:ext uri="{BB962C8B-B14F-4D97-AF65-F5344CB8AC3E}">
        <p14:creationId xmlns:p14="http://schemas.microsoft.com/office/powerpoint/2010/main" val="37151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43015B1-8FA5-6F45-9AE8-54A23FA2D398}"/>
              </a:ext>
            </a:extLst>
          </p:cNvPr>
          <p:cNvSpPr txBox="1">
            <a:spLocks/>
          </p:cNvSpPr>
          <p:nvPr/>
        </p:nvSpPr>
        <p:spPr>
          <a:xfrm>
            <a:off x="559265" y="4640366"/>
            <a:ext cx="11290863" cy="726393"/>
          </a:xfrm>
          <a:prstGeom prst="rect">
            <a:avLst/>
          </a:prstGeom>
        </p:spPr>
        <p:txBody>
          <a:bodyPr vert="horz" lIns="0" tIns="0" rIns="0" bIns="0" rtlCol="0" anchor="t">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000" dirty="0">
                <a:solidFill>
                  <a:schemeClr val="bg1"/>
                </a:solidFill>
              </a:rPr>
              <a:t>CARS Rule (Combating Auto Retail Scams Rule) </a:t>
            </a:r>
          </a:p>
          <a:p>
            <a:pPr algn="l"/>
            <a:r>
              <a:rPr lang="en-US" sz="6000" dirty="0">
                <a:solidFill>
                  <a:schemeClr val="bg1"/>
                </a:solidFill>
              </a:rPr>
              <a:t>vs. Vehicle Shopping Rule (VSR)</a:t>
            </a:r>
          </a:p>
        </p:txBody>
      </p:sp>
      <p:sp>
        <p:nvSpPr>
          <p:cNvPr id="10" name="Text Placeholder 3">
            <a:extLst>
              <a:ext uri="{FF2B5EF4-FFF2-40B4-BE49-F238E27FC236}">
                <a16:creationId xmlns:a16="http://schemas.microsoft.com/office/drawing/2014/main" id="{A5B8BCA1-67CF-2A44-8058-7619CA60D12E}"/>
              </a:ext>
            </a:extLst>
          </p:cNvPr>
          <p:cNvSpPr txBox="1">
            <a:spLocks/>
          </p:cNvSpPr>
          <p:nvPr/>
        </p:nvSpPr>
        <p:spPr>
          <a:xfrm>
            <a:off x="608694" y="5567672"/>
            <a:ext cx="11048753" cy="29641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dirty="0">
                <a:solidFill>
                  <a:schemeClr val="bg1"/>
                </a:solidFill>
                <a:cs typeface="Arial Narrow" panose="020B0604020202020204" pitchFamily="34" charset="0"/>
              </a:rPr>
              <a:t>Terry O’Loughlin, Director of Compliance at Reynolds &amp; Reynolds</a:t>
            </a:r>
          </a:p>
        </p:txBody>
      </p:sp>
      <p:sp>
        <p:nvSpPr>
          <p:cNvPr id="11" name="Text Placeholder 3">
            <a:extLst>
              <a:ext uri="{FF2B5EF4-FFF2-40B4-BE49-F238E27FC236}">
                <a16:creationId xmlns:a16="http://schemas.microsoft.com/office/drawing/2014/main" id="{7494BF0D-2980-D34B-855C-4DF1E56226D0}"/>
              </a:ext>
            </a:extLst>
          </p:cNvPr>
          <p:cNvSpPr txBox="1">
            <a:spLocks/>
          </p:cNvSpPr>
          <p:nvPr/>
        </p:nvSpPr>
        <p:spPr>
          <a:xfrm>
            <a:off x="9578711" y="6301658"/>
            <a:ext cx="1707045" cy="3951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i-FI" sz="2000" dirty="0">
                <a:solidFill>
                  <a:schemeClr val="bg1"/>
                </a:solidFill>
                <a:latin typeface="Arial Narrow" panose="020B0604020202020204" pitchFamily="34" charset="0"/>
                <a:cs typeface="Arial Narrow" panose="020B0604020202020204" pitchFamily="34" charset="0"/>
              </a:rPr>
              <a:t>January 9th, 2025</a:t>
            </a:r>
          </a:p>
        </p:txBody>
      </p:sp>
      <p:sp>
        <p:nvSpPr>
          <p:cNvPr id="2" name="Text Placeholder 3">
            <a:extLst>
              <a:ext uri="{FF2B5EF4-FFF2-40B4-BE49-F238E27FC236}">
                <a16:creationId xmlns:a16="http://schemas.microsoft.com/office/drawing/2014/main" id="{1889C7BA-4A77-14D6-A61B-78048B640C0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bg1"/>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7460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AD1BDA8-58F7-0BD4-BA13-1E02E790757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6F68A22F-C57C-9A64-62D4-6ECDF026DFEC}"/>
              </a:ext>
            </a:extLst>
          </p:cNvPr>
          <p:cNvSpPr txBox="1"/>
          <p:nvPr/>
        </p:nvSpPr>
        <p:spPr>
          <a:xfrm>
            <a:off x="420128" y="141562"/>
            <a:ext cx="6096000" cy="523220"/>
          </a:xfrm>
          <a:prstGeom prst="rect">
            <a:avLst/>
          </a:prstGeom>
          <a:noFill/>
        </p:spPr>
        <p:txBody>
          <a:bodyPr wrap="square">
            <a:spAutoFit/>
          </a:bodyPr>
          <a:lstStyle/>
          <a:p>
            <a:r>
              <a:rPr lang="en-US" sz="2800" b="1" dirty="0">
                <a:solidFill>
                  <a:schemeClr val="bg1"/>
                </a:solidFill>
              </a:rPr>
              <a:t>AGENDA</a:t>
            </a:r>
            <a:endParaRPr lang="en-US" sz="2800" dirty="0">
              <a:solidFill>
                <a:schemeClr val="bg1"/>
              </a:solidFill>
            </a:endParaRPr>
          </a:p>
        </p:txBody>
      </p:sp>
      <p:sp>
        <p:nvSpPr>
          <p:cNvPr id="4" name="TextBox 3">
            <a:extLst>
              <a:ext uri="{FF2B5EF4-FFF2-40B4-BE49-F238E27FC236}">
                <a16:creationId xmlns:a16="http://schemas.microsoft.com/office/drawing/2014/main" id="{4E12F5DE-89BA-8E58-8C86-F346EEEAC2FC}"/>
              </a:ext>
            </a:extLst>
          </p:cNvPr>
          <p:cNvSpPr txBox="1"/>
          <p:nvPr/>
        </p:nvSpPr>
        <p:spPr>
          <a:xfrm>
            <a:off x="942975" y="1079088"/>
            <a:ext cx="10306050" cy="2246769"/>
          </a:xfrm>
          <a:prstGeom prst="rect">
            <a:avLst/>
          </a:prstGeom>
          <a:noFill/>
        </p:spPr>
        <p:txBody>
          <a:bodyPr wrap="square">
            <a:spAutoFit/>
          </a:bodyPr>
          <a:lstStyle/>
          <a:p>
            <a:pPr marL="342900" lvl="0" indent="-342900">
              <a:buFont typeface="Arial" panose="020B0604020202020204" pitchFamily="34" charset="0"/>
              <a:buChar char="•"/>
            </a:pPr>
            <a:r>
              <a:rPr lang="en-US" sz="2000" dirty="0">
                <a:latin typeface="+mn-lt"/>
              </a:rPr>
              <a:t>History and Current Status </a:t>
            </a:r>
          </a:p>
          <a:p>
            <a:pPr marL="342900" lvl="0" indent="-342900">
              <a:buFont typeface="Arial" panose="020B0604020202020204" pitchFamily="34" charset="0"/>
              <a:buChar char="•"/>
            </a:pPr>
            <a:r>
              <a:rPr lang="en-US" sz="2000" dirty="0">
                <a:latin typeface="+mn-lt"/>
              </a:rPr>
              <a:t>Perspectives </a:t>
            </a:r>
          </a:p>
          <a:p>
            <a:pPr marL="342900" lvl="0" indent="-342900">
              <a:buFont typeface="Arial" panose="020B0604020202020204" pitchFamily="34" charset="0"/>
              <a:buChar char="•"/>
            </a:pPr>
            <a:r>
              <a:rPr lang="en-US" sz="2000" dirty="0">
                <a:latin typeface="+mn-lt"/>
              </a:rPr>
              <a:t>The Rule</a:t>
            </a:r>
          </a:p>
          <a:p>
            <a:pPr marL="342900" lvl="0" indent="-342900">
              <a:buFont typeface="Arial" panose="020B0604020202020204" pitchFamily="34" charset="0"/>
              <a:buChar char="•"/>
            </a:pPr>
            <a:r>
              <a:rPr lang="en-US" sz="2000" dirty="0">
                <a:latin typeface="+mn-lt"/>
              </a:rPr>
              <a:t>Key Provisions</a:t>
            </a:r>
          </a:p>
          <a:p>
            <a:pPr marL="342900" lvl="0" indent="-342900">
              <a:buFont typeface="Arial" panose="020B0604020202020204" pitchFamily="34" charset="0"/>
              <a:buChar char="•"/>
            </a:pPr>
            <a:r>
              <a:rPr lang="en-US" sz="2000" dirty="0">
                <a:latin typeface="+mn-lt"/>
              </a:rPr>
              <a:t>Chief Concerns for the Underwriting Community</a:t>
            </a:r>
          </a:p>
          <a:p>
            <a:pPr marL="342900" lvl="0" indent="-342900">
              <a:buFont typeface="Arial" panose="020B0604020202020204" pitchFamily="34" charset="0"/>
              <a:buChar char="•"/>
            </a:pPr>
            <a:r>
              <a:rPr lang="en-US" sz="2000" dirty="0">
                <a:latin typeface="+mn-lt"/>
              </a:rPr>
              <a:t>Some Solutions and Recommendations</a:t>
            </a:r>
          </a:p>
          <a:p>
            <a:pPr marL="342900" lvl="0" indent="-342900">
              <a:buFont typeface="Arial" panose="020B0604020202020204" pitchFamily="34" charset="0"/>
              <a:buChar char="•"/>
            </a:pPr>
            <a:r>
              <a:rPr lang="en-US" sz="2000" dirty="0">
                <a:latin typeface="+mn-lt"/>
              </a:rPr>
              <a:t>Predictions </a:t>
            </a:r>
          </a:p>
        </p:txBody>
      </p:sp>
    </p:spTree>
    <p:extLst>
      <p:ext uri="{BB962C8B-B14F-4D97-AF65-F5344CB8AC3E}">
        <p14:creationId xmlns:p14="http://schemas.microsoft.com/office/powerpoint/2010/main" val="110933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DADBA2-E6C6-834F-B5F1-2C441A4ADD82}"/>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History and Current Status</a:t>
            </a:r>
          </a:p>
        </p:txBody>
      </p:sp>
      <p:sp>
        <p:nvSpPr>
          <p:cNvPr id="8" name="Content Placeholder 2">
            <a:extLst>
              <a:ext uri="{FF2B5EF4-FFF2-40B4-BE49-F238E27FC236}">
                <a16:creationId xmlns:a16="http://schemas.microsoft.com/office/drawing/2014/main" id="{CEB99729-9F49-0B4C-9B8A-9DB4FF354513}"/>
              </a:ext>
            </a:extLst>
          </p:cNvPr>
          <p:cNvSpPr>
            <a:spLocks noGrp="1"/>
          </p:cNvSpPr>
          <p:nvPr/>
        </p:nvSpPr>
        <p:spPr bwMode="auto">
          <a:xfrm>
            <a:off x="1111189" y="1127579"/>
            <a:ext cx="9776154" cy="4618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1-4-24: The CARS (Vehicle Shopping) Rule was published in the Federal Register at 89 FR 590-01; effective date July 30, 2024.</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1-4-24:  NADA and TADA filed suit against the FTC challenging the Vehicle Shopping Rule.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1-10-24:  NADA and TADA filed a Motion to Stay the FTC’s Final Vehicle Shopping Rule in the U.S. Court of Appeals for the 5th Circuit.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1-18-24: The 5th Cir issued a stay on the on rule on January 18, 2024 (postponing the effective date to allow for judicial review).</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2-22-24: The stay was reported in the Federal Register on February 22, 2024, and notes that the effective date of the final rule is delayed indefinitely. The FTC will publish a subsequent notification in the Federal Register announcing the effective date.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5-14-24:  The FTC filed its Appellee/Respondent Brief.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7/24:  The U.S. Court of Appeals Fifth Circuit set a tentative date for the oral arguments in the lawsuit filed by the NADA and Texas ADA against the Federal Trade Commission on the Combatting Auto Retail Scams rule for Oct. 7, 2024.</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10/9/24: The U.S. Court of Appeals for Fifth Circuit held oral arguments. </a:t>
            </a:r>
          </a:p>
        </p:txBody>
      </p:sp>
      <p:sp>
        <p:nvSpPr>
          <p:cNvPr id="2" name="Text Placeholder 3">
            <a:extLst>
              <a:ext uri="{FF2B5EF4-FFF2-40B4-BE49-F238E27FC236}">
                <a16:creationId xmlns:a16="http://schemas.microsoft.com/office/drawing/2014/main" id="{5E0396EB-ABF7-8693-C7C2-BBB7FFBE952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50464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63B41A-2F30-AE3A-0731-2C2132A8B038}"/>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Potential Timeline and Results</a:t>
            </a:r>
          </a:p>
        </p:txBody>
      </p:sp>
      <p:sp>
        <p:nvSpPr>
          <p:cNvPr id="5" name="Content Placeholder 2">
            <a:extLst>
              <a:ext uri="{FF2B5EF4-FFF2-40B4-BE49-F238E27FC236}">
                <a16:creationId xmlns:a16="http://schemas.microsoft.com/office/drawing/2014/main" id="{EDAE1D8A-F754-C11B-7DE0-A4900BD1B4F5}"/>
              </a:ext>
            </a:extLst>
          </p:cNvPr>
          <p:cNvSpPr>
            <a:spLocks noGrp="1"/>
          </p:cNvSpPr>
          <p:nvPr/>
        </p:nvSpPr>
        <p:spPr bwMode="auto">
          <a:xfrm>
            <a:off x="1222283" y="1077831"/>
            <a:ext cx="9340320"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Decision could be imminent or as long as a year.</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NADA/TADA requested court vacate rule, or in the alternative, to remand to FTC to cure procedural errors.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Not taking bets on who wins here.</a:t>
            </a:r>
          </a:p>
        </p:txBody>
      </p:sp>
      <p:sp>
        <p:nvSpPr>
          <p:cNvPr id="2" name="Text Placeholder 3">
            <a:extLst>
              <a:ext uri="{FF2B5EF4-FFF2-40B4-BE49-F238E27FC236}">
                <a16:creationId xmlns:a16="http://schemas.microsoft.com/office/drawing/2014/main" id="{318FD697-494C-2B0A-8552-107F7C5A842E}"/>
              </a:ext>
            </a:extLst>
          </p:cNvPr>
          <p:cNvSpPr txBox="1">
            <a:spLocks/>
          </p:cNvSpPr>
          <p:nvPr/>
        </p:nvSpPr>
        <p:spPr>
          <a:xfrm>
            <a:off x="314404" y="6417045"/>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336597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D568-4ACF-F704-1DC9-784F93BD3D3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EF55B52-B1A0-D087-E081-0F0901C682AF}"/>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Why Who Wins Only Matters a Little </a:t>
            </a:r>
          </a:p>
        </p:txBody>
      </p:sp>
      <p:sp>
        <p:nvSpPr>
          <p:cNvPr id="5" name="Content Placeholder 2">
            <a:extLst>
              <a:ext uri="{FF2B5EF4-FFF2-40B4-BE49-F238E27FC236}">
                <a16:creationId xmlns:a16="http://schemas.microsoft.com/office/drawing/2014/main" id="{4BBCA8D4-ECED-BDFD-ECD4-7A5F55F493F2}"/>
              </a:ext>
            </a:extLst>
          </p:cNvPr>
          <p:cNvSpPr>
            <a:spLocks noGrp="1"/>
          </p:cNvSpPr>
          <p:nvPr/>
        </p:nvSpPr>
        <p:spPr bwMode="auto">
          <a:xfrm>
            <a:off x="1222283" y="1129106"/>
            <a:ext cx="9340320"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FTC Vehicle Shopping Rule gives roadmap of UDAPS and potential UDAPs going forward that should not surprise industry.</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Rule does require cleaner deals.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Rule requires additional disclosures and documentation.</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Rule does impose additional record keeping requirement.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Otherwise, UDAPs existed before the rule will continue to be UDAPS.</a:t>
            </a:r>
          </a:p>
        </p:txBody>
      </p:sp>
      <p:sp>
        <p:nvSpPr>
          <p:cNvPr id="2" name="Text Placeholder 3">
            <a:extLst>
              <a:ext uri="{FF2B5EF4-FFF2-40B4-BE49-F238E27FC236}">
                <a16:creationId xmlns:a16="http://schemas.microsoft.com/office/drawing/2014/main" id="{DAE1C3CB-A23B-07FD-0DCC-CF10FBFBE45B}"/>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210215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998AD-A40F-C682-453B-26829411578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40C2F7B-258C-5221-DA1A-38C96150DB30}"/>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Perspectives</a:t>
            </a:r>
          </a:p>
        </p:txBody>
      </p:sp>
      <p:sp>
        <p:nvSpPr>
          <p:cNvPr id="5" name="Content Placeholder 2">
            <a:extLst>
              <a:ext uri="{FF2B5EF4-FFF2-40B4-BE49-F238E27FC236}">
                <a16:creationId xmlns:a16="http://schemas.microsoft.com/office/drawing/2014/main" id="{2ADC86C2-BA59-294D-75BB-757CE0380F15}"/>
              </a:ext>
            </a:extLst>
          </p:cNvPr>
          <p:cNvSpPr>
            <a:spLocks noGrp="1"/>
          </p:cNvSpPr>
          <p:nvPr/>
        </p:nvSpPr>
        <p:spPr bwMode="auto">
          <a:xfrm>
            <a:off x="1112788" y="1012540"/>
            <a:ext cx="10633736"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There are over 153 ways to defraud consumers in a vehicle purchase or lease transaction.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Consumer complaints regarding vehicle issues have been the top complaint for attorneys general for the past forty years.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FTC - “When Americans set out to buy a car, they’re routinely hit with unexpected and unnecessary fees that dealers extract just because they can,” said FTC Chair Lina M. Khan. “The CARS Rule will prohibit exploitative junk fees in the car-buying process, saving people time and money and protecting honest dealers.”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NADA  - “This regulation is heavy-handed bureaucratic overreach and redundancy at its worst, that will needlessly lengthen the car sales process by forcing new layers of disclosures and complexity into the transaction. The FTC made up data to support its claims, then rejected calls to slow down the process and test the effectiveness of its proposal with real consumers. We are exploring all options on how to keep this ill-conceived rule from taking effect.”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The Commission estimates that the rule will save car-buying consumers an estimated $3.4 billion dollars and 72 million hours each year.</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 study by the Center for Automotive Research (CAR) found that this rule will increase costs on consumers and small business dealers by $24.1 billion over 10 years and affect over 40 million consumer vehicle transactions and hundreds of millions of vehicle shopping inquiries each year.</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2DF77283-8D27-25E4-0AFC-2AF299F9CCD1}"/>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239206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6F619E-FB44-6B49-9C82-CEF217E8DFC8}"/>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Shaun Petersen, JD</a:t>
            </a:r>
          </a:p>
        </p:txBody>
      </p:sp>
      <p:sp>
        <p:nvSpPr>
          <p:cNvPr id="5" name="TextBox 4">
            <a:extLst>
              <a:ext uri="{FF2B5EF4-FFF2-40B4-BE49-F238E27FC236}">
                <a16:creationId xmlns:a16="http://schemas.microsoft.com/office/drawing/2014/main" id="{0AF27643-E3BC-4958-8C8B-BDB2C2178697}"/>
              </a:ext>
            </a:extLst>
          </p:cNvPr>
          <p:cNvSpPr txBox="1"/>
          <p:nvPr/>
        </p:nvSpPr>
        <p:spPr>
          <a:xfrm>
            <a:off x="3562468" y="1169035"/>
            <a:ext cx="8320503" cy="4596130"/>
          </a:xfrm>
          <a:prstGeom prst="rect">
            <a:avLst/>
          </a:prstGeom>
          <a:noFill/>
        </p:spPr>
        <p:txBody>
          <a:bodyPr wrap="square">
            <a:spAutoFit/>
          </a:bodyPr>
          <a:lstStyle/>
          <a:p>
            <a:pPr marL="0" marR="0">
              <a:spcBef>
                <a:spcPts val="0"/>
              </a:spcBef>
              <a:spcAft>
                <a:spcPts val="750"/>
              </a:spcAft>
            </a:pPr>
            <a:r>
              <a:rPr lang="en-US" sz="1400" dirty="0">
                <a:solidFill>
                  <a:srgbClr val="000000"/>
                </a:solidFill>
                <a:effectLst/>
                <a:latin typeface="Arial" panose="020B0604020202020204" pitchFamily="34" charset="0"/>
                <a:ea typeface="Times New Roman" panose="02020603050405020304" pitchFamily="18" charset="0"/>
              </a:rPr>
              <a:t>Shaun Petersen is the Executive Vice President and Chief Legal Officer for Buckeye Dealership Consulting, a leading provider of re-insurable products for automobile dealers.  In this role, he is responsible for the company’s legal and compliance operations, partnerships, and other business strategies.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1400" dirty="0">
                <a:solidFill>
                  <a:srgbClr val="000000"/>
                </a:solidFill>
                <a:effectLst/>
                <a:latin typeface="Arial" panose="020B0604020202020204" pitchFamily="34" charset="0"/>
                <a:ea typeface="Times New Roman" panose="02020603050405020304" pitchFamily="18" charset="0"/>
              </a:rPr>
              <a:t>Prior to this appointment, Shaun served as the Senior Vice President of Legal &amp; Government Affairs for the National Independent Automobile Dealers Association where he supervised all legislative and regulatory affairs for the association often appearing in front of the executive and legislative branches of both the federal and state governments.  He was also responsible for the strategic engagement of NIADA’s political activities, including its political action committee. Shaun also served as General Counsel for the association.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1400" dirty="0">
                <a:solidFill>
                  <a:srgbClr val="000000"/>
                </a:solidFill>
                <a:effectLst/>
                <a:latin typeface="Arial" panose="020B0604020202020204" pitchFamily="34" charset="0"/>
                <a:ea typeface="Times New Roman" panose="02020603050405020304" pitchFamily="18" charset="0"/>
              </a:rPr>
              <a:t>Prior to his position with NIADA, Mr. Petersen was a founding partner in a boutique law firm in Columbus, Ohio representing businesses primarily in the automotive industry in matters related to state and federal consumer financial protection laws. He was a Senior Deputy Attorney General and Chief of the Consumer Protection Section in the Ohio Attorney General’s Office.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1400" dirty="0">
                <a:solidFill>
                  <a:srgbClr val="000000"/>
                </a:solidFill>
                <a:effectLst/>
                <a:latin typeface="Arial" panose="020B0604020202020204" pitchFamily="34" charset="0"/>
                <a:ea typeface="Times New Roman" panose="02020603050405020304" pitchFamily="18" charset="0"/>
              </a:rPr>
              <a:t>Shaun has appeared as a guest speaker at many conferences, provided numerous media interviews, and authored articles on legal, legislative, and regulatory topics impacting automobile dealers and the automotive industry.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750"/>
              </a:spcAft>
            </a:pPr>
            <a:r>
              <a:rPr lang="en-US" sz="1400" dirty="0">
                <a:solidFill>
                  <a:srgbClr val="000000"/>
                </a:solidFill>
                <a:effectLst/>
                <a:latin typeface="Arial" panose="020B0604020202020204" pitchFamily="34" charset="0"/>
                <a:ea typeface="Times New Roman" panose="02020603050405020304" pitchFamily="18" charset="0"/>
              </a:rPr>
              <a:t>Petersen attended Brigham Young University in Provo, Utah graduating with a B.A. in History.  He received his J.D. from Capital University Law School in Columbus, Ohio. </a:t>
            </a:r>
            <a:endParaRPr lang="en-US" sz="1400" dirty="0">
              <a:effectLst/>
              <a:latin typeface="Times New Roman" panose="02020603050405020304" pitchFamily="18" charset="0"/>
              <a:ea typeface="Times New Roman" panose="02020603050405020304" pitchFamily="18" charset="0"/>
            </a:endParaRPr>
          </a:p>
        </p:txBody>
      </p:sp>
      <p:sp>
        <p:nvSpPr>
          <p:cNvPr id="12" name="Text Placeholder 3">
            <a:extLst>
              <a:ext uri="{FF2B5EF4-FFF2-40B4-BE49-F238E27FC236}">
                <a16:creationId xmlns:a16="http://schemas.microsoft.com/office/drawing/2014/main" id="{95BA4CF4-4602-400F-AA5F-DB0D43EE8BC7}"/>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b="1" dirty="0">
                <a:solidFill>
                  <a:schemeClr val="accent1">
                    <a:lumMod val="50000"/>
                  </a:schemeClr>
                </a:solidFill>
                <a:latin typeface="Arial" panose="020B0604020202020204" pitchFamily="34" charset="0"/>
                <a:cs typeface="Arial" panose="020B0604020202020204" pitchFamily="34" charset="0"/>
              </a:rPr>
              <a:t>REDUCE RISK, BUILD TRUST, DELIVER VALUE</a:t>
            </a:r>
          </a:p>
        </p:txBody>
      </p:sp>
      <p:sp>
        <p:nvSpPr>
          <p:cNvPr id="3" name="TextBox 2">
            <a:extLst>
              <a:ext uri="{FF2B5EF4-FFF2-40B4-BE49-F238E27FC236}">
                <a16:creationId xmlns:a16="http://schemas.microsoft.com/office/drawing/2014/main" id="{20594263-BB81-9351-AF49-A2499588DACC}"/>
              </a:ext>
            </a:extLst>
          </p:cNvPr>
          <p:cNvSpPr txBox="1"/>
          <p:nvPr/>
        </p:nvSpPr>
        <p:spPr>
          <a:xfrm>
            <a:off x="656501" y="4380170"/>
            <a:ext cx="2905967" cy="1785104"/>
          </a:xfrm>
          <a:prstGeom prst="rect">
            <a:avLst/>
          </a:prstGeom>
          <a:noFill/>
        </p:spPr>
        <p:txBody>
          <a:bodyPr wrap="square" rtlCol="0">
            <a:spAutoFit/>
          </a:bodyPr>
          <a:lstStyle/>
          <a:p>
            <a:r>
              <a:rPr lang="en-US" sz="1400" b="1" dirty="0"/>
              <a:t>Shaun Petersen</a:t>
            </a:r>
          </a:p>
          <a:p>
            <a:r>
              <a:rPr lang="en-US" sz="1400" dirty="0"/>
              <a:t>Executive Vice President &amp; Chief Legal Officer</a:t>
            </a:r>
          </a:p>
          <a:p>
            <a:r>
              <a:rPr lang="en-US" sz="1400" dirty="0">
                <a:hlinkClick r:id="rId2"/>
              </a:rPr>
              <a:t>spetersen@buckeyereinsurance.com</a:t>
            </a:r>
            <a:endParaRPr lang="en-US" sz="1400" dirty="0"/>
          </a:p>
          <a:p>
            <a:r>
              <a:rPr lang="en-US" sz="1400" dirty="0">
                <a:effectLst/>
              </a:rPr>
              <a:t>330) 726-9030 Ext. 114</a:t>
            </a:r>
          </a:p>
          <a:p>
            <a:r>
              <a:rPr lang="en-US" sz="1400" dirty="0">
                <a:effectLst/>
              </a:rPr>
              <a:t>(614) 738-0960</a:t>
            </a:r>
            <a:endParaRPr lang="en-US" sz="1400" dirty="0"/>
          </a:p>
          <a:p>
            <a:endParaRPr lang="en-US" sz="1200" dirty="0"/>
          </a:p>
        </p:txBody>
      </p:sp>
      <p:pic>
        <p:nvPicPr>
          <p:cNvPr id="8" name="Picture 7" descr="A person in a suit and tie&#10;&#10;Description automatically generated with medium confidence">
            <a:extLst>
              <a:ext uri="{FF2B5EF4-FFF2-40B4-BE49-F238E27FC236}">
                <a16:creationId xmlns:a16="http://schemas.microsoft.com/office/drawing/2014/main" id="{510FA60F-1EE5-7A1A-0270-AC5717246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97" y="1508588"/>
            <a:ext cx="1812379" cy="2718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603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87DF-692F-E5EF-30CD-C3B481D7662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87135D4-736A-6A59-81E2-2AF4AA99CB4B}"/>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The CARS Rule</a:t>
            </a: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656A6703-D1EA-445E-83D9-940447053B8B}"/>
              </a:ext>
            </a:extLst>
          </p:cNvPr>
          <p:cNvSpPr>
            <a:spLocks noGrp="1"/>
          </p:cNvSpPr>
          <p:nvPr/>
        </p:nvSpPr>
        <p:spPr bwMode="auto">
          <a:xfrm>
            <a:off x="1265012" y="1111218"/>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PART 463—COMBATING AUTO RETAIL SCAMS TRADE REGULATION RULE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Authority: 15 U.S.C. 41 et seq.; 12 U.S.C. 5519.</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463.1 Authority.</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463.2 Definitions.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463.3 Prohibited misrepresentations.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463.4 Disclosure requirements.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463.5 Dealer charges for Add-ons and other items.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463.6 Recordkeeping.</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463.7 Waiver not permitted.</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463.8 Severability.</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463.9 Relation to State laws.</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6C185423-416E-D7A2-6EB5-2C6AE70CA20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336478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DEAD1-4615-49CD-63D8-9B9D9E7C045F}"/>
              </a:ext>
            </a:extLst>
          </p:cNvPr>
          <p:cNvSpPr txBox="1">
            <a:spLocks/>
          </p:cNvSpPr>
          <p:nvPr/>
        </p:nvSpPr>
        <p:spPr>
          <a:xfrm>
            <a:off x="559265" y="3192922"/>
            <a:ext cx="11290863" cy="472156"/>
          </a:xfrm>
          <a:prstGeom prst="rect">
            <a:avLst/>
          </a:prstGeom>
        </p:spPr>
        <p:txBody>
          <a:bodyPr vert="horz" lIns="0" tIns="0" rIns="0" bIns="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rgbClr val="243760"/>
                </a:solidFill>
              </a:rPr>
              <a:t>Key Provisions</a:t>
            </a:r>
          </a:p>
        </p:txBody>
      </p:sp>
      <p:sp>
        <p:nvSpPr>
          <p:cNvPr id="3" name="Text Placeholder 3">
            <a:extLst>
              <a:ext uri="{FF2B5EF4-FFF2-40B4-BE49-F238E27FC236}">
                <a16:creationId xmlns:a16="http://schemas.microsoft.com/office/drawing/2014/main" id="{3B1C1EA0-A29C-0F71-D587-52082243B5B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59772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19BF9-F9B0-7A02-C94C-F02AF815CD9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0C531A-97BA-37F6-FC50-8F06CD592E2B}"/>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 463.2 Definitions</a:t>
            </a: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2EFD6B11-13B7-E521-928A-B54210496CE9}"/>
              </a:ext>
            </a:extLst>
          </p:cNvPr>
          <p:cNvSpPr>
            <a:spLocks noGrp="1"/>
          </p:cNvSpPr>
          <p:nvPr/>
        </p:nvSpPr>
        <p:spPr bwMode="auto">
          <a:xfrm>
            <a:off x="1205191" y="1104525"/>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“Add-on” or “Add-on Product(s) or Service(s).”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“Clear(</a:t>
            </a:r>
            <a:r>
              <a:rPr lang="en-US" dirty="0" err="1">
                <a:solidFill>
                  <a:schemeClr val="tx1">
                    <a:lumMod val="65000"/>
                    <a:lumOff val="35000"/>
                  </a:schemeClr>
                </a:solidFill>
                <a:latin typeface="Arial" pitchFamily="-112" charset="0"/>
                <a:ea typeface="ＭＳ Ｐゴシック" pitchFamily="-112" charset="-128"/>
              </a:rPr>
              <a:t>ly</a:t>
            </a:r>
            <a:r>
              <a:rPr lang="en-US" dirty="0">
                <a:solidFill>
                  <a:schemeClr val="tx1">
                    <a:lumMod val="65000"/>
                    <a:lumOff val="35000"/>
                  </a:schemeClr>
                </a:solidFill>
                <a:latin typeface="Arial" pitchFamily="-112" charset="0"/>
                <a:ea typeface="ＭＳ Ｐゴシック" pitchFamily="-112" charset="-128"/>
              </a:rPr>
              <a:t>) and Conspicuous(</a:t>
            </a:r>
            <a:r>
              <a:rPr lang="en-US" dirty="0" err="1">
                <a:solidFill>
                  <a:schemeClr val="tx1">
                    <a:lumMod val="65000"/>
                    <a:lumOff val="35000"/>
                  </a:schemeClr>
                </a:solidFill>
                <a:latin typeface="Arial" pitchFamily="-112" charset="0"/>
                <a:ea typeface="ＭＳ Ｐゴシック" pitchFamily="-112" charset="-128"/>
              </a:rPr>
              <a:t>ly</a:t>
            </a:r>
            <a:r>
              <a:rPr lang="en-US" dirty="0">
                <a:solidFill>
                  <a:schemeClr val="tx1">
                    <a:lumMod val="65000"/>
                    <a:lumOff val="35000"/>
                  </a:schemeClr>
                </a:solidFill>
                <a:latin typeface="Arial" pitchFamily="-112" charset="0"/>
                <a:ea typeface="ＭＳ Ｐゴシック" pitchFamily="-112" charset="-128"/>
              </a:rPr>
              <a: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“Covered Motor Vehicle.”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“Covered Motor Vehicle Dealer.”</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“Express, Informed Consent.”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“GAP Agreement.”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“Government Charges.”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“Material” or “Materially.”</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“Offering Price.”</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2D594290-1BDA-62F1-95FB-D9F4D9A58B92}"/>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225347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8EBB-B2BD-424F-581A-09F5092CDA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9977746-8354-1431-07DA-2DDB24642029}"/>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 463.3 Prohibited Misrepresentations</a:t>
            </a:r>
            <a:br>
              <a:rPr lang="en-US" sz="3600" dirty="0">
                <a:solidFill>
                  <a:srgbClr val="243760"/>
                </a:solidFill>
              </a:rPr>
            </a:b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9FD8C588-8F64-B1C4-9D02-7770A1029BB2}"/>
              </a:ext>
            </a:extLst>
          </p:cNvPr>
          <p:cNvSpPr>
            <a:spLocks noGrp="1"/>
          </p:cNvSpPr>
          <p:nvPr/>
        </p:nvSpPr>
        <p:spPr bwMode="auto">
          <a:xfrm>
            <a:off x="1230828" y="1102672"/>
            <a:ext cx="3631729"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16 Prohibitions.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Old wine in new bottles.</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6400B624-C2D7-56B7-08AC-86710C0B5544}"/>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001101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E26AD-058F-D122-563D-0CA68B3CDA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D1EB878-D113-FCE7-B121-B27BC2F300EF}"/>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Misrepresentations Regarding:</a:t>
            </a:r>
            <a:br>
              <a:rPr lang="en-US" sz="3600" dirty="0">
                <a:solidFill>
                  <a:srgbClr val="243760"/>
                </a:solidFill>
              </a:rPr>
            </a:b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DFE59ACA-F379-E875-5BDE-694CC4B6621E}"/>
              </a:ext>
            </a:extLst>
          </p:cNvPr>
          <p:cNvSpPr>
            <a:spLocks noGrp="1"/>
          </p:cNvSpPr>
          <p:nvPr/>
        </p:nvSpPr>
        <p:spPr bwMode="auto">
          <a:xfrm>
            <a:off x="1256465" y="1098663"/>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Financing, or leasing a vehicle.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Add-on Product or Service.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Is it a sale or a lease?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Rebates or discounts.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Availability of vehicles at advertised price.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Financing preapprovals.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Credit Application.</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Spot Deliveries.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Trade-in Pay Off.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Dealer reviews.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Government affiliation.</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Prizes or sweepstakes.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Where a vehicle can be moved.</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Repossession.</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Catchall- “Any of the required disclosures identified in this part.”</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03A952F7-897E-0A97-7DD0-26B323BD4B5E}"/>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93143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622CD-083E-B66E-B109-8B9D8CF0432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92F3E7-19A7-A7F2-E30B-2A62DB8CFA57}"/>
              </a:ext>
            </a:extLst>
          </p:cNvPr>
          <p:cNvSpPr>
            <a:spLocks noGrp="1"/>
          </p:cNvSpPr>
          <p:nvPr/>
        </p:nvSpPr>
        <p:spPr bwMode="auto">
          <a:xfrm>
            <a:off x="495300" y="249715"/>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 463.4 Disclosure Requirements</a:t>
            </a:r>
          </a:p>
        </p:txBody>
      </p:sp>
      <p:sp>
        <p:nvSpPr>
          <p:cNvPr id="5" name="Content Placeholder 2">
            <a:extLst>
              <a:ext uri="{FF2B5EF4-FFF2-40B4-BE49-F238E27FC236}">
                <a16:creationId xmlns:a16="http://schemas.microsoft.com/office/drawing/2014/main" id="{B34177CC-9DAF-D82D-4B2C-785B7F96C658}"/>
              </a:ext>
            </a:extLst>
          </p:cNvPr>
          <p:cNvSpPr>
            <a:spLocks noGrp="1"/>
          </p:cNvSpPr>
          <p:nvPr/>
        </p:nvSpPr>
        <p:spPr bwMode="auto">
          <a:xfrm>
            <a:off x="1265013" y="1078889"/>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Offering Price.</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Add-ons not required.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Total of payments and consideration for a financed or lease transaction.</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Monthly payments comparison.</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6812A2BF-BAFD-B825-8AD9-E474388B57CD}"/>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425705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324A-A60C-FE5E-83F7-93B4D440D3C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DD9634-0790-9C42-7395-F969280B89A8}"/>
              </a:ext>
            </a:extLst>
          </p:cNvPr>
          <p:cNvSpPr>
            <a:spLocks noGrp="1"/>
          </p:cNvSpPr>
          <p:nvPr/>
        </p:nvSpPr>
        <p:spPr bwMode="auto">
          <a:xfrm>
            <a:off x="495299" y="249715"/>
            <a:ext cx="9682741"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463.5 Dealer Charges for Add-ons and Other Items</a:t>
            </a: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9E5BC0A7-0011-D504-CBFD-44222429005E}"/>
              </a:ext>
            </a:extLst>
          </p:cNvPr>
          <p:cNvSpPr>
            <a:spLocks noGrp="1"/>
          </p:cNvSpPr>
          <p:nvPr/>
        </p:nvSpPr>
        <p:spPr bwMode="auto">
          <a:xfrm>
            <a:off x="1307740" y="1107209"/>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Add-ons that provide no benefit.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Any item without Express, Informed Consent.</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78103DC2-CA12-97D8-3A5D-370BA0662890}"/>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214224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414C-531E-14F0-F87F-6BBA4F6529C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8FADDED-3BCC-6FC0-10AB-8A4FE0F70A4A}"/>
              </a:ext>
            </a:extLst>
          </p:cNvPr>
          <p:cNvSpPr>
            <a:spLocks noGrp="1"/>
          </p:cNvSpPr>
          <p:nvPr/>
        </p:nvSpPr>
        <p:spPr bwMode="auto">
          <a:xfrm>
            <a:off x="495299" y="249715"/>
            <a:ext cx="9682741"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463.6 Recordkeeping</a:t>
            </a: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6AFBED96-37C8-5242-2F72-2E0F92311A8B}"/>
              </a:ext>
            </a:extLst>
          </p:cNvPr>
          <p:cNvSpPr>
            <a:spLocks noGrp="1"/>
          </p:cNvSpPr>
          <p:nvPr/>
        </p:nvSpPr>
        <p:spPr bwMode="auto">
          <a:xfrm>
            <a:off x="1299195" y="1081573"/>
            <a:ext cx="9118128"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Must be kept for twenty-four months.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Copies of all Materially different advertisements, sales scripts, training materials, and marketing materials.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Copies of all documents and written communications whether or not final approval is received.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Records demonstrating that Add-ons in consumers’ contracts meet the requirements of§463.5.</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Copies of all written consumer complaints, as well as verbal inquiries and responses.</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364C9BF9-5F28-F0A6-F8C7-AF35151D0AD1}"/>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2757926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6BB8-2F34-F59A-C789-4A4600E278D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8073B09-2949-D93B-C1F1-81AEDFBC6429}"/>
              </a:ext>
            </a:extLst>
          </p:cNvPr>
          <p:cNvSpPr>
            <a:spLocks noGrp="1"/>
          </p:cNvSpPr>
          <p:nvPr/>
        </p:nvSpPr>
        <p:spPr bwMode="auto">
          <a:xfrm>
            <a:off x="495299" y="249715"/>
            <a:ext cx="9682741"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Chief Concerns for the Underwriting Community</a:t>
            </a:r>
          </a:p>
        </p:txBody>
      </p:sp>
      <p:sp>
        <p:nvSpPr>
          <p:cNvPr id="5" name="Content Placeholder 2">
            <a:extLst>
              <a:ext uri="{FF2B5EF4-FFF2-40B4-BE49-F238E27FC236}">
                <a16:creationId xmlns:a16="http://schemas.microsoft.com/office/drawing/2014/main" id="{B9A2C031-87E2-0C1C-39BF-8FC35A0483F6}"/>
              </a:ext>
            </a:extLst>
          </p:cNvPr>
          <p:cNvSpPr>
            <a:spLocks noGrp="1"/>
          </p:cNvSpPr>
          <p:nvPr/>
        </p:nvSpPr>
        <p:spPr bwMode="auto">
          <a:xfrm>
            <a:off x="1316287" y="1132848"/>
            <a:ext cx="10148882"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Holder Rule</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The Trade Regulation Rule Concerning Preservation of Consumers’ Claims and Defenses (aka the Holder Rule) began in 1975.  The VSR may give it new vitality. </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The Rule does not exempt transactions from the application of the Holder Rule.</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Potential new daunting legal perils may apply to the underwriting community.</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Should financing sources seek additional representations and warranties in their dealer agreements such as audits, new compliance obligations, indemnification, training requirements, and advertising collaboration?  Would this new requisite duties further integrate OEMs with dealers for further liability? </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12D6E54C-C8E1-D7A4-BE99-548B1B03F671}"/>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29239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CE8D-4414-47AC-BA1C-8541850BF34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0A80871-C8B3-A504-3ECE-1CF929022510}"/>
              </a:ext>
            </a:extLst>
          </p:cNvPr>
          <p:cNvSpPr>
            <a:spLocks noGrp="1"/>
          </p:cNvSpPr>
          <p:nvPr/>
        </p:nvSpPr>
        <p:spPr bwMode="auto">
          <a:xfrm>
            <a:off x="495299" y="249715"/>
            <a:ext cx="9682741"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Some Solutions and Recommendations</a:t>
            </a:r>
            <a:br>
              <a:rPr lang="en-US" sz="3600" dirty="0">
                <a:solidFill>
                  <a:srgbClr val="243760"/>
                </a:solidFill>
              </a:rPr>
            </a:br>
            <a:endParaRPr lang="en-US" sz="3600" dirty="0">
              <a:solidFill>
                <a:srgbClr val="243760"/>
              </a:solidFill>
            </a:endParaRPr>
          </a:p>
        </p:txBody>
      </p:sp>
      <p:sp>
        <p:nvSpPr>
          <p:cNvPr id="5" name="Content Placeholder 2">
            <a:extLst>
              <a:ext uri="{FF2B5EF4-FFF2-40B4-BE49-F238E27FC236}">
                <a16:creationId xmlns:a16="http://schemas.microsoft.com/office/drawing/2014/main" id="{A617429C-9435-6142-2895-1863ADB875F4}"/>
              </a:ext>
            </a:extLst>
          </p:cNvPr>
          <p:cNvSpPr>
            <a:spLocks noGrp="1"/>
          </p:cNvSpPr>
          <p:nvPr/>
        </p:nvSpPr>
        <p:spPr bwMode="auto">
          <a:xfrm>
            <a:off x="1316287" y="1153946"/>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Review dealer agreements.</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AFSA and other trade organizations become all the more important.</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The Rule has the potential for legal mischief.</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Education.</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Review consumer facing documents.</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And create some new ones.</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E0C2509C-FE9E-5672-E95F-1F93CBF81793}"/>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16207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6F619E-FB44-6B49-9C82-CEF217E8DFC8}"/>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Terrence O’Loughlin, JD, MBA</a:t>
            </a:r>
          </a:p>
        </p:txBody>
      </p:sp>
      <p:sp>
        <p:nvSpPr>
          <p:cNvPr id="5" name="TextBox 4">
            <a:extLst>
              <a:ext uri="{FF2B5EF4-FFF2-40B4-BE49-F238E27FC236}">
                <a16:creationId xmlns:a16="http://schemas.microsoft.com/office/drawing/2014/main" id="{03C322AA-5856-4B04-A765-A4C400CB40A1}"/>
              </a:ext>
            </a:extLst>
          </p:cNvPr>
          <p:cNvSpPr txBox="1"/>
          <p:nvPr/>
        </p:nvSpPr>
        <p:spPr>
          <a:xfrm>
            <a:off x="3974592" y="1561822"/>
            <a:ext cx="7205471" cy="4196020"/>
          </a:xfrm>
          <a:prstGeom prst="rect">
            <a:avLst/>
          </a:prstGeom>
          <a:noFill/>
        </p:spPr>
        <p:txBody>
          <a:bodyPr wrap="square">
            <a:spAutoFit/>
          </a:bodyPr>
          <a:lstStyle/>
          <a:p>
            <a:pPr marL="0" marR="0">
              <a:spcBef>
                <a:spcPts val="0"/>
              </a:spcBef>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Terrence J. O'Loughlin, J.D., M.B.A  has nearly 30 years of legal and regulatory experience in motor vehicle-related fields.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1989 through 2006, O’Loughlin served with the Florida Office of the Attorney General, investigating and prosecuting automobile dealers, manufacturers, and financing and leasing companies. He led a task force that examined more than 100,000 motor vehicle files and settled with over 1600 vehicle dealers for more than $15,000,000.00.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O’Loughlin helped to draft and served as mediator of Florida’s Motor Vehicle Lease Disclosure Act.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has served as a consultant to the Federal Reserve Board’s Leasing Education Committee and has routinely advised numerous states’ agencies on motor vehicle fraud.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Admitted to both the Pennsylvania and Florida Bars, O’Loughlin graduated from the University of Pittsburgh and received his graduate degrees from the University of Dayton.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8F5B85D-4E6A-487A-8F49-597730A7F2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2566" y="1312920"/>
            <a:ext cx="2418599" cy="2346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E6478154-86F0-4BD4-AE10-6ED20B56FDBB}"/>
              </a:ext>
            </a:extLst>
          </p:cNvPr>
          <p:cNvSpPr txBox="1"/>
          <p:nvPr/>
        </p:nvSpPr>
        <p:spPr>
          <a:xfrm>
            <a:off x="495300" y="4032786"/>
            <a:ext cx="3111327" cy="2215991"/>
          </a:xfrm>
          <a:prstGeom prst="rect">
            <a:avLst/>
          </a:prstGeom>
          <a:noFill/>
        </p:spPr>
        <p:txBody>
          <a:bodyPr wrap="square">
            <a:spAutoFit/>
          </a:bodyPr>
          <a:lstStyle/>
          <a:p>
            <a:r>
              <a:rPr lang="en-US" sz="1200" dirty="0">
                <a:solidFill>
                  <a:schemeClr val="accent1">
                    <a:lumMod val="50000"/>
                  </a:schemeClr>
                </a:solidFill>
                <a:effectLst/>
                <a:ea typeface="Verdana" panose="020B0604030504040204" pitchFamily="34" charset="0"/>
                <a:cs typeface="Calibri" panose="020F0502020204030204" pitchFamily="34" charset="0"/>
              </a:rPr>
              <a:t>Terry O’Loughlin, J.D., M.B.A.</a:t>
            </a:r>
          </a:p>
          <a:p>
            <a:pPr marL="0" marR="0">
              <a:spcBef>
                <a:spcPts val="0"/>
              </a:spcBef>
              <a:spcAft>
                <a:spcPts val="0"/>
              </a:spcAft>
            </a:pPr>
            <a:r>
              <a:rPr lang="en-US" sz="1200" spc="100" dirty="0">
                <a:effectLst/>
                <a:ea typeface="Calibri" panose="020F0502020204030204" pitchFamily="34" charset="0"/>
              </a:rPr>
              <a:t>Director of Compliance, Reynolds Document Solutions</a:t>
            </a:r>
            <a:endParaRPr lang="en-US" sz="1200" dirty="0">
              <a:effectLst/>
              <a:ea typeface="Calibri" panose="020F0502020204030204" pitchFamily="34" charset="0"/>
            </a:endParaRPr>
          </a:p>
          <a:p>
            <a:pPr marL="0" marR="0">
              <a:spcBef>
                <a:spcPts val="0"/>
              </a:spcBef>
              <a:spcAft>
                <a:spcPts val="0"/>
              </a:spcAft>
            </a:pPr>
            <a:r>
              <a:rPr lang="en-US" sz="1200" spc="100" dirty="0">
                <a:effectLst/>
                <a:ea typeface="Calibri" panose="020F0502020204030204" pitchFamily="34" charset="0"/>
              </a:rPr>
              <a:t>Reynolds and Reynolds</a:t>
            </a:r>
            <a:endParaRPr lang="en-US" sz="1200" dirty="0">
              <a:effectLst/>
              <a:ea typeface="Calibri" panose="020F0502020204030204" pitchFamily="34" charset="0"/>
            </a:endParaRPr>
          </a:p>
          <a:p>
            <a:pPr marL="0" marR="0">
              <a:spcBef>
                <a:spcPts val="0"/>
              </a:spcBef>
              <a:spcAft>
                <a:spcPts val="0"/>
              </a:spcAft>
            </a:pPr>
            <a:r>
              <a:rPr lang="en-US" sz="1200" spc="100" dirty="0">
                <a:effectLst/>
                <a:ea typeface="Calibri" panose="020F0502020204030204" pitchFamily="34" charset="0"/>
              </a:rPr>
              <a:t>7201 NW 80 Street | Tamarac, Florida 33321</a:t>
            </a:r>
            <a:endParaRPr lang="en-US" sz="1200" dirty="0">
              <a:effectLst/>
              <a:ea typeface="Calibri" panose="020F0502020204030204" pitchFamily="34" charset="0"/>
            </a:endParaRPr>
          </a:p>
          <a:p>
            <a:pPr marL="0" marR="0">
              <a:spcBef>
                <a:spcPts val="0"/>
              </a:spcBef>
              <a:spcAft>
                <a:spcPts val="0"/>
              </a:spcAft>
            </a:pPr>
            <a:r>
              <a:rPr lang="en-US" sz="1200" spc="100" dirty="0">
                <a:effectLst/>
                <a:ea typeface="Calibri" panose="020F0502020204030204" pitchFamily="34" charset="0"/>
              </a:rPr>
              <a:t>office 954.718.9266 | mobile 954.616.7700 | fax 954.722.9772</a:t>
            </a:r>
            <a:endParaRPr lang="en-US" sz="1200" dirty="0">
              <a:effectLst/>
              <a:ea typeface="Calibri" panose="020F0502020204030204" pitchFamily="34" charset="0"/>
            </a:endParaRPr>
          </a:p>
          <a:p>
            <a:pPr marL="0" marR="0">
              <a:spcBef>
                <a:spcPts val="0"/>
              </a:spcBef>
              <a:spcAft>
                <a:spcPts val="0"/>
              </a:spcAft>
            </a:pPr>
            <a:r>
              <a:rPr lang="en-US" sz="1200" u="sng" spc="100" dirty="0">
                <a:solidFill>
                  <a:srgbClr val="0563C1"/>
                </a:solidFill>
                <a:effectLst/>
                <a:ea typeface="Calibri" panose="020F0502020204030204" pitchFamily="34" charset="0"/>
                <a:hlinkClick r:id="rId3"/>
              </a:rPr>
              <a:t>terrence_oloughlin@reyrey.com</a:t>
            </a:r>
            <a:endParaRPr lang="en-US" sz="1200" dirty="0">
              <a:effectLst/>
              <a:ea typeface="Calibri" panose="020F0502020204030204" pitchFamily="34" charset="0"/>
            </a:endParaRPr>
          </a:p>
          <a:p>
            <a:endParaRPr lang="en-US" sz="1600" b="1" dirty="0">
              <a:solidFill>
                <a:schemeClr val="accent1">
                  <a:lumMod val="50000"/>
                </a:schemeClr>
              </a:solidFill>
              <a:effectLst/>
              <a:latin typeface="Calibri" panose="020F0502020204030204" pitchFamily="34" charset="0"/>
              <a:ea typeface="Verdana" panose="020B0604030504040204" pitchFamily="34" charset="0"/>
              <a:cs typeface="Calibri" panose="020F0502020204030204" pitchFamily="34" charset="0"/>
            </a:endParaRPr>
          </a:p>
          <a:p>
            <a:endParaRPr lang="en-US" sz="1400" dirty="0">
              <a:latin typeface="Verdana" panose="020B0604030504040204" pitchFamily="34" charset="0"/>
              <a:ea typeface="Verdana" panose="020B0604030504040204" pitchFamily="34" charset="0"/>
            </a:endParaRPr>
          </a:p>
        </p:txBody>
      </p:sp>
      <p:sp>
        <p:nvSpPr>
          <p:cNvPr id="10" name="Text Placeholder 3">
            <a:extLst>
              <a:ext uri="{FF2B5EF4-FFF2-40B4-BE49-F238E27FC236}">
                <a16:creationId xmlns:a16="http://schemas.microsoft.com/office/drawing/2014/main" id="{353ACDD7-7526-4A5E-94BD-09F23D7D9686}"/>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b="1" dirty="0">
                <a:solidFill>
                  <a:schemeClr val="accent1">
                    <a:lumMod val="50000"/>
                  </a:schemeClr>
                </a:solidFill>
                <a:latin typeface="Arial" panose="020B0604020202020204" pitchFamily="34" charset="0"/>
                <a:cs typeface="Arial" panose="020B0604020202020204" pitchFamily="34" charset="0"/>
              </a:rPr>
              <a:t>REDUCE RISK, BUILD TRUST, DELIVER VALUE</a:t>
            </a:r>
          </a:p>
        </p:txBody>
      </p:sp>
    </p:spTree>
    <p:extLst>
      <p:ext uri="{BB962C8B-B14F-4D97-AF65-F5344CB8AC3E}">
        <p14:creationId xmlns:p14="http://schemas.microsoft.com/office/powerpoint/2010/main" val="4254088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FF763-135A-7123-FCC7-3537A5ABC3C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4009DED-A67A-F63A-8865-BB4DDDA71BD4}"/>
              </a:ext>
            </a:extLst>
          </p:cNvPr>
          <p:cNvPicPr>
            <a:picLocks noChangeAspect="1"/>
          </p:cNvPicPr>
          <p:nvPr/>
        </p:nvPicPr>
        <p:blipFill>
          <a:blip r:embed="rId2"/>
          <a:stretch>
            <a:fillRect/>
          </a:stretch>
        </p:blipFill>
        <p:spPr>
          <a:xfrm>
            <a:off x="4332805" y="1110953"/>
            <a:ext cx="3526390" cy="4636093"/>
          </a:xfrm>
          <a:prstGeom prst="rect">
            <a:avLst/>
          </a:prstGeom>
          <a:ln>
            <a:noFill/>
          </a:ln>
          <a:effectLst>
            <a:outerShdw blurRad="190500" algn="tl" rotWithShape="0">
              <a:srgbClr val="000000">
                <a:alpha val="70000"/>
              </a:srgbClr>
            </a:outerShdw>
          </a:effectLst>
        </p:spPr>
      </p:pic>
      <p:sp>
        <p:nvSpPr>
          <p:cNvPr id="3" name="Text Placeholder 3">
            <a:extLst>
              <a:ext uri="{FF2B5EF4-FFF2-40B4-BE49-F238E27FC236}">
                <a16:creationId xmlns:a16="http://schemas.microsoft.com/office/drawing/2014/main" id="{D6F69313-FA7F-2EB3-5175-CA4FD798CC03}"/>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937779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AE8C-FD52-FC0D-431C-9C5734D1C0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D45501B-9CB2-8972-67D0-19133EABF522}"/>
              </a:ext>
            </a:extLst>
          </p:cNvPr>
          <p:cNvSpPr>
            <a:spLocks noGrp="1"/>
          </p:cNvSpPr>
          <p:nvPr/>
        </p:nvSpPr>
        <p:spPr bwMode="auto">
          <a:xfrm>
            <a:off x="495299" y="249715"/>
            <a:ext cx="9682741"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Predictions and Sundry Considerations</a:t>
            </a:r>
          </a:p>
        </p:txBody>
      </p:sp>
      <p:sp>
        <p:nvSpPr>
          <p:cNvPr id="5" name="Content Placeholder 2">
            <a:extLst>
              <a:ext uri="{FF2B5EF4-FFF2-40B4-BE49-F238E27FC236}">
                <a16:creationId xmlns:a16="http://schemas.microsoft.com/office/drawing/2014/main" id="{39535B58-0D24-620B-DC6F-86E548DE72BE}"/>
              </a:ext>
            </a:extLst>
          </p:cNvPr>
          <p:cNvSpPr>
            <a:spLocks noGrp="1"/>
          </p:cNvSpPr>
          <p:nvPr/>
        </p:nvSpPr>
        <p:spPr bwMode="auto">
          <a:xfrm>
            <a:off x="1316286" y="1171038"/>
            <a:ext cx="8272094" cy="4481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5th Circuit.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REDO Act.</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New Republican Administration.</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Replacement of Lina Khan and Republican Control of FTC. </a:t>
            </a:r>
          </a:p>
          <a:p>
            <a:pPr>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Junk Fee Rule. </a:t>
            </a:r>
          </a:p>
          <a:p>
            <a:pPr lvl="1">
              <a:buClr>
                <a:schemeClr val="tx1">
                  <a:lumMod val="65000"/>
                  <a:lumOff val="35000"/>
                </a:schemeClr>
              </a:buClr>
            </a:pPr>
            <a:r>
              <a:rPr lang="en-US" dirty="0">
                <a:solidFill>
                  <a:schemeClr val="tx1">
                    <a:lumMod val="65000"/>
                    <a:lumOff val="35000"/>
                  </a:schemeClr>
                </a:solidFill>
                <a:latin typeface="Arial" pitchFamily="-112" charset="0"/>
                <a:ea typeface="ＭＳ Ｐゴシック" pitchFamily="-112" charset="-128"/>
              </a:rPr>
              <a:t>It will survive regardless of outcome, but the form may be different.</a:t>
            </a:r>
          </a:p>
          <a:p>
            <a:pPr>
              <a:buClr>
                <a:schemeClr val="tx1">
                  <a:lumMod val="65000"/>
                  <a:lumOff val="35000"/>
                </a:schemeClr>
              </a:buClr>
            </a:pPr>
            <a:endParaRPr lang="en-US" dirty="0">
              <a:solidFill>
                <a:schemeClr val="tx1">
                  <a:lumMod val="65000"/>
                  <a:lumOff val="35000"/>
                </a:schemeClr>
              </a:solidFill>
              <a:latin typeface="Arial" pitchFamily="-112" charset="0"/>
              <a:ea typeface="ＭＳ Ｐゴシック" pitchFamily="-112" charset="-128"/>
            </a:endParaRPr>
          </a:p>
        </p:txBody>
      </p:sp>
      <p:sp>
        <p:nvSpPr>
          <p:cNvPr id="2" name="Text Placeholder 3">
            <a:extLst>
              <a:ext uri="{FF2B5EF4-FFF2-40B4-BE49-F238E27FC236}">
                <a16:creationId xmlns:a16="http://schemas.microsoft.com/office/drawing/2014/main" id="{33175621-9536-0934-F015-B524B0CB1633}"/>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22837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3700-1272-C3A8-D2A6-81F3F7BB05DB}"/>
            </a:ext>
          </a:extLst>
        </p:cNvPr>
        <p:cNvGrpSpPr/>
        <p:nvPr/>
      </p:nvGrpSpPr>
      <p:grpSpPr>
        <a:xfrm>
          <a:off x="0" y="0"/>
          <a:ext cx="0" cy="0"/>
          <a:chOff x="0" y="0"/>
          <a:chExt cx="0" cy="0"/>
        </a:xfrm>
      </p:grpSpPr>
      <p:sp>
        <p:nvSpPr>
          <p:cNvPr id="3" name="Rectangle: Single Corner Snipped 2">
            <a:extLst>
              <a:ext uri="{FF2B5EF4-FFF2-40B4-BE49-F238E27FC236}">
                <a16:creationId xmlns:a16="http://schemas.microsoft.com/office/drawing/2014/main" id="{91E0111B-A74E-E062-BFC0-C597CF8425C1}"/>
              </a:ext>
            </a:extLst>
          </p:cNvPr>
          <p:cNvSpPr/>
          <p:nvPr/>
        </p:nvSpPr>
        <p:spPr>
          <a:xfrm>
            <a:off x="1453343" y="1250461"/>
            <a:ext cx="3516923" cy="4079631"/>
          </a:xfrm>
          <a:prstGeom prst="snip1Rect">
            <a:avLst/>
          </a:prstGeom>
          <a:solidFill>
            <a:srgbClr val="243760"/>
          </a:solidFill>
          <a:ln>
            <a:solidFill>
              <a:srgbClr val="2437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51D91660-D839-0D6E-3BAE-C7D45093880A}"/>
              </a:ext>
            </a:extLst>
          </p:cNvPr>
          <p:cNvSpPr>
            <a:spLocks noGrp="1"/>
          </p:cNvSpPr>
          <p:nvPr/>
        </p:nvSpPr>
        <p:spPr bwMode="auto">
          <a:xfrm>
            <a:off x="495299" y="0"/>
            <a:ext cx="10827879"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chemeClr val="bg1"/>
                </a:solidFill>
              </a:rPr>
              <a:t>Questions?</a:t>
            </a:r>
          </a:p>
        </p:txBody>
      </p:sp>
      <p:sp>
        <p:nvSpPr>
          <p:cNvPr id="5" name="Content Placeholder 2">
            <a:extLst>
              <a:ext uri="{FF2B5EF4-FFF2-40B4-BE49-F238E27FC236}">
                <a16:creationId xmlns:a16="http://schemas.microsoft.com/office/drawing/2014/main" id="{58916A97-2224-13EA-7159-61CB0CA504D5}"/>
              </a:ext>
            </a:extLst>
          </p:cNvPr>
          <p:cNvSpPr>
            <a:spLocks noGrp="1"/>
          </p:cNvSpPr>
          <p:nvPr/>
        </p:nvSpPr>
        <p:spPr bwMode="auto">
          <a:xfrm>
            <a:off x="1973851" y="2165966"/>
            <a:ext cx="3073164" cy="20303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lumMod val="65000"/>
                  <a:lumOff val="35000"/>
                </a:schemeClr>
              </a:buClr>
              <a:buNone/>
            </a:pPr>
            <a:r>
              <a:rPr lang="en-US" sz="1600" dirty="0">
                <a:solidFill>
                  <a:schemeClr val="bg1"/>
                </a:solidFill>
                <a:latin typeface="Arial" pitchFamily="-112" charset="0"/>
                <a:ea typeface="ＭＳ Ｐゴシック" pitchFamily="-112" charset="-128"/>
              </a:rPr>
              <a:t>Terry O’Loughlin</a:t>
            </a:r>
          </a:p>
          <a:p>
            <a:pPr marL="0" indent="0">
              <a:buClr>
                <a:schemeClr val="tx1">
                  <a:lumMod val="65000"/>
                  <a:lumOff val="35000"/>
                </a:schemeClr>
              </a:buClr>
              <a:buNone/>
            </a:pPr>
            <a:br>
              <a:rPr lang="en-US" sz="1600" dirty="0">
                <a:solidFill>
                  <a:schemeClr val="bg1"/>
                </a:solidFill>
                <a:latin typeface="Arial" pitchFamily="-112" charset="0"/>
                <a:ea typeface="ＭＳ Ｐゴシック" pitchFamily="-112" charset="-128"/>
              </a:rPr>
            </a:br>
            <a:r>
              <a:rPr lang="en-US" sz="1600" dirty="0">
                <a:solidFill>
                  <a:schemeClr val="bg1"/>
                </a:solidFill>
                <a:latin typeface="Arial" pitchFamily="-112" charset="0"/>
                <a:ea typeface="ＭＳ Ｐゴシック" pitchFamily="-112" charset="-128"/>
              </a:rPr>
              <a:t>(954) 718-9266</a:t>
            </a:r>
          </a:p>
          <a:p>
            <a:pPr marL="0" indent="0">
              <a:buClr>
                <a:schemeClr val="tx1">
                  <a:lumMod val="65000"/>
                  <a:lumOff val="35000"/>
                </a:schemeClr>
              </a:buClr>
              <a:buNone/>
            </a:pPr>
            <a:br>
              <a:rPr lang="en-US" sz="1600" dirty="0">
                <a:solidFill>
                  <a:schemeClr val="bg1"/>
                </a:solidFill>
                <a:latin typeface="Arial" pitchFamily="-112" charset="0"/>
                <a:ea typeface="ＭＳ Ｐゴシック" pitchFamily="-112" charset="-128"/>
              </a:rPr>
            </a:br>
            <a:r>
              <a:rPr lang="en-US" sz="1600" dirty="0">
                <a:solidFill>
                  <a:schemeClr val="bg1"/>
                </a:solidFill>
                <a:latin typeface="Arial" pitchFamily="-112" charset="0"/>
                <a:ea typeface="ＭＳ Ｐゴシック" pitchFamily="-112" charset="-128"/>
                <a:hlinkClick r:id="rId2">
                  <a:extLst>
                    <a:ext uri="{A12FA001-AC4F-418D-AE19-62706E023703}">
                      <ahyp:hlinkClr xmlns:ahyp="http://schemas.microsoft.com/office/drawing/2018/hyperlinkcolor" val="tx"/>
                    </a:ext>
                  </a:extLst>
                </a:hlinkClick>
              </a:rPr>
              <a:t>terrence_oloughlin@reyrey.com</a:t>
            </a:r>
            <a:endParaRPr lang="en-US" sz="1600" dirty="0">
              <a:solidFill>
                <a:schemeClr val="bg1"/>
              </a:solidFill>
              <a:latin typeface="Arial" pitchFamily="-112" charset="0"/>
              <a:ea typeface="ＭＳ Ｐゴシック" pitchFamily="-112" charset="-128"/>
            </a:endParaRPr>
          </a:p>
          <a:p>
            <a:pPr marL="0" indent="0">
              <a:buClr>
                <a:schemeClr val="tx1">
                  <a:lumMod val="65000"/>
                  <a:lumOff val="35000"/>
                </a:schemeClr>
              </a:buClr>
              <a:buNone/>
            </a:pPr>
            <a:endParaRPr lang="en-US" sz="1600" dirty="0">
              <a:solidFill>
                <a:schemeClr val="bg1"/>
              </a:solidFill>
              <a:latin typeface="Arial" pitchFamily="-112" charset="0"/>
              <a:ea typeface="ＭＳ Ｐゴシック" pitchFamily="-112" charset="-128"/>
            </a:endParaRPr>
          </a:p>
          <a:p>
            <a:pPr marL="0" indent="0">
              <a:buClr>
                <a:schemeClr val="tx1">
                  <a:lumMod val="65000"/>
                  <a:lumOff val="35000"/>
                </a:schemeClr>
              </a:buClr>
              <a:buNone/>
            </a:pPr>
            <a:r>
              <a:rPr lang="en-US" sz="1600" dirty="0">
                <a:solidFill>
                  <a:schemeClr val="bg1"/>
                </a:solidFill>
                <a:latin typeface="Arial" pitchFamily="-112" charset="0"/>
                <a:ea typeface="ＭＳ Ｐゴシック" pitchFamily="-112" charset="-128"/>
              </a:rPr>
              <a:t>LAW553.com </a:t>
            </a:r>
          </a:p>
        </p:txBody>
      </p:sp>
      <p:sp>
        <p:nvSpPr>
          <p:cNvPr id="2" name="Text Placeholder 3">
            <a:extLst>
              <a:ext uri="{FF2B5EF4-FFF2-40B4-BE49-F238E27FC236}">
                <a16:creationId xmlns:a16="http://schemas.microsoft.com/office/drawing/2014/main" id="{6DDC9138-C1D5-A5CE-E26D-C6436E20F361}"/>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6" name="Rectangle: Single Corner Snipped 5">
            <a:extLst>
              <a:ext uri="{FF2B5EF4-FFF2-40B4-BE49-F238E27FC236}">
                <a16:creationId xmlns:a16="http://schemas.microsoft.com/office/drawing/2014/main" id="{106268E1-2AE2-3BBD-8FB7-38EE3D75483F}"/>
              </a:ext>
            </a:extLst>
          </p:cNvPr>
          <p:cNvSpPr/>
          <p:nvPr/>
        </p:nvSpPr>
        <p:spPr>
          <a:xfrm>
            <a:off x="6701692" y="1250461"/>
            <a:ext cx="3516923" cy="4079631"/>
          </a:xfrm>
          <a:prstGeom prst="snip1Rect">
            <a:avLst/>
          </a:prstGeom>
          <a:solidFill>
            <a:srgbClr val="243760"/>
          </a:solidFill>
          <a:ln>
            <a:solidFill>
              <a:srgbClr val="2437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letter on a black background&#10;&#10;Description automatically generated">
            <a:extLst>
              <a:ext uri="{FF2B5EF4-FFF2-40B4-BE49-F238E27FC236}">
                <a16:creationId xmlns:a16="http://schemas.microsoft.com/office/drawing/2014/main" id="{53A34040-D423-10C6-D319-9CB43064E712}"/>
              </a:ext>
            </a:extLst>
          </p:cNvPr>
          <p:cNvPicPr>
            <a:picLocks noChangeAspect="1"/>
          </p:cNvPicPr>
          <p:nvPr/>
        </p:nvPicPr>
        <p:blipFill>
          <a:blip r:embed="rId3"/>
          <a:stretch>
            <a:fillRect/>
          </a:stretch>
        </p:blipFill>
        <p:spPr>
          <a:xfrm>
            <a:off x="3400264" y="4639064"/>
            <a:ext cx="1380815" cy="365822"/>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7A673421-9CE6-3439-C5C5-5954449ED342}"/>
              </a:ext>
            </a:extLst>
          </p:cNvPr>
          <p:cNvPicPr>
            <a:picLocks noChangeAspect="1"/>
          </p:cNvPicPr>
          <p:nvPr/>
        </p:nvPicPr>
        <p:blipFill>
          <a:blip r:embed="rId4"/>
          <a:stretch>
            <a:fillRect/>
          </a:stretch>
        </p:blipFill>
        <p:spPr>
          <a:xfrm>
            <a:off x="1702406" y="4571115"/>
            <a:ext cx="1126815" cy="494899"/>
          </a:xfrm>
          <a:prstGeom prst="rect">
            <a:avLst/>
          </a:prstGeom>
        </p:spPr>
      </p:pic>
      <p:cxnSp>
        <p:nvCxnSpPr>
          <p:cNvPr id="12" name="Straight Connector 11">
            <a:extLst>
              <a:ext uri="{FF2B5EF4-FFF2-40B4-BE49-F238E27FC236}">
                <a16:creationId xmlns:a16="http://schemas.microsoft.com/office/drawing/2014/main" id="{B50B40ED-78E6-5E43-BB29-B40CF909EAEC}"/>
              </a:ext>
            </a:extLst>
          </p:cNvPr>
          <p:cNvCxnSpPr>
            <a:cxnSpLocks/>
          </p:cNvCxnSpPr>
          <p:nvPr/>
        </p:nvCxnSpPr>
        <p:spPr>
          <a:xfrm>
            <a:off x="3166561" y="4493788"/>
            <a:ext cx="0" cy="6563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B825E1F3-3028-282B-37AA-ACB97F824598}"/>
              </a:ext>
            </a:extLst>
          </p:cNvPr>
          <p:cNvSpPr>
            <a:spLocks noGrp="1"/>
          </p:cNvSpPr>
          <p:nvPr/>
        </p:nvSpPr>
        <p:spPr bwMode="auto">
          <a:xfrm>
            <a:off x="2135643" y="1400439"/>
            <a:ext cx="2164072" cy="342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chemeClr val="tx1">
                  <a:lumMod val="65000"/>
                  <a:lumOff val="35000"/>
                </a:schemeClr>
              </a:buClr>
              <a:buNone/>
            </a:pPr>
            <a:r>
              <a:rPr lang="en-US" sz="3200" dirty="0">
                <a:solidFill>
                  <a:schemeClr val="bg1"/>
                </a:solidFill>
                <a:latin typeface="Arial" pitchFamily="-112" charset="0"/>
                <a:ea typeface="ＭＳ Ｐゴシック" pitchFamily="-112" charset="-128"/>
              </a:rPr>
              <a:t>Contact Me</a:t>
            </a:r>
          </a:p>
        </p:txBody>
      </p:sp>
      <p:pic>
        <p:nvPicPr>
          <p:cNvPr id="20" name="Picture 19">
            <a:extLst>
              <a:ext uri="{FF2B5EF4-FFF2-40B4-BE49-F238E27FC236}">
                <a16:creationId xmlns:a16="http://schemas.microsoft.com/office/drawing/2014/main" id="{D4C393DA-9788-25BB-1E09-15CB3E5BA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669" y="2249978"/>
            <a:ext cx="1643842" cy="1633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Curved Left Arrow 15">
            <a:extLst>
              <a:ext uri="{FF2B5EF4-FFF2-40B4-BE49-F238E27FC236}">
                <a16:creationId xmlns:a16="http://schemas.microsoft.com/office/drawing/2014/main" id="{253004A0-8262-A63E-3100-3E4F3F04DF14}"/>
              </a:ext>
            </a:extLst>
          </p:cNvPr>
          <p:cNvSpPr/>
          <p:nvPr/>
        </p:nvSpPr>
        <p:spPr>
          <a:xfrm rot="21116710">
            <a:off x="9329700" y="1761042"/>
            <a:ext cx="400326" cy="952259"/>
          </a:xfrm>
          <a:prstGeom prst="curvedLeftArrow">
            <a:avLst>
              <a:gd name="adj1" fmla="val 14379"/>
              <a:gd name="adj2" fmla="val 34658"/>
              <a:gd name="adj3" fmla="val 2928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ontent Placeholder 2">
            <a:extLst>
              <a:ext uri="{FF2B5EF4-FFF2-40B4-BE49-F238E27FC236}">
                <a16:creationId xmlns:a16="http://schemas.microsoft.com/office/drawing/2014/main" id="{00C7BE4B-254A-8B9A-CF0A-83A71092B506}"/>
              </a:ext>
            </a:extLst>
          </p:cNvPr>
          <p:cNvSpPr>
            <a:spLocks noGrp="1"/>
          </p:cNvSpPr>
          <p:nvPr/>
        </p:nvSpPr>
        <p:spPr bwMode="auto">
          <a:xfrm>
            <a:off x="7565292" y="1622298"/>
            <a:ext cx="1708967" cy="342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chemeClr val="tx1">
                  <a:lumMod val="65000"/>
                  <a:lumOff val="35000"/>
                </a:schemeClr>
              </a:buClr>
              <a:buNone/>
            </a:pPr>
            <a:r>
              <a:rPr lang="en-US" sz="2400" dirty="0">
                <a:solidFill>
                  <a:schemeClr val="bg1"/>
                </a:solidFill>
                <a:latin typeface="Arial" pitchFamily="-112" charset="0"/>
                <a:ea typeface="ＭＳ Ｐゴシック" pitchFamily="-112" charset="-128"/>
              </a:rPr>
              <a:t>Scan Here</a:t>
            </a:r>
          </a:p>
        </p:txBody>
      </p:sp>
      <p:sp>
        <p:nvSpPr>
          <p:cNvPr id="24" name="Content Placeholder 2">
            <a:extLst>
              <a:ext uri="{FF2B5EF4-FFF2-40B4-BE49-F238E27FC236}">
                <a16:creationId xmlns:a16="http://schemas.microsoft.com/office/drawing/2014/main" id="{90F321F8-B27C-7109-B913-A7DFAA4F70F1}"/>
              </a:ext>
            </a:extLst>
          </p:cNvPr>
          <p:cNvSpPr>
            <a:spLocks noGrp="1"/>
          </p:cNvSpPr>
          <p:nvPr/>
        </p:nvSpPr>
        <p:spPr bwMode="auto">
          <a:xfrm>
            <a:off x="6701692" y="4123810"/>
            <a:ext cx="3516923" cy="11878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chemeClr val="tx1">
                  <a:lumMod val="65000"/>
                  <a:lumOff val="35000"/>
                </a:schemeClr>
              </a:buClr>
              <a:buNone/>
            </a:pPr>
            <a:r>
              <a:rPr lang="en-US" sz="2400" dirty="0">
                <a:solidFill>
                  <a:schemeClr val="bg1"/>
                </a:solidFill>
                <a:latin typeface="Arial" pitchFamily="-112" charset="0"/>
                <a:ea typeface="ＭＳ Ｐゴシック" pitchFamily="-112" charset="-128"/>
              </a:rPr>
              <a:t>For a free F&amp;I </a:t>
            </a:r>
          </a:p>
          <a:p>
            <a:pPr marL="0" indent="0" algn="ctr">
              <a:buClr>
                <a:schemeClr val="tx1">
                  <a:lumMod val="65000"/>
                  <a:lumOff val="35000"/>
                </a:schemeClr>
              </a:buClr>
              <a:buNone/>
            </a:pPr>
            <a:r>
              <a:rPr lang="en-US" sz="2400" dirty="0">
                <a:solidFill>
                  <a:schemeClr val="bg1"/>
                </a:solidFill>
                <a:latin typeface="Arial" pitchFamily="-112" charset="0"/>
                <a:ea typeface="ＭＳ Ｐゴシック" pitchFamily="-112" charset="-128"/>
              </a:rPr>
              <a:t>Document Review</a:t>
            </a:r>
          </a:p>
        </p:txBody>
      </p:sp>
      <p:pic>
        <p:nvPicPr>
          <p:cNvPr id="26" name="Graphic 25" descr="Receiver with solid fill">
            <a:extLst>
              <a:ext uri="{FF2B5EF4-FFF2-40B4-BE49-F238E27FC236}">
                <a16:creationId xmlns:a16="http://schemas.microsoft.com/office/drawing/2014/main" id="{627A948B-551D-D388-6C83-4F70EE4879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8549" y="2657334"/>
            <a:ext cx="341737" cy="341737"/>
          </a:xfrm>
          <a:prstGeom prst="rect">
            <a:avLst/>
          </a:prstGeom>
        </p:spPr>
      </p:pic>
      <p:pic>
        <p:nvPicPr>
          <p:cNvPr id="28" name="Graphic 27" descr="Send with solid fill">
            <a:extLst>
              <a:ext uri="{FF2B5EF4-FFF2-40B4-BE49-F238E27FC236}">
                <a16:creationId xmlns:a16="http://schemas.microsoft.com/office/drawing/2014/main" id="{90004435-6E4E-0EF8-AF36-6F1BD1F7CB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0266" y="3195410"/>
            <a:ext cx="385920" cy="385920"/>
          </a:xfrm>
          <a:prstGeom prst="rect">
            <a:avLst/>
          </a:prstGeom>
        </p:spPr>
      </p:pic>
      <p:pic>
        <p:nvPicPr>
          <p:cNvPr id="30" name="Graphic 29" descr="Monitor with solid fill">
            <a:extLst>
              <a:ext uri="{FF2B5EF4-FFF2-40B4-BE49-F238E27FC236}">
                <a16:creationId xmlns:a16="http://schemas.microsoft.com/office/drawing/2014/main" id="{A72F5391-93E2-2699-A468-421F2D183B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2612" y="3777669"/>
            <a:ext cx="379588" cy="379588"/>
          </a:xfrm>
          <a:prstGeom prst="rect">
            <a:avLst/>
          </a:prstGeom>
        </p:spPr>
      </p:pic>
      <p:pic>
        <p:nvPicPr>
          <p:cNvPr id="32" name="Graphic 31" descr="Male profile with solid fill">
            <a:extLst>
              <a:ext uri="{FF2B5EF4-FFF2-40B4-BE49-F238E27FC236}">
                <a16:creationId xmlns:a16="http://schemas.microsoft.com/office/drawing/2014/main" id="{DE531F88-26FD-18C1-B1F9-A6C62AC930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09447" y="2094827"/>
            <a:ext cx="385920" cy="385920"/>
          </a:xfrm>
          <a:prstGeom prst="rect">
            <a:avLst/>
          </a:prstGeom>
        </p:spPr>
      </p:pic>
      <p:sp>
        <p:nvSpPr>
          <p:cNvPr id="7" name="Title 1">
            <a:extLst>
              <a:ext uri="{FF2B5EF4-FFF2-40B4-BE49-F238E27FC236}">
                <a16:creationId xmlns:a16="http://schemas.microsoft.com/office/drawing/2014/main" id="{72C73C8D-D15E-E906-AFD0-34E7147AAD1F}"/>
              </a:ext>
            </a:extLst>
          </p:cNvPr>
          <p:cNvSpPr>
            <a:spLocks noGrp="1"/>
          </p:cNvSpPr>
          <p:nvPr/>
        </p:nvSpPr>
        <p:spPr bwMode="auto">
          <a:xfrm>
            <a:off x="876300" y="5531247"/>
            <a:ext cx="11219943"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pPr marL="0" marR="0">
              <a:spcBef>
                <a:spcPts val="0"/>
              </a:spcBef>
              <a:spcAft>
                <a:spcPts val="0"/>
              </a:spcAft>
            </a:pPr>
            <a:r>
              <a:rPr lang="en-US" sz="2000" b="1" spc="100" dirty="0">
                <a:solidFill>
                  <a:schemeClr val="accent1">
                    <a:lumMod val="50000"/>
                  </a:schemeClr>
                </a:solidFill>
                <a:effectLst/>
                <a:latin typeface="+mn-lt"/>
                <a:ea typeface="Calibri" panose="020F0502020204030204" pitchFamily="34" charset="0"/>
              </a:rPr>
              <a:t>Terrence O’Loughlin, Director of Compliance, Reynolds Document Solutions</a:t>
            </a:r>
            <a:endParaRPr lang="en-US" sz="2000" b="1" dirty="0">
              <a:solidFill>
                <a:schemeClr val="accent1">
                  <a:lumMod val="50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330720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43015B1-8FA5-6F45-9AE8-54A23FA2D398}"/>
              </a:ext>
            </a:extLst>
          </p:cNvPr>
          <p:cNvSpPr txBox="1">
            <a:spLocks/>
          </p:cNvSpPr>
          <p:nvPr/>
        </p:nvSpPr>
        <p:spPr>
          <a:xfrm>
            <a:off x="711665" y="4512829"/>
            <a:ext cx="11290863" cy="782638"/>
          </a:xfrm>
          <a:prstGeom prst="rect">
            <a:avLst/>
          </a:prstGeom>
        </p:spPr>
        <p:txBody>
          <a:bodyPr vert="horz" lIns="0" tIns="0" rIns="0" bIns="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chemeClr val="bg1"/>
                </a:solidFill>
                <a:effectLst/>
                <a:latin typeface="Calibri" panose="020F0502020204030204" pitchFamily="34" charset="0"/>
                <a:ea typeface="Aptos" panose="020B0004020202020204" pitchFamily="34" charset="0"/>
              </a:rPr>
              <a:t>CTA and FTC Junk Fees Rule</a:t>
            </a:r>
            <a:endParaRPr lang="en-US" sz="5400" dirty="0">
              <a:solidFill>
                <a:schemeClr val="bg1"/>
              </a:solidFill>
            </a:endParaRPr>
          </a:p>
        </p:txBody>
      </p:sp>
      <p:sp>
        <p:nvSpPr>
          <p:cNvPr id="10" name="Text Placeholder 3">
            <a:extLst>
              <a:ext uri="{FF2B5EF4-FFF2-40B4-BE49-F238E27FC236}">
                <a16:creationId xmlns:a16="http://schemas.microsoft.com/office/drawing/2014/main" id="{A5B8BCA1-67CF-2A44-8058-7619CA60D12E}"/>
              </a:ext>
            </a:extLst>
          </p:cNvPr>
          <p:cNvSpPr txBox="1">
            <a:spLocks/>
          </p:cNvSpPr>
          <p:nvPr/>
        </p:nvSpPr>
        <p:spPr>
          <a:xfrm>
            <a:off x="608694" y="5567672"/>
            <a:ext cx="11048753" cy="29641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2800" dirty="0">
                <a:solidFill>
                  <a:schemeClr val="bg1"/>
                </a:solidFill>
                <a:latin typeface="Arial Narrow" panose="020B0604020202020204" pitchFamily="34" charset="0"/>
                <a:cs typeface="Arial Narrow" panose="020B0604020202020204" pitchFamily="34" charset="0"/>
              </a:rPr>
              <a:t>Eric Johnson, Partner, Hudson Cook, LLP</a:t>
            </a:r>
          </a:p>
        </p:txBody>
      </p:sp>
      <p:sp>
        <p:nvSpPr>
          <p:cNvPr id="11" name="Text Placeholder 3">
            <a:extLst>
              <a:ext uri="{FF2B5EF4-FFF2-40B4-BE49-F238E27FC236}">
                <a16:creationId xmlns:a16="http://schemas.microsoft.com/office/drawing/2014/main" id="{7494BF0D-2980-D34B-855C-4DF1E56226D0}"/>
              </a:ext>
            </a:extLst>
          </p:cNvPr>
          <p:cNvSpPr txBox="1">
            <a:spLocks/>
          </p:cNvSpPr>
          <p:nvPr/>
        </p:nvSpPr>
        <p:spPr>
          <a:xfrm>
            <a:off x="9805950" y="6392402"/>
            <a:ext cx="1707045" cy="3951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i-FI" sz="1600" dirty="0">
                <a:solidFill>
                  <a:schemeClr val="bg1"/>
                </a:solidFill>
                <a:latin typeface="Arial Narrow" panose="020B0604020202020204" pitchFamily="34" charset="0"/>
                <a:cs typeface="Arial Narrow" panose="020B0604020202020204" pitchFamily="34" charset="0"/>
              </a:rPr>
              <a:t>January 9, 2025</a:t>
            </a:r>
          </a:p>
        </p:txBody>
      </p:sp>
      <p:sp>
        <p:nvSpPr>
          <p:cNvPr id="2" name="Text Placeholder 3">
            <a:extLst>
              <a:ext uri="{FF2B5EF4-FFF2-40B4-BE49-F238E27FC236}">
                <a16:creationId xmlns:a16="http://schemas.microsoft.com/office/drawing/2014/main" id="{1889C7BA-4A77-14D6-A61B-78048B640C0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bg1"/>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160043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AD1BDA8-58F7-0BD4-BA13-1E02E790757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B1C18584-1D8C-09CC-FE96-80A1A1F3F51D}"/>
              </a:ext>
            </a:extLst>
          </p:cNvPr>
          <p:cNvSpPr txBox="1"/>
          <p:nvPr/>
        </p:nvSpPr>
        <p:spPr>
          <a:xfrm>
            <a:off x="1079938" y="1004056"/>
            <a:ext cx="984556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Corporate Transparency Act </a:t>
            </a:r>
            <a:endParaRPr lang="en-US"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A5A66BD-713A-0B02-E176-AA9981C4A021}"/>
              </a:ext>
            </a:extLst>
          </p:cNvPr>
          <p:cNvSpPr txBox="1"/>
          <p:nvPr/>
        </p:nvSpPr>
        <p:spPr>
          <a:xfrm>
            <a:off x="1079938" y="1383059"/>
            <a:ext cx="9971690" cy="4135235"/>
          </a:xfrm>
          <a:prstGeom prst="rect">
            <a:avLst/>
          </a:prstGeom>
          <a:noFill/>
        </p:spPr>
        <p:txBody>
          <a:bodyPr wrap="square" rtlCol="0">
            <a:spAutoFit/>
          </a:bodyPr>
          <a:lstStyle/>
          <a:p>
            <a:pPr marL="457200" marR="0" indent="-457200">
              <a:lnSpc>
                <a:spcPct val="107000"/>
              </a:lnSpc>
              <a:spcAft>
                <a:spcPts val="800"/>
              </a:spcAft>
            </a:pPr>
            <a:r>
              <a:rPr lang="en-US" sz="1600" b="1" i="1" u="sng" dirty="0">
                <a:effectLst/>
                <a:latin typeface="Calibri" panose="020F0502020204030204" pitchFamily="34" charset="0"/>
                <a:ea typeface="Aptos" panose="020B0004020202020204" pitchFamily="34" charset="0"/>
                <a:cs typeface="Aptos" panose="020B0004020202020204" pitchFamily="34" charset="0"/>
              </a:rPr>
              <a:t>Background on CTA:</a:t>
            </a:r>
            <a:endParaRPr lang="en-US" sz="1600" i="1" dirty="0">
              <a:effectLst/>
              <a:latin typeface="Calibri" panose="020F0502020204030204" pitchFamily="34" charset="0"/>
              <a:ea typeface="Aptos" panose="020B0004020202020204" pitchFamily="34" charset="0"/>
              <a:cs typeface="Aptos" panose="020B0004020202020204" pitchFamily="34" charset="0"/>
            </a:endParaRPr>
          </a:p>
          <a:p>
            <a:pPr marL="342900" marR="0" lvl="0" indent="-342900">
              <a:lnSpc>
                <a:spcPct val="107000"/>
              </a:lnSpc>
              <a:buFont typeface="Symbol" panose="05050102010706020507" pitchFamily="18" charset="2"/>
              <a:buChar char=""/>
            </a:pPr>
            <a:r>
              <a:rPr lang="en-US" sz="1600" dirty="0">
                <a:effectLst/>
                <a:latin typeface="Calibri" panose="020F0502020204030204" pitchFamily="34" charset="0"/>
                <a:ea typeface="Aptos" panose="020B0004020202020204" pitchFamily="34" charset="0"/>
                <a:cs typeface="Aptos" panose="020B0004020202020204" pitchFamily="34" charset="0"/>
              </a:rPr>
              <a:t>Corporate Transparency Act (“CTA”) requires many companies formed or operating in the United States to report information about their beneficial owners to the US Treasury’s Financial Crimes Enforcement Network (“FinCEN”).  </a:t>
            </a:r>
          </a:p>
          <a:p>
            <a:pPr marL="342900" marR="0" lvl="0" indent="-342900">
              <a:lnSpc>
                <a:spcPct val="107000"/>
              </a:lnSpc>
              <a:buFont typeface="Symbol" panose="05050102010706020507" pitchFamily="18" charset="2"/>
              <a:buChar char=""/>
            </a:pPr>
            <a:r>
              <a:rPr lang="en-US" sz="1600" dirty="0">
                <a:effectLst/>
                <a:latin typeface="Calibri" panose="020F0502020204030204" pitchFamily="34" charset="0"/>
                <a:ea typeface="Aptos" panose="020B0004020202020204" pitchFamily="34" charset="0"/>
                <a:cs typeface="Aptos" panose="020B0004020202020204" pitchFamily="34" charset="0"/>
              </a:rPr>
              <a:t>In September 2022, FinCEN issued the final beneficial ownership information (“BOI”) reporting rule, describes who must file, what info. must be reported and when report is due.</a:t>
            </a:r>
          </a:p>
          <a:p>
            <a:pPr marL="342900" marR="0" lvl="0" indent="-342900">
              <a:lnSpc>
                <a:spcPct val="107000"/>
              </a:lnSpc>
              <a:buFont typeface="Symbol" panose="05050102010706020507" pitchFamily="18" charset="2"/>
              <a:buChar char=""/>
            </a:pPr>
            <a:r>
              <a:rPr lang="en-US" sz="1600" dirty="0">
                <a:effectLst/>
                <a:latin typeface="Calibri" panose="020F0502020204030204" pitchFamily="34" charset="0"/>
                <a:ea typeface="Aptos" panose="020B0004020202020204" pitchFamily="34" charset="0"/>
                <a:cs typeface="Aptos" panose="020B0004020202020204" pitchFamily="34" charset="0"/>
              </a:rPr>
              <a:t>Effective January 1, 2024, the rule requires certain domestic and foreign companies doing business in the United States to report their BOI to FinCEN.</a:t>
            </a:r>
          </a:p>
          <a:p>
            <a:pPr marL="342900" marR="0" lvl="0" indent="-342900">
              <a:lnSpc>
                <a:spcPct val="107000"/>
              </a:lnSpc>
              <a:buFont typeface="Symbol" panose="05050102010706020507" pitchFamily="18" charset="2"/>
              <a:buChar char=""/>
            </a:pPr>
            <a:r>
              <a:rPr lang="en-US" sz="1600" dirty="0">
                <a:effectLst/>
                <a:latin typeface="Calibri" panose="020F0502020204030204" pitchFamily="34" charset="0"/>
                <a:ea typeface="Aptos" panose="020B0004020202020204" pitchFamily="34" charset="0"/>
                <a:cs typeface="Aptos" panose="020B0004020202020204" pitchFamily="34" charset="0"/>
              </a:rPr>
              <a:t>There are 23 exemptions from the definition of “reporting company” for various entities, including a </a:t>
            </a:r>
            <a:r>
              <a:rPr lang="en-US" sz="1600" dirty="0">
                <a:solidFill>
                  <a:srgbClr val="000000"/>
                </a:solidFill>
                <a:effectLst/>
                <a:latin typeface="Calibri" panose="020F0502020204030204" pitchFamily="34" charset="0"/>
                <a:ea typeface="Aptos" panose="020B0004020202020204" pitchFamily="34" charset="0"/>
                <a:cs typeface="Aptos" panose="020B0004020202020204" pitchFamily="34" charset="0"/>
              </a:rPr>
              <a:t>“large operating company” exemption. </a:t>
            </a:r>
            <a:r>
              <a:rPr lang="en-US" sz="1600" dirty="0">
                <a:effectLst/>
                <a:latin typeface="Calibri" panose="020F0502020204030204" pitchFamily="34" charset="0"/>
                <a:ea typeface="Aptos" panose="020B0004020202020204" pitchFamily="34" charset="0"/>
                <a:cs typeface="Aptos" panose="020B0004020202020204" pitchFamily="34" charset="0"/>
              </a:rPr>
              <a:t> To fall within this exemption, entity must satisfy </a:t>
            </a:r>
            <a:r>
              <a:rPr lang="en-US" sz="1600" u="sng" dirty="0">
                <a:effectLst/>
                <a:latin typeface="Calibri" panose="020F0502020204030204" pitchFamily="34" charset="0"/>
                <a:ea typeface="Aptos" panose="020B0004020202020204" pitchFamily="34" charset="0"/>
                <a:cs typeface="Aptos" panose="020B0004020202020204" pitchFamily="34" charset="0"/>
              </a:rPr>
              <a:t>all</a:t>
            </a:r>
            <a:r>
              <a:rPr lang="en-US" sz="1600" dirty="0">
                <a:effectLst/>
                <a:latin typeface="Calibri" panose="020F0502020204030204" pitchFamily="34" charset="0"/>
                <a:ea typeface="Aptos" panose="020B0004020202020204" pitchFamily="34" charset="0"/>
                <a:cs typeface="Aptos" panose="020B0004020202020204" pitchFamily="34" charset="0"/>
              </a:rPr>
              <a:t> of the these criteria:</a:t>
            </a:r>
          </a:p>
          <a:p>
            <a:pPr marL="742950" marR="0" lvl="1" indent="-285750">
              <a:lnSpc>
                <a:spcPct val="107000"/>
              </a:lnSpc>
              <a:buFont typeface="Courier New" panose="02070309020205020404" pitchFamily="49" charset="0"/>
              <a:buChar char="o"/>
            </a:pPr>
            <a:r>
              <a:rPr lang="en-US" sz="1600" dirty="0">
                <a:effectLst/>
                <a:latin typeface="Calibri" panose="020F0502020204030204" pitchFamily="34" charset="0"/>
                <a:ea typeface="Aptos" panose="020B0004020202020204" pitchFamily="34" charset="0"/>
                <a:cs typeface="Aptos" panose="020B0004020202020204" pitchFamily="34" charset="0"/>
              </a:rPr>
              <a:t>The entity employs </a:t>
            </a:r>
            <a:r>
              <a:rPr lang="en-US" sz="1600" u="sng" dirty="0">
                <a:effectLst/>
                <a:latin typeface="Calibri" panose="020F0502020204030204" pitchFamily="34" charset="0"/>
                <a:ea typeface="Aptos" panose="020B0004020202020204" pitchFamily="34" charset="0"/>
                <a:cs typeface="Aptos" panose="020B0004020202020204" pitchFamily="34" charset="0"/>
              </a:rPr>
              <a:t>more than 20 full time employees in the “United States.”</a:t>
            </a:r>
            <a:r>
              <a:rPr lang="en-US" sz="1600" dirty="0">
                <a:effectLst/>
                <a:latin typeface="Calibri" panose="020F0502020204030204" pitchFamily="34" charset="0"/>
                <a:ea typeface="Aptos" panose="020B0004020202020204" pitchFamily="34" charset="0"/>
                <a:cs typeface="Aptos" panose="020B0004020202020204" pitchFamily="34" charset="0"/>
              </a:rPr>
              <a:t> </a:t>
            </a:r>
          </a:p>
          <a:p>
            <a:pPr marL="742950" marR="0" lvl="1" indent="-285750">
              <a:lnSpc>
                <a:spcPct val="107000"/>
              </a:lnSpc>
              <a:buFont typeface="Courier New" panose="02070309020205020404" pitchFamily="49" charset="0"/>
              <a:buChar char="o"/>
            </a:pPr>
            <a:r>
              <a:rPr lang="en-US" sz="1600" dirty="0">
                <a:effectLst/>
                <a:latin typeface="Calibri" panose="020F0502020204030204" pitchFamily="34" charset="0"/>
                <a:ea typeface="Aptos" panose="020B0004020202020204" pitchFamily="34" charset="0"/>
                <a:cs typeface="Aptos" panose="020B0004020202020204" pitchFamily="34" charset="0"/>
              </a:rPr>
              <a:t>The entity has an </a:t>
            </a:r>
            <a:r>
              <a:rPr lang="en-US" sz="1600" u="sng" dirty="0">
                <a:effectLst/>
                <a:latin typeface="Calibri" panose="020F0502020204030204" pitchFamily="34" charset="0"/>
                <a:ea typeface="Aptos" panose="020B0004020202020204" pitchFamily="34" charset="0"/>
                <a:cs typeface="Aptos" panose="020B0004020202020204" pitchFamily="34" charset="0"/>
              </a:rPr>
              <a:t>operating presence at a physical office within the United States. </a:t>
            </a:r>
            <a:r>
              <a:rPr lang="en-US" sz="1600" dirty="0">
                <a:effectLst/>
                <a:latin typeface="Calibri" panose="020F0502020204030204" pitchFamily="34" charset="0"/>
                <a:ea typeface="Aptos" panose="020B0004020202020204" pitchFamily="34" charset="0"/>
                <a:cs typeface="Aptos" panose="020B0004020202020204" pitchFamily="34" charset="0"/>
              </a:rPr>
              <a:t> </a:t>
            </a:r>
          </a:p>
          <a:p>
            <a:pPr marL="742950" marR="0" lvl="1" indent="-285750">
              <a:lnSpc>
                <a:spcPct val="107000"/>
              </a:lnSpc>
              <a:spcAft>
                <a:spcPts val="800"/>
              </a:spcAft>
              <a:buFont typeface="Courier New" panose="02070309020205020404" pitchFamily="49" charset="0"/>
              <a:buChar char="o"/>
            </a:pPr>
            <a:r>
              <a:rPr lang="en-US" sz="1600" dirty="0">
                <a:effectLst/>
                <a:latin typeface="Calibri" panose="020F0502020204030204" pitchFamily="34" charset="0"/>
                <a:ea typeface="Aptos" panose="020B0004020202020204" pitchFamily="34" charset="0"/>
                <a:cs typeface="Aptos" panose="020B0004020202020204" pitchFamily="34" charset="0"/>
              </a:rPr>
              <a:t>The entity filed a federal income tax or information return in the United States for the previous year reporting </a:t>
            </a:r>
            <a:r>
              <a:rPr lang="en-US" sz="1600" u="sng" dirty="0">
                <a:effectLst/>
                <a:latin typeface="Calibri" panose="020F0502020204030204" pitchFamily="34" charset="0"/>
                <a:ea typeface="Aptos" panose="020B0004020202020204" pitchFamily="34" charset="0"/>
                <a:cs typeface="Aptos" panose="020B0004020202020204" pitchFamily="34" charset="0"/>
              </a:rPr>
              <a:t>more than $5,000,000 in gross receipts or sales</a:t>
            </a:r>
            <a:r>
              <a:rPr lang="en-US" sz="1600" dirty="0">
                <a:effectLst/>
                <a:latin typeface="Calibri" panose="020F0502020204030204" pitchFamily="34" charset="0"/>
                <a:ea typeface="Aptos" panose="020B0004020202020204" pitchFamily="34" charset="0"/>
                <a:cs typeface="Aptos" panose="020B0004020202020204" pitchFamily="34" charset="0"/>
              </a:rPr>
              <a:t> (net of returns and allowances) on the entity’s IRS Form 1120, consolidated IRS Form 1120, IRS Form 1120-S, IRS Form 1065, or other applicable IRS form, excluding gross receipts or sales from sources outside the United States.</a:t>
            </a:r>
          </a:p>
        </p:txBody>
      </p:sp>
    </p:spTree>
    <p:extLst>
      <p:ext uri="{BB962C8B-B14F-4D97-AF65-F5344CB8AC3E}">
        <p14:creationId xmlns:p14="http://schemas.microsoft.com/office/powerpoint/2010/main" val="337756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7AAE9-1FD6-C550-82DC-514E969C1645}"/>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38BD3B57-BE97-14A1-93E3-CCE93B85906C}"/>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37D2DED6-1047-639F-CFC4-C66F8D65EFF2}"/>
              </a:ext>
            </a:extLst>
          </p:cNvPr>
          <p:cNvSpPr txBox="1"/>
          <p:nvPr/>
        </p:nvSpPr>
        <p:spPr>
          <a:xfrm>
            <a:off x="1079938" y="1018033"/>
            <a:ext cx="984556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Corporate Transparency Act </a:t>
            </a:r>
            <a:endParaRPr lang="en-US"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5A85D37-C249-3227-935F-86A8F404520D}"/>
              </a:ext>
            </a:extLst>
          </p:cNvPr>
          <p:cNvSpPr txBox="1"/>
          <p:nvPr/>
        </p:nvSpPr>
        <p:spPr>
          <a:xfrm>
            <a:off x="1079938" y="1387365"/>
            <a:ext cx="9971690" cy="4710072"/>
          </a:xfrm>
          <a:prstGeom prst="rect">
            <a:avLst/>
          </a:prstGeom>
          <a:noFill/>
        </p:spPr>
        <p:txBody>
          <a:bodyPr wrap="square" rtlCol="0">
            <a:spAutoFit/>
          </a:bodyPr>
          <a:lstStyle/>
          <a:p>
            <a:pPr marL="457200" marR="0" indent="-457200">
              <a:lnSpc>
                <a:spcPct val="107000"/>
              </a:lnSpc>
              <a:spcAft>
                <a:spcPts val="800"/>
              </a:spcAft>
            </a:pPr>
            <a:r>
              <a:rPr lang="en-US" sz="1600" b="1" i="1" u="sng" dirty="0">
                <a:effectLst/>
                <a:latin typeface="Calibri" panose="020F0502020204030204" pitchFamily="34" charset="0"/>
                <a:ea typeface="Aptos" panose="020B0004020202020204" pitchFamily="34" charset="0"/>
                <a:cs typeface="Aptos" panose="020B0004020202020204" pitchFamily="34" charset="0"/>
              </a:rPr>
              <a:t>Filing Deadlines:</a:t>
            </a:r>
            <a:endParaRPr lang="en-US" sz="1600" b="1" i="1" u="sng" dirty="0">
              <a:latin typeface="Calibri" panose="020F0502020204030204" pitchFamily="34" charset="0"/>
              <a:ea typeface="Aptos" panose="020B0004020202020204" pitchFamily="34" charset="0"/>
              <a:cs typeface="Aptos" panose="020B0004020202020204" pitchFamily="34" charset="0"/>
            </a:endParaRPr>
          </a:p>
          <a:p>
            <a:pPr marL="457200" marR="0" indent="-457200">
              <a:lnSpc>
                <a:spcPct val="107000"/>
              </a:lnSpc>
              <a:spcAft>
                <a:spcPts val="800"/>
              </a:spcAft>
            </a:pPr>
            <a:r>
              <a:rPr lang="en-US" sz="1800" dirty="0">
                <a:solidFill>
                  <a:srgbClr val="000000"/>
                </a:solidFill>
                <a:effectLst/>
                <a:latin typeface="Calibri" panose="020F0502020204030204" pitchFamily="34" charset="0"/>
                <a:ea typeface="Aptos" panose="020B0004020202020204" pitchFamily="34" charset="0"/>
              </a:rPr>
              <a:t>The deadline for filing an initial BOI report depends on when the reporting company is created:</a:t>
            </a:r>
            <a:r>
              <a:rPr lang="en-US" sz="1800" dirty="0">
                <a:effectLst/>
                <a:latin typeface="Calibri" panose="020F0502020204030204" pitchFamily="34" charset="0"/>
                <a:ea typeface="Aptos" panose="020B0004020202020204" pitchFamily="34" charset="0"/>
              </a:rPr>
              <a:t> </a:t>
            </a:r>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Aptos" panose="020B0004020202020204" pitchFamily="34" charset="0"/>
              </a:rPr>
              <a:t>A reporting company that has been formed or registered </a:t>
            </a:r>
            <a:r>
              <a:rPr lang="en-US" sz="1800" u="sng" dirty="0">
                <a:solidFill>
                  <a:srgbClr val="000000"/>
                </a:solidFill>
                <a:effectLst/>
                <a:latin typeface="Calibri" panose="020F0502020204030204" pitchFamily="34" charset="0"/>
                <a:ea typeface="Aptos" panose="020B0004020202020204" pitchFamily="34" charset="0"/>
              </a:rPr>
              <a:t>before January 1, 2024,</a:t>
            </a:r>
            <a:r>
              <a:rPr lang="en-US" sz="1800" dirty="0">
                <a:solidFill>
                  <a:srgbClr val="000000"/>
                </a:solidFill>
                <a:effectLst/>
                <a:latin typeface="Calibri" panose="020F0502020204030204" pitchFamily="34" charset="0"/>
                <a:ea typeface="Aptos" panose="020B0004020202020204" pitchFamily="34" charset="0"/>
              </a:rPr>
              <a:t> must file its initial BOI report by </a:t>
            </a:r>
            <a:r>
              <a:rPr lang="en-US" sz="1800" u="sng" dirty="0">
                <a:solidFill>
                  <a:srgbClr val="000000"/>
                </a:solidFill>
                <a:effectLst/>
                <a:latin typeface="Calibri" panose="020F0502020204030204" pitchFamily="34" charset="0"/>
                <a:ea typeface="Aptos" panose="020B0004020202020204" pitchFamily="34" charset="0"/>
              </a:rPr>
              <a:t>January 1, 2025</a:t>
            </a:r>
            <a:r>
              <a:rPr lang="en-US" sz="1800" dirty="0">
                <a:solidFill>
                  <a:srgbClr val="000000"/>
                </a:solidFill>
                <a:effectLst/>
                <a:latin typeface="Calibri" panose="020F0502020204030204" pitchFamily="34" charset="0"/>
                <a:ea typeface="Aptos" panose="020B0004020202020204" pitchFamily="34" charset="0"/>
              </a:rPr>
              <a:t>.  FinCEN extended this deadline until </a:t>
            </a:r>
            <a:r>
              <a:rPr lang="en-US" sz="1800" u="sng" dirty="0">
                <a:solidFill>
                  <a:srgbClr val="000000"/>
                </a:solidFill>
                <a:effectLst/>
                <a:latin typeface="Calibri" panose="020F0502020204030204" pitchFamily="34" charset="0"/>
                <a:ea typeface="Aptos" panose="020B0004020202020204" pitchFamily="34" charset="0"/>
              </a:rPr>
              <a:t>January 13, 2025</a:t>
            </a:r>
            <a:r>
              <a:rPr lang="en-US" sz="1800" dirty="0">
                <a:solidFill>
                  <a:srgbClr val="000000"/>
                </a:solidFill>
                <a:effectLst/>
                <a:latin typeface="Calibri" panose="020F0502020204030204" pitchFamily="34" charset="0"/>
                <a:ea typeface="Aptos" panose="020B0004020202020204" pitchFamily="34" charset="0"/>
              </a:rPr>
              <a:t>, as a result of recent litigation, </a:t>
            </a:r>
            <a:r>
              <a:rPr lang="en-US" sz="1800" b="1" i="1" u="sng" dirty="0">
                <a:solidFill>
                  <a:srgbClr val="000000"/>
                </a:solidFill>
                <a:effectLst/>
                <a:latin typeface="Calibri" panose="020F0502020204030204" pitchFamily="34" charset="0"/>
                <a:ea typeface="Aptos" panose="020B0004020202020204" pitchFamily="34" charset="0"/>
              </a:rPr>
              <a:t>but</a:t>
            </a:r>
            <a:r>
              <a:rPr lang="en-US" sz="1800" dirty="0">
                <a:solidFill>
                  <a:srgbClr val="000000"/>
                </a:solidFill>
                <a:effectLst/>
                <a:latin typeface="Calibri" panose="020F0502020204030204" pitchFamily="34" charset="0"/>
                <a:ea typeface="Aptos" panose="020B0004020202020204" pitchFamily="34" charset="0"/>
              </a:rPr>
              <a:t> FinCEN is currently enjoined from enforcing the CTA’s filing requirements.</a:t>
            </a:r>
            <a:endParaRPr lang="en-US" sz="1800" dirty="0">
              <a:effectLst/>
              <a:latin typeface="Calibri" panose="020F0502020204030204" pitchFamily="34" charset="0"/>
              <a:ea typeface="Aptos" panose="020B0004020202020204" pitchFamily="34" charset="0"/>
            </a:endParaRPr>
          </a:p>
          <a:p>
            <a:pPr marL="457200" marR="0" indent="-228600"/>
            <a:r>
              <a:rPr lang="en-US" sz="1800" dirty="0">
                <a:solidFill>
                  <a:srgbClr val="000000"/>
                </a:solidFill>
                <a:effectLst/>
                <a:latin typeface="Calibri" panose="020F0502020204030204" pitchFamily="34" charset="0"/>
                <a:ea typeface="Aptos" panose="020B0004020202020204" pitchFamily="34" charset="0"/>
              </a:rPr>
              <a:t> </a:t>
            </a:r>
            <a:endParaRPr lang="en-US" sz="1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Aptos" panose="020B0004020202020204" pitchFamily="34" charset="0"/>
              </a:rPr>
              <a:t>Reporting companies created or registered </a:t>
            </a:r>
            <a:r>
              <a:rPr lang="en-US" sz="1800" u="sng" dirty="0">
                <a:solidFill>
                  <a:srgbClr val="000000"/>
                </a:solidFill>
                <a:effectLst/>
                <a:latin typeface="Calibri" panose="020F0502020204030204" pitchFamily="34" charset="0"/>
                <a:ea typeface="Aptos" panose="020B0004020202020204" pitchFamily="34" charset="0"/>
              </a:rPr>
              <a:t>on or after January 1, 2024, and before January 1, 2025</a:t>
            </a:r>
            <a:r>
              <a:rPr lang="en-US" sz="1800" dirty="0">
                <a:solidFill>
                  <a:srgbClr val="000000"/>
                </a:solidFill>
                <a:effectLst/>
                <a:latin typeface="Calibri" panose="020F0502020204030204" pitchFamily="34" charset="0"/>
                <a:ea typeface="Aptos" panose="020B0004020202020204" pitchFamily="34" charset="0"/>
              </a:rPr>
              <a:t>, must file their initial BOI report within 90 calendar days after the time the company receives actual notice that its creation or registration is effective, or after a secretary of state or similar office first provides public notice of its creation or registration, whichever is earlier.  Deadline extended to January 13, 2025, but FinCEN is currently enjoined from enforcing the CTA’s filing requirements.</a:t>
            </a:r>
            <a:endParaRPr lang="en-US" sz="1800" dirty="0">
              <a:effectLst/>
              <a:latin typeface="Calibri" panose="020F0502020204030204" pitchFamily="34" charset="0"/>
              <a:ea typeface="Aptos" panose="020B0004020202020204" pitchFamily="34" charset="0"/>
            </a:endParaRPr>
          </a:p>
          <a:p>
            <a:pPr marL="457200" marR="0" indent="-228600"/>
            <a:r>
              <a:rPr lang="en-US" sz="1800" dirty="0">
                <a:effectLst/>
                <a:latin typeface="Calibri" panose="020F0502020204030204" pitchFamily="34" charset="0"/>
                <a:ea typeface="Aptos" panose="020B0004020202020204" pitchFamily="34" charset="0"/>
              </a:rPr>
              <a:t> </a:t>
            </a:r>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Aptos" panose="020B0004020202020204" pitchFamily="34" charset="0"/>
              </a:rPr>
              <a:t>Reporting companies created or registered </a:t>
            </a:r>
            <a:r>
              <a:rPr lang="en-US" sz="1800" u="sng" dirty="0">
                <a:solidFill>
                  <a:srgbClr val="000000"/>
                </a:solidFill>
                <a:effectLst/>
                <a:latin typeface="Calibri" panose="020F0502020204030204" pitchFamily="34" charset="0"/>
                <a:ea typeface="Aptos" panose="020B0004020202020204" pitchFamily="34" charset="0"/>
              </a:rPr>
              <a:t>on or after January 1, 2025</a:t>
            </a:r>
            <a:r>
              <a:rPr lang="en-US" sz="1800" dirty="0">
                <a:solidFill>
                  <a:srgbClr val="000000"/>
                </a:solidFill>
                <a:effectLst/>
                <a:latin typeface="Calibri" panose="020F0502020204030204" pitchFamily="34" charset="0"/>
                <a:ea typeface="Aptos" panose="020B0004020202020204" pitchFamily="34" charset="0"/>
              </a:rPr>
              <a:t>, will have 30 calendar days from actual or public notice that the company’s creation or registration is effective to file their initial BOI reports with FinCEN.</a:t>
            </a:r>
            <a:endParaRPr lang="en-US" sz="1800" dirty="0">
              <a:effectLst/>
              <a:latin typeface="Calibri" panose="020F0502020204030204" pitchFamily="34" charset="0"/>
              <a:ea typeface="Aptos" panose="020B0004020202020204" pitchFamily="34" charset="0"/>
            </a:endParaRPr>
          </a:p>
          <a:p>
            <a:pPr marL="457200" marR="0" indent="-457200">
              <a:lnSpc>
                <a:spcPct val="107000"/>
              </a:lnSpc>
              <a:spcAft>
                <a:spcPts val="800"/>
              </a:spcAft>
            </a:pPr>
            <a:endParaRPr lang="en-US" sz="1600" b="1" i="1" u="sng"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13865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FD79-D55F-69B8-1211-F28A3AB20AB2}"/>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588D2A8A-6301-C108-8781-1440AE7B96BB}"/>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5A66350D-56DA-10B0-D568-DB035467BDD4}"/>
              </a:ext>
            </a:extLst>
          </p:cNvPr>
          <p:cNvSpPr txBox="1"/>
          <p:nvPr/>
        </p:nvSpPr>
        <p:spPr>
          <a:xfrm>
            <a:off x="1079938" y="1018033"/>
            <a:ext cx="984556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Corporate Transparency Act </a:t>
            </a:r>
            <a:endParaRPr lang="en-US"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A901EA0-A44D-4C02-D71C-6CAD06DCF29F}"/>
              </a:ext>
            </a:extLst>
          </p:cNvPr>
          <p:cNvSpPr txBox="1"/>
          <p:nvPr/>
        </p:nvSpPr>
        <p:spPr>
          <a:xfrm>
            <a:off x="1079938" y="1387365"/>
            <a:ext cx="9971690" cy="2261517"/>
          </a:xfrm>
          <a:prstGeom prst="rect">
            <a:avLst/>
          </a:prstGeom>
          <a:noFill/>
        </p:spPr>
        <p:txBody>
          <a:bodyPr wrap="square" rtlCol="0">
            <a:spAutoFit/>
          </a:bodyPr>
          <a:lstStyle/>
          <a:p>
            <a:pPr marL="457200" marR="0" indent="-457200">
              <a:lnSpc>
                <a:spcPct val="107000"/>
              </a:lnSpc>
              <a:spcAft>
                <a:spcPts val="800"/>
              </a:spcAft>
            </a:pPr>
            <a:r>
              <a:rPr lang="en-US" sz="1600" b="1" i="1" u="sng" dirty="0">
                <a:effectLst/>
                <a:latin typeface="Calibri" panose="020F0502020204030204" pitchFamily="34" charset="0"/>
                <a:ea typeface="Aptos" panose="020B0004020202020204" pitchFamily="34" charset="0"/>
                <a:cs typeface="Aptos" panose="020B0004020202020204" pitchFamily="34" charset="0"/>
              </a:rPr>
              <a:t>Penalties for Not Filing BOI or Filing False Info.:</a:t>
            </a:r>
            <a:endParaRPr lang="en-US" sz="1600" b="1" i="1" u="sng" dirty="0">
              <a:latin typeface="Calibri" panose="020F0502020204030204" pitchFamily="34" charset="0"/>
              <a:ea typeface="Aptos" panose="020B0004020202020204" pitchFamily="34" charset="0"/>
              <a:cs typeface="Aptos" panose="020B0004020202020204" pitchFamily="34" charset="0"/>
            </a:endParaRPr>
          </a:p>
          <a:p>
            <a:pPr marR="0">
              <a:lnSpc>
                <a:spcPct val="107000"/>
              </a:lnSpc>
              <a:spcAft>
                <a:spcPts val="800"/>
              </a:spcAft>
            </a:pPr>
            <a:r>
              <a:rPr lang="en-US" sz="1800" dirty="0">
                <a:solidFill>
                  <a:srgbClr val="000000"/>
                </a:solidFill>
                <a:effectLst/>
                <a:latin typeface="Calibri" panose="020F0502020204030204" pitchFamily="34" charset="0"/>
                <a:ea typeface="Aptos" panose="020B0004020202020204" pitchFamily="34" charset="0"/>
              </a:rPr>
              <a:t>The penalties under the CTA for filing false beneficial ownership information or for failure to report or update beneficial ownership information are: </a:t>
            </a:r>
            <a:endParaRPr lang="en-US" sz="2400" dirty="0">
              <a:effectLst/>
              <a:latin typeface="Calibri" panose="020F0502020204030204" pitchFamily="34" charset="0"/>
              <a:ea typeface="Aptos" panose="020B00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solidFill>
                  <a:srgbClr val="1C1C1C"/>
                </a:solidFill>
                <a:effectLst/>
                <a:latin typeface="Calibri" panose="020F0502020204030204" pitchFamily="34" charset="0"/>
                <a:ea typeface="Times New Roman" panose="02020603050405020304" pitchFamily="18" charset="0"/>
                <a:cs typeface="Aptos" panose="020B0004020202020204" pitchFamily="34" charset="0"/>
              </a:rPr>
              <a:t>Civil penalties of $500 for each day that the violation continues or has not been remedied; and</a:t>
            </a:r>
            <a:endParaRPr lang="en-US" dirty="0">
              <a:latin typeface="Calibri" panose="020F0502020204030204" pitchFamily="34" charset="0"/>
              <a:ea typeface="Times New Roman" panose="02020603050405020304" pitchFamily="18" charset="0"/>
              <a:cs typeface="Aptos" panose="020B0004020202020204" pitchFamily="34" charset="0"/>
            </a:endParaRPr>
          </a:p>
          <a:p>
            <a:pPr marL="342900" marR="0" lvl="0" indent="-342900">
              <a:lnSpc>
                <a:spcPct val="107000"/>
              </a:lnSpc>
              <a:spcAft>
                <a:spcPts val="800"/>
              </a:spcAft>
              <a:buFont typeface="Symbol" panose="05050102010706020507" pitchFamily="18" charset="2"/>
              <a:buChar char=""/>
            </a:pPr>
            <a:r>
              <a:rPr lang="en-US" sz="1800" dirty="0">
                <a:solidFill>
                  <a:srgbClr val="1C1C1C"/>
                </a:solidFill>
                <a:effectLst/>
                <a:latin typeface="Calibri" panose="020F0502020204030204" pitchFamily="34" charset="0"/>
                <a:ea typeface="Times New Roman" panose="02020603050405020304" pitchFamily="18" charset="0"/>
                <a:cs typeface="Aptos" panose="020B0004020202020204" pitchFamily="34" charset="0"/>
              </a:rPr>
              <a:t>Criminal fine of up to $10,000, imprisonment for up to two years, or both.</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457200" marR="0" indent="-228600"/>
            <a:r>
              <a:rPr lang="en-US" sz="1800" dirty="0">
                <a:effectLst/>
                <a:latin typeface="Calibri" panose="020F0502020204030204" pitchFamily="34" charset="0"/>
                <a:ea typeface="Aptos" panose="020B0004020202020204" pitchFamily="34" charset="0"/>
              </a:rPr>
              <a:t> </a:t>
            </a:r>
            <a:endParaRPr lang="en-US" sz="1600" b="1" i="1" u="sng"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50534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A1D28-D315-9B3F-A206-ED1C99E414D4}"/>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5AA49C04-4BF6-5636-BE1D-B75824DC8364}"/>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04E05A76-6DC3-4AF2-E469-02F6101B87A9}"/>
              </a:ext>
            </a:extLst>
          </p:cNvPr>
          <p:cNvSpPr txBox="1"/>
          <p:nvPr/>
        </p:nvSpPr>
        <p:spPr>
          <a:xfrm>
            <a:off x="1079938" y="1018033"/>
            <a:ext cx="984556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Corporate Transparency Act </a:t>
            </a:r>
            <a:endParaRPr lang="en-US"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E582677-053A-4DF2-2CE8-B59765719FDC}"/>
              </a:ext>
            </a:extLst>
          </p:cNvPr>
          <p:cNvSpPr txBox="1"/>
          <p:nvPr/>
        </p:nvSpPr>
        <p:spPr>
          <a:xfrm>
            <a:off x="1079938" y="1387365"/>
            <a:ext cx="9971690" cy="5269584"/>
          </a:xfrm>
          <a:prstGeom prst="rect">
            <a:avLst/>
          </a:prstGeom>
          <a:noFill/>
        </p:spPr>
        <p:txBody>
          <a:bodyPr wrap="square" rtlCol="0">
            <a:spAutoFit/>
          </a:bodyPr>
          <a:lstStyle/>
          <a:p>
            <a:pPr marL="457200" marR="0" indent="-457200">
              <a:lnSpc>
                <a:spcPct val="107000"/>
              </a:lnSpc>
              <a:spcAft>
                <a:spcPts val="800"/>
              </a:spcAft>
            </a:pPr>
            <a:r>
              <a:rPr lang="en-US" sz="1600" b="1" i="1" u="sng" dirty="0">
                <a:effectLst/>
                <a:latin typeface="Calibri" panose="020F0502020204030204" pitchFamily="34" charset="0"/>
                <a:ea typeface="Aptos" panose="020B0004020202020204" pitchFamily="34" charset="0"/>
                <a:cs typeface="Aptos" panose="020B0004020202020204" pitchFamily="34" charset="0"/>
              </a:rPr>
              <a:t>Litigation Developments:</a:t>
            </a:r>
            <a:endParaRPr lang="en-US" sz="1600" b="1" i="1" u="sng" dirty="0">
              <a:latin typeface="Calibri" panose="020F050202020403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r>
              <a:rPr lang="en-US" b="1" i="1" dirty="0">
                <a:solidFill>
                  <a:srgbClr val="000000"/>
                </a:solidFill>
                <a:effectLst/>
                <a:latin typeface="Calibri" panose="020F0502020204030204" pitchFamily="34" charset="0"/>
                <a:ea typeface="Aptos" panose="020B0004020202020204" pitchFamily="34" charset="0"/>
              </a:rPr>
              <a:t>National Small Business United v. Yellen:  </a:t>
            </a:r>
            <a:r>
              <a:rPr lang="en-US" dirty="0">
                <a:solidFill>
                  <a:srgbClr val="000000"/>
                </a:solidFill>
                <a:effectLst/>
                <a:latin typeface="Calibri" panose="020F0502020204030204" pitchFamily="34" charset="0"/>
                <a:ea typeface="Aptos" panose="020B0004020202020204" pitchFamily="34" charset="0"/>
              </a:rPr>
              <a:t>In March 2024, a federal district court in Alabama held the CTA to be unconstitutional “</a:t>
            </a:r>
            <a:r>
              <a:rPr lang="en-US" i="1" dirty="0">
                <a:solidFill>
                  <a:srgbClr val="000000"/>
                </a:solidFill>
                <a:effectLst/>
                <a:latin typeface="Calibri" panose="020F0502020204030204" pitchFamily="34" charset="0"/>
                <a:ea typeface="Aptos" panose="020B0004020202020204" pitchFamily="34" charset="0"/>
              </a:rPr>
              <a:t>[b]ecause the CTA exceeds the Constitution’s limits on the legislative branch and lacks a sufficient nexus to any enumerated power to be a necessary or proper means of achieving Congress’ policy goals</a:t>
            </a:r>
            <a:r>
              <a:rPr lang="en-US" dirty="0">
                <a:solidFill>
                  <a:srgbClr val="000000"/>
                </a:solidFill>
                <a:effectLst/>
                <a:latin typeface="Calibri" panose="020F0502020204030204" pitchFamily="34" charset="0"/>
                <a:ea typeface="Aptos" panose="020B0004020202020204" pitchFamily="34" charset="0"/>
              </a:rPr>
              <a:t> . . .” and granted an injunction against enforcement of the CTA </a:t>
            </a:r>
            <a:r>
              <a:rPr lang="en-US" u="sng" dirty="0">
                <a:solidFill>
                  <a:srgbClr val="000000"/>
                </a:solidFill>
                <a:effectLst/>
                <a:latin typeface="Calibri" panose="020F0502020204030204" pitchFamily="34" charset="0"/>
                <a:ea typeface="Aptos" panose="020B0004020202020204" pitchFamily="34" charset="0"/>
              </a:rPr>
              <a:t>to the plaintiffs</a:t>
            </a:r>
            <a:r>
              <a:rPr lang="en-US" dirty="0">
                <a:solidFill>
                  <a:srgbClr val="000000"/>
                </a:solidFill>
                <a:effectLst/>
                <a:latin typeface="Calibri" panose="020F0502020204030204" pitchFamily="34" charset="0"/>
                <a:ea typeface="Aptos" panose="020B0004020202020204" pitchFamily="34" charset="0"/>
              </a:rPr>
              <a:t>.  In response to the decision, FinCEN posted a notice to its website which noted that the Department of Justice has filed a Notice of Appeal on March 11, 2024.</a:t>
            </a:r>
          </a:p>
          <a:p>
            <a:pPr marL="285750" indent="-285750">
              <a:lnSpc>
                <a:spcPct val="107000"/>
              </a:lnSpc>
              <a:spcAft>
                <a:spcPts val="800"/>
              </a:spcAft>
              <a:buFont typeface="Arial" panose="020B0604020202020204" pitchFamily="34" charset="0"/>
              <a:buChar char="•"/>
            </a:pPr>
            <a:r>
              <a:rPr lang="en-US" b="1" i="1" dirty="0">
                <a:effectLst/>
                <a:latin typeface="Calibri" panose="020F0502020204030204" pitchFamily="34" charset="0"/>
                <a:ea typeface="Aptos" panose="020B0004020202020204" pitchFamily="34" charset="0"/>
              </a:rPr>
              <a:t>Texas Top Cop Shop v. Garland:</a:t>
            </a:r>
            <a:r>
              <a:rPr lang="en-US" dirty="0">
                <a:effectLst/>
                <a:latin typeface="Calibri" panose="020F0502020204030204" pitchFamily="34" charset="0"/>
                <a:ea typeface="Aptos" panose="020B0004020202020204" pitchFamily="34" charset="0"/>
              </a:rPr>
              <a:t>  On </a:t>
            </a:r>
            <a:r>
              <a:rPr lang="en-US" u="sng" dirty="0">
                <a:effectLst/>
                <a:latin typeface="Calibri" panose="020F0502020204030204" pitchFamily="34" charset="0"/>
                <a:ea typeface="Aptos" panose="020B0004020202020204" pitchFamily="34" charset="0"/>
              </a:rPr>
              <a:t>December 3, 2024</a:t>
            </a:r>
            <a:r>
              <a:rPr lang="en-US" dirty="0">
                <a:effectLst/>
                <a:latin typeface="Calibri" panose="020F0502020204030204" pitchFamily="34" charset="0"/>
                <a:ea typeface="Aptos" panose="020B0004020202020204" pitchFamily="34" charset="0"/>
              </a:rPr>
              <a:t>, the United States District Court in the Eastern District of Texas, Sherman Division, declared the CTA to be “likely unconstitutional” and issued a preliminary injunction against enforcement of the CTA.  The Texas preliminary injunction </a:t>
            </a:r>
            <a:r>
              <a:rPr lang="en-US" u="sng" dirty="0">
                <a:effectLst/>
                <a:latin typeface="Calibri" panose="020F0502020204030204" pitchFamily="34" charset="0"/>
                <a:ea typeface="Aptos" panose="020B0004020202020204" pitchFamily="34" charset="0"/>
              </a:rPr>
              <a:t>applied to all reporting companies nationwide</a:t>
            </a:r>
            <a:r>
              <a:rPr lang="en-US" dirty="0">
                <a:effectLst/>
                <a:latin typeface="Calibri" panose="020F0502020204030204" pitchFamily="34" charset="0"/>
                <a:ea typeface="Aptos" panose="020B0004020202020204" pitchFamily="34" charset="0"/>
              </a:rPr>
              <a:t> and stayed all deadlines to comply with BOI reporting requirements.</a:t>
            </a:r>
          </a:p>
          <a:p>
            <a:pPr marL="742950" lvl="1" indent="-285750">
              <a:lnSpc>
                <a:spcPct val="107000"/>
              </a:lnSpc>
              <a:spcAft>
                <a:spcPts val="800"/>
              </a:spcAft>
              <a:buFont typeface="Courier New" panose="02070309020205020404" pitchFamily="49" charset="0"/>
              <a:buChar char="o"/>
            </a:pPr>
            <a:r>
              <a:rPr lang="en-US" u="sng" dirty="0">
                <a:effectLst/>
                <a:latin typeface="Calibri" panose="020F0502020204030204" pitchFamily="34" charset="0"/>
                <a:ea typeface="Aptos" panose="020B0004020202020204" pitchFamily="34" charset="0"/>
              </a:rPr>
              <a:t>December 5, 2024</a:t>
            </a:r>
            <a:r>
              <a:rPr lang="en-US" dirty="0">
                <a:effectLst/>
                <a:latin typeface="Calibri" panose="020F0502020204030204" pitchFamily="34" charset="0"/>
                <a:ea typeface="Aptos" panose="020B0004020202020204" pitchFamily="34" charset="0"/>
              </a:rPr>
              <a:t> - Department of Justice filed a Notice of Appeal on behalf of the Department of Treasury, appealing the decision to the Fifth Circuit as well as an emergency motion for a stay of the injunction pending appeal.</a:t>
            </a:r>
          </a:p>
          <a:p>
            <a:pPr marL="285750" indent="-285750">
              <a:lnSpc>
                <a:spcPct val="107000"/>
              </a:lnSpc>
              <a:spcAft>
                <a:spcPts val="800"/>
              </a:spcAft>
              <a:buFont typeface="Arial" panose="020B0604020202020204" pitchFamily="34" charset="0"/>
              <a:buChar char="•"/>
            </a:pPr>
            <a:endParaRPr lang="en-US" dirty="0">
              <a:effectLst/>
              <a:latin typeface="Calibri" panose="020F0502020204030204" pitchFamily="34" charset="0"/>
              <a:ea typeface="Aptos" panose="020B0004020202020204" pitchFamily="34" charset="0"/>
            </a:endParaRPr>
          </a:p>
          <a:p>
            <a:pPr marR="0">
              <a:lnSpc>
                <a:spcPct val="107000"/>
              </a:lnSpc>
              <a:spcAft>
                <a:spcPts val="800"/>
              </a:spcAft>
            </a:pPr>
            <a:endParaRPr lang="en-US" sz="1600" b="1" i="1" u="sng"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948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161A-4020-2237-D989-C0507374D9C2}"/>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0E6163F1-BE66-7A35-CBD4-1F7A8205D3C7}"/>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AAB4F60A-94AE-BF8A-5200-4065C6E6C8D0}"/>
              </a:ext>
            </a:extLst>
          </p:cNvPr>
          <p:cNvSpPr txBox="1"/>
          <p:nvPr/>
        </p:nvSpPr>
        <p:spPr>
          <a:xfrm>
            <a:off x="1079938" y="1018033"/>
            <a:ext cx="984556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Corporate Transparency Act </a:t>
            </a:r>
            <a:endParaRPr lang="en-US"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140D7E0-1732-1C7E-B20A-42DC9C27034E}"/>
              </a:ext>
            </a:extLst>
          </p:cNvPr>
          <p:cNvSpPr txBox="1"/>
          <p:nvPr/>
        </p:nvSpPr>
        <p:spPr>
          <a:xfrm>
            <a:off x="1079938" y="1387365"/>
            <a:ext cx="9971690" cy="5679953"/>
          </a:xfrm>
          <a:prstGeom prst="rect">
            <a:avLst/>
          </a:prstGeom>
          <a:noFill/>
        </p:spPr>
        <p:txBody>
          <a:bodyPr wrap="square" rtlCol="0">
            <a:spAutoFit/>
          </a:bodyPr>
          <a:lstStyle/>
          <a:p>
            <a:pPr marL="457200" marR="0" indent="-457200">
              <a:lnSpc>
                <a:spcPct val="107000"/>
              </a:lnSpc>
              <a:spcAft>
                <a:spcPts val="800"/>
              </a:spcAft>
            </a:pPr>
            <a:r>
              <a:rPr lang="en-US" sz="1600" b="1" i="1" u="sng" dirty="0">
                <a:effectLst/>
                <a:latin typeface="Calibri" panose="020F0502020204030204" pitchFamily="34" charset="0"/>
                <a:ea typeface="Aptos" panose="020B0004020202020204" pitchFamily="34" charset="0"/>
                <a:cs typeface="Aptos" panose="020B0004020202020204" pitchFamily="34" charset="0"/>
              </a:rPr>
              <a:t>Litigation Developments:</a:t>
            </a:r>
            <a:endParaRPr lang="en-US" sz="1600" b="1" i="1" u="sng" dirty="0">
              <a:latin typeface="Calibri" panose="020F0502020204030204" pitchFamily="34" charset="0"/>
              <a:ea typeface="Aptos" panose="020B0004020202020204" pitchFamily="34" charset="0"/>
              <a:cs typeface="Aptos" panose="020B0004020202020204" pitchFamily="34" charset="0"/>
            </a:endParaRPr>
          </a:p>
          <a:p>
            <a:pPr marL="742950" lvl="1" indent="-285750">
              <a:lnSpc>
                <a:spcPct val="107000"/>
              </a:lnSpc>
              <a:spcAft>
                <a:spcPts val="800"/>
              </a:spcAft>
              <a:buFont typeface="Courier New" panose="02070309020205020404" pitchFamily="49" charset="0"/>
              <a:buChar char="o"/>
            </a:pPr>
            <a:r>
              <a:rPr lang="en-US" u="sng" dirty="0">
                <a:effectLst/>
                <a:latin typeface="Calibri" panose="020F0502020204030204" pitchFamily="34" charset="0"/>
                <a:ea typeface="Aptos" panose="020B0004020202020204" pitchFamily="34" charset="0"/>
              </a:rPr>
              <a:t>December 23, 2024 </a:t>
            </a:r>
            <a:r>
              <a:rPr lang="en-US" dirty="0">
                <a:effectLst/>
                <a:latin typeface="Calibri" panose="020F0502020204030204" pitchFamily="34" charset="0"/>
                <a:ea typeface="Aptos" panose="020B0004020202020204" pitchFamily="34" charset="0"/>
              </a:rPr>
              <a:t>- motions panel of the Fifth Circuit Court of Appeals granted FinCEN’s emergency motion for a stay pending appeal, ruling that the stay is in the "public's urgent interest in combating financial crime and protecting our country's national security."  The order also expedited the appeal to the next available oral argument panel.  = Companies </a:t>
            </a:r>
            <a:r>
              <a:rPr lang="en-US" b="1" u="sng" dirty="0">
                <a:effectLst/>
                <a:latin typeface="Calibri" panose="020F0502020204030204" pitchFamily="34" charset="0"/>
                <a:ea typeface="Aptos" panose="020B0004020202020204" pitchFamily="34" charset="0"/>
              </a:rPr>
              <a:t>required</a:t>
            </a:r>
            <a:r>
              <a:rPr lang="en-US" dirty="0">
                <a:effectLst/>
                <a:latin typeface="Calibri" panose="020F0502020204030204" pitchFamily="34" charset="0"/>
                <a:ea typeface="Aptos" panose="020B0004020202020204" pitchFamily="34" charset="0"/>
              </a:rPr>
              <a:t> to file BOI and FinCEN extended deadlines to file (Jan. 13, 2025).</a:t>
            </a:r>
          </a:p>
          <a:p>
            <a:pPr marL="742950" lvl="1" indent="-285750">
              <a:lnSpc>
                <a:spcPct val="107000"/>
              </a:lnSpc>
              <a:spcAft>
                <a:spcPts val="800"/>
              </a:spcAft>
              <a:buFont typeface="Courier New" panose="02070309020205020404" pitchFamily="49" charset="0"/>
              <a:buChar char="o"/>
            </a:pPr>
            <a:r>
              <a:rPr lang="en-US" u="sng" dirty="0">
                <a:effectLst/>
                <a:latin typeface="Calibri" panose="020F0502020204030204" pitchFamily="34" charset="0"/>
                <a:ea typeface="Aptos" panose="020B0004020202020204" pitchFamily="34" charset="0"/>
              </a:rPr>
              <a:t>December 26, 2024 </a:t>
            </a:r>
            <a:r>
              <a:rPr lang="en-US" dirty="0">
                <a:effectLst/>
                <a:latin typeface="Calibri" panose="020F0502020204030204" pitchFamily="34" charset="0"/>
                <a:ea typeface="Aptos" panose="020B0004020202020204" pitchFamily="34" charset="0"/>
              </a:rPr>
              <a:t>- merits panel for the Fifth Circuit vacated the prior order of the motions panel, thereby reinstating the preliminary injunction against enforcement of the CTA and FinCEN’s BOI reporting rule.   = Companies </a:t>
            </a:r>
            <a:r>
              <a:rPr lang="en-US" b="1" u="sng" dirty="0">
                <a:effectLst/>
                <a:latin typeface="Calibri" panose="020F0502020204030204" pitchFamily="34" charset="0"/>
                <a:ea typeface="Aptos" panose="020B0004020202020204" pitchFamily="34" charset="0"/>
              </a:rPr>
              <a:t>not required </a:t>
            </a:r>
            <a:r>
              <a:rPr lang="en-US" dirty="0">
                <a:effectLst/>
                <a:latin typeface="Calibri" panose="020F0502020204030204" pitchFamily="34" charset="0"/>
                <a:ea typeface="Aptos" panose="020B0004020202020204" pitchFamily="34" charset="0"/>
              </a:rPr>
              <a:t>to file BOI. </a:t>
            </a:r>
          </a:p>
          <a:p>
            <a:pPr marL="742950" lvl="1"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Aptos" panose="020B0004020202020204" pitchFamily="34" charset="0"/>
              </a:rPr>
              <a:t>The schedule for briefing and oral arguments on the merits is as follows:</a:t>
            </a:r>
          </a:p>
          <a:p>
            <a:pPr marL="1200150" lvl="2" indent="-285750">
              <a:lnSpc>
                <a:spcPct val="107000"/>
              </a:lnSpc>
              <a:spcAft>
                <a:spcPts val="800"/>
              </a:spcAft>
              <a:buFont typeface="Wingdings" panose="05000000000000000000" pitchFamily="2" charset="2"/>
              <a:buChar char="v"/>
            </a:pPr>
            <a:r>
              <a:rPr lang="en-US" sz="1600" dirty="0">
                <a:effectLst/>
                <a:latin typeface="Calibri" panose="020F0502020204030204" pitchFamily="34" charset="0"/>
                <a:ea typeface="Aptos" panose="020B0004020202020204" pitchFamily="34" charset="0"/>
              </a:rPr>
              <a:t>February 7, 2025 – appellant's (government) brief due</a:t>
            </a:r>
          </a:p>
          <a:p>
            <a:pPr marL="1200150" lvl="2" indent="-285750">
              <a:lnSpc>
                <a:spcPct val="107000"/>
              </a:lnSpc>
              <a:spcAft>
                <a:spcPts val="800"/>
              </a:spcAft>
              <a:buFont typeface="Wingdings" panose="05000000000000000000" pitchFamily="2" charset="2"/>
              <a:buChar char="v"/>
            </a:pPr>
            <a:r>
              <a:rPr lang="en-US" sz="1600" dirty="0">
                <a:effectLst/>
                <a:latin typeface="Calibri" panose="020F0502020204030204" pitchFamily="34" charset="0"/>
                <a:ea typeface="Aptos" panose="020B0004020202020204" pitchFamily="34" charset="0"/>
              </a:rPr>
              <a:t>February 21, 2025 – appellee's (plaintiffs) brief due</a:t>
            </a:r>
          </a:p>
          <a:p>
            <a:pPr marL="1200150" lvl="2" indent="-285750">
              <a:lnSpc>
                <a:spcPct val="107000"/>
              </a:lnSpc>
              <a:spcAft>
                <a:spcPts val="800"/>
              </a:spcAft>
              <a:buFont typeface="Wingdings" panose="05000000000000000000" pitchFamily="2" charset="2"/>
              <a:buChar char="v"/>
            </a:pPr>
            <a:r>
              <a:rPr lang="en-US" sz="1600" dirty="0">
                <a:effectLst/>
                <a:latin typeface="Calibri" panose="020F0502020204030204" pitchFamily="34" charset="0"/>
                <a:ea typeface="Aptos" panose="020B0004020202020204" pitchFamily="34" charset="0"/>
              </a:rPr>
              <a:t>February 28, 2025 – government's reply brief</a:t>
            </a:r>
          </a:p>
          <a:p>
            <a:pPr marL="1200150" lvl="2" indent="-285750">
              <a:lnSpc>
                <a:spcPct val="107000"/>
              </a:lnSpc>
              <a:spcAft>
                <a:spcPts val="800"/>
              </a:spcAft>
              <a:buFont typeface="Wingdings" panose="05000000000000000000" pitchFamily="2" charset="2"/>
              <a:buChar char="v"/>
            </a:pPr>
            <a:r>
              <a:rPr lang="en-US" sz="1600" dirty="0">
                <a:effectLst/>
                <a:latin typeface="Calibri" panose="020F0502020204030204" pitchFamily="34" charset="0"/>
                <a:ea typeface="Aptos" panose="020B0004020202020204" pitchFamily="34" charset="0"/>
              </a:rPr>
              <a:t>March 25, 2025 – oral argument</a:t>
            </a:r>
          </a:p>
          <a:p>
            <a:pPr marL="285750" indent="-285750">
              <a:lnSpc>
                <a:spcPct val="107000"/>
              </a:lnSpc>
              <a:spcAft>
                <a:spcPts val="800"/>
              </a:spcAft>
              <a:buFont typeface="Arial" panose="020B0604020202020204" pitchFamily="34" charset="0"/>
              <a:buChar char="•"/>
            </a:pPr>
            <a:endParaRPr lang="en-US" dirty="0">
              <a:effectLst/>
              <a:latin typeface="Calibri" panose="020F0502020204030204" pitchFamily="34" charset="0"/>
              <a:ea typeface="Aptos" panose="020B0004020202020204" pitchFamily="34" charset="0"/>
            </a:endParaRPr>
          </a:p>
          <a:p>
            <a:pPr marR="0">
              <a:lnSpc>
                <a:spcPct val="107000"/>
              </a:lnSpc>
              <a:spcAft>
                <a:spcPts val="800"/>
              </a:spcAft>
            </a:pPr>
            <a:endParaRPr lang="en-US" sz="1600" b="1" i="1" u="sng"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47356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F694-053A-62EE-B7C7-C46B4E9FEF40}"/>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665E646D-E22B-5C4A-7E83-31871CB9882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5CA50DE5-722C-DBCD-A47C-E25C99E874B1}"/>
              </a:ext>
            </a:extLst>
          </p:cNvPr>
          <p:cNvSpPr txBox="1"/>
          <p:nvPr/>
        </p:nvSpPr>
        <p:spPr>
          <a:xfrm>
            <a:off x="1079938" y="1018033"/>
            <a:ext cx="9845565"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Corporate Transparency Act </a:t>
            </a:r>
            <a:endParaRPr lang="en-US" b="1" i="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145298D-7982-38FC-48C5-FF4571E21416}"/>
              </a:ext>
            </a:extLst>
          </p:cNvPr>
          <p:cNvSpPr txBox="1"/>
          <p:nvPr/>
        </p:nvSpPr>
        <p:spPr>
          <a:xfrm>
            <a:off x="1079938" y="1387365"/>
            <a:ext cx="9971690" cy="3890360"/>
          </a:xfrm>
          <a:prstGeom prst="rect">
            <a:avLst/>
          </a:prstGeom>
          <a:noFill/>
        </p:spPr>
        <p:txBody>
          <a:bodyPr wrap="square" rtlCol="0">
            <a:spAutoFit/>
          </a:bodyPr>
          <a:lstStyle/>
          <a:p>
            <a:pPr marL="457200" marR="0" indent="-457200">
              <a:lnSpc>
                <a:spcPct val="107000"/>
              </a:lnSpc>
              <a:spcAft>
                <a:spcPts val="800"/>
              </a:spcAft>
            </a:pPr>
            <a:r>
              <a:rPr lang="en-US" sz="1600" b="1" i="1" u="sng" dirty="0">
                <a:effectLst/>
                <a:latin typeface="Calibri" panose="020F0502020204030204" pitchFamily="34" charset="0"/>
                <a:ea typeface="Aptos" panose="020B0004020202020204" pitchFamily="34" charset="0"/>
                <a:cs typeface="Aptos" panose="020B0004020202020204" pitchFamily="34" charset="0"/>
              </a:rPr>
              <a:t>Litigation Developments:</a:t>
            </a:r>
            <a:endParaRPr lang="en-US" sz="1600" b="1" i="1" u="sng" dirty="0">
              <a:latin typeface="Calibri" panose="020F0502020204030204" pitchFamily="34" charset="0"/>
              <a:ea typeface="Aptos" panose="020B0004020202020204" pitchFamily="34" charset="0"/>
              <a:cs typeface="Aptos" panose="020B0004020202020204" pitchFamily="34" charset="0"/>
            </a:endParaRPr>
          </a:p>
          <a:p>
            <a:pPr marL="742950" lvl="1" indent="-285750">
              <a:lnSpc>
                <a:spcPct val="107000"/>
              </a:lnSpc>
              <a:spcAft>
                <a:spcPts val="800"/>
              </a:spcAft>
              <a:buFont typeface="Courier New" panose="02070309020205020404" pitchFamily="49" charset="0"/>
              <a:buChar char="o"/>
            </a:pPr>
            <a:r>
              <a:rPr lang="en-US" u="sng" dirty="0">
                <a:effectLst/>
                <a:latin typeface="Calibri" panose="020F0502020204030204" pitchFamily="34" charset="0"/>
                <a:ea typeface="Aptos" panose="020B0004020202020204" pitchFamily="34" charset="0"/>
              </a:rPr>
              <a:t>December 31, 2024 </a:t>
            </a:r>
            <a:r>
              <a:rPr lang="en-US" dirty="0">
                <a:effectLst/>
                <a:latin typeface="Calibri" panose="020F0502020204030204" pitchFamily="34" charset="0"/>
                <a:ea typeface="Aptos" panose="020B0004020202020204" pitchFamily="34" charset="0"/>
              </a:rPr>
              <a:t>- Justice Department filed an emergency application to the U.S. Supreme Court, asking the justices to overturn the Fifth Circuit decision on the preliminary injunction and to reinstate the CTA while the Fifth Circuit hears arguments and makes its decision on the merits.</a:t>
            </a:r>
          </a:p>
          <a:p>
            <a:pPr marL="742950" lvl="1" indent="-285750">
              <a:lnSpc>
                <a:spcPct val="107000"/>
              </a:lnSpc>
              <a:spcAft>
                <a:spcPts val="800"/>
              </a:spcAft>
              <a:buFont typeface="Courier New" panose="02070309020205020404" pitchFamily="49" charset="0"/>
              <a:buChar char="o"/>
            </a:pPr>
            <a:r>
              <a:rPr lang="en-US" dirty="0">
                <a:latin typeface="Calibri" panose="020F0502020204030204" pitchFamily="34" charset="0"/>
                <a:ea typeface="Aptos" panose="020B0004020202020204" pitchFamily="34" charset="0"/>
              </a:rPr>
              <a:t>Application argues that district court overreached by issuing a nationwide injunction, rather than limiting the injunction to just the parties who sued over the law. </a:t>
            </a:r>
            <a:endParaRPr lang="en-US" dirty="0">
              <a:effectLst/>
              <a:latin typeface="Calibri" panose="020F0502020204030204" pitchFamily="34" charset="0"/>
              <a:ea typeface="Aptos" panose="020B0004020202020204" pitchFamily="34" charset="0"/>
            </a:endParaRPr>
          </a:p>
          <a:p>
            <a:pPr marL="742950" lvl="1"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Aptos" panose="020B0004020202020204" pitchFamily="34" charset="0"/>
              </a:rPr>
              <a:t>If justices are willing to take up the application, it is </a:t>
            </a:r>
            <a:r>
              <a:rPr lang="en-US" i="1" dirty="0">
                <a:effectLst/>
                <a:latin typeface="Calibri" panose="020F0502020204030204" pitchFamily="34" charset="0"/>
                <a:ea typeface="Aptos" panose="020B0004020202020204" pitchFamily="34" charset="0"/>
              </a:rPr>
              <a:t>possible</a:t>
            </a:r>
            <a:r>
              <a:rPr lang="en-US" dirty="0">
                <a:effectLst/>
                <a:latin typeface="Calibri" panose="020F0502020204030204" pitchFamily="34" charset="0"/>
                <a:ea typeface="Aptos" panose="020B0004020202020204" pitchFamily="34" charset="0"/>
              </a:rPr>
              <a:t> that FinCEN will be enforcing the CTA and collecting BOI information pending resolution of the appeal proceedings. </a:t>
            </a:r>
          </a:p>
          <a:p>
            <a:pPr marL="742950" lvl="1" indent="-285750">
              <a:lnSpc>
                <a:spcPct val="107000"/>
              </a:lnSpc>
              <a:spcAft>
                <a:spcPts val="800"/>
              </a:spcAft>
              <a:buFont typeface="Courier New" panose="02070309020205020404" pitchFamily="49" charset="0"/>
              <a:buChar char="o"/>
            </a:pPr>
            <a:endParaRPr lang="en-US" dirty="0">
              <a:effectLst/>
              <a:latin typeface="Calibri" panose="020F0502020204030204" pitchFamily="34" charset="0"/>
              <a:ea typeface="Aptos" panose="020B0004020202020204" pitchFamily="34" charset="0"/>
            </a:endParaRPr>
          </a:p>
          <a:p>
            <a:pPr marL="285750" indent="-285750">
              <a:lnSpc>
                <a:spcPct val="107000"/>
              </a:lnSpc>
              <a:spcAft>
                <a:spcPts val="800"/>
              </a:spcAft>
              <a:buFont typeface="Arial" panose="020B0604020202020204" pitchFamily="34" charset="0"/>
              <a:buChar char="•"/>
            </a:pPr>
            <a:endParaRPr lang="en-US" dirty="0">
              <a:effectLst/>
              <a:latin typeface="Calibri" panose="020F0502020204030204" pitchFamily="34" charset="0"/>
              <a:ea typeface="Aptos" panose="020B0004020202020204" pitchFamily="34" charset="0"/>
            </a:endParaRPr>
          </a:p>
          <a:p>
            <a:pPr marR="0">
              <a:lnSpc>
                <a:spcPct val="107000"/>
              </a:lnSpc>
              <a:spcAft>
                <a:spcPts val="800"/>
              </a:spcAft>
            </a:pPr>
            <a:endParaRPr lang="en-US" sz="1600" b="1" i="1" u="sng"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8687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6F619E-FB44-6B49-9C82-CEF217E8DFC8}"/>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Eric Johnson, JD</a:t>
            </a:r>
          </a:p>
        </p:txBody>
      </p:sp>
      <p:sp>
        <p:nvSpPr>
          <p:cNvPr id="5" name="TextBox 4">
            <a:extLst>
              <a:ext uri="{FF2B5EF4-FFF2-40B4-BE49-F238E27FC236}">
                <a16:creationId xmlns:a16="http://schemas.microsoft.com/office/drawing/2014/main" id="{0AF27643-E3BC-4958-8C8B-BDB2C2178697}"/>
              </a:ext>
            </a:extLst>
          </p:cNvPr>
          <p:cNvSpPr txBox="1"/>
          <p:nvPr/>
        </p:nvSpPr>
        <p:spPr>
          <a:xfrm>
            <a:off x="3425208" y="2169029"/>
            <a:ext cx="8153401" cy="3775393"/>
          </a:xfrm>
          <a:prstGeom prst="rect">
            <a:avLst/>
          </a:prstGeom>
          <a:noFill/>
        </p:spPr>
        <p:txBody>
          <a:bodyPr wrap="square">
            <a:spAutoFit/>
          </a:bodyPr>
          <a:lstStyle/>
          <a:p>
            <a:pPr algn="l">
              <a:spcAft>
                <a:spcPts val="1125"/>
              </a:spcAft>
            </a:pPr>
            <a:r>
              <a:rPr lang="en-US" sz="1300" b="0" i="0" dirty="0">
                <a:solidFill>
                  <a:srgbClr val="444444"/>
                </a:solidFill>
                <a:effectLst/>
                <a:latin typeface="Roboto" panose="02000000000000000000" pitchFamily="2" charset="0"/>
              </a:rPr>
              <a:t>Eric is a partner in the firm's Oklahoma City office and Editor in Chief of </a:t>
            </a:r>
            <a:r>
              <a:rPr lang="en-US" sz="1300" b="0" i="0" dirty="0" err="1">
                <a:solidFill>
                  <a:srgbClr val="444444"/>
                </a:solidFill>
                <a:effectLst/>
                <a:latin typeface="Roboto" panose="02000000000000000000" pitchFamily="2" charset="0"/>
              </a:rPr>
              <a:t>CounselorLibrary.com's</a:t>
            </a:r>
            <a:r>
              <a:rPr lang="en-US" sz="1300" b="0" i="0" dirty="0">
                <a:solidFill>
                  <a:srgbClr val="444444"/>
                </a:solidFill>
                <a:effectLst/>
                <a:latin typeface="Roboto" panose="02000000000000000000" pitchFamily="2" charset="0"/>
              </a:rPr>
              <a:t> </a:t>
            </a:r>
            <a:r>
              <a:rPr lang="en-US" sz="1300" b="0" i="1" dirty="0">
                <a:solidFill>
                  <a:srgbClr val="444444"/>
                </a:solidFill>
                <a:effectLst/>
                <a:latin typeface="Roboto" panose="02000000000000000000" pitchFamily="2" charset="0"/>
              </a:rPr>
              <a:t>Spot Delivery</a:t>
            </a:r>
            <a:r>
              <a:rPr lang="en-US" sz="1300" b="0" i="0" dirty="0">
                <a:solidFill>
                  <a:srgbClr val="444444"/>
                </a:solidFill>
                <a:effectLst/>
                <a:latin typeface="Roboto" panose="02000000000000000000" pitchFamily="2" charset="0"/>
              </a:rPr>
              <a:t> publication. He assists national and state banks, credit unions, licensed lenders, motor vehicles dealers and automotive finance companies in the development and maintenance of nationwide automobile finance programs; online motor vehicle sales programs; litigation funding programs; and electronic payment programs. Eric also assists DMS providers of documents and software with federal and state law compliance. He provides responses to regulator examinations; provides comments on proposed statutes and regulations to legislators and regulators; and assists financial services creditors with statutory and regulatory changes. Eric also assists financial services providers on e-commerce and information technology issues.</a:t>
            </a:r>
          </a:p>
          <a:p>
            <a:pPr algn="just">
              <a:spcAft>
                <a:spcPts val="1125"/>
              </a:spcAft>
            </a:pPr>
            <a:r>
              <a:rPr lang="en-US" sz="1300" b="0" i="0" dirty="0">
                <a:solidFill>
                  <a:srgbClr val="444444"/>
                </a:solidFill>
                <a:effectLst/>
                <a:latin typeface="Roboto" panose="02000000000000000000" pitchFamily="2" charset="0"/>
              </a:rPr>
              <a:t>Eric serves as Chair of the Legal Committee for the National Automotive Finance Association and is a co-founder and co-instructor of their Consumer Credit Compliance Certification Program and Front-Line Compliance Certificates Program. Eric is a Fellow of the American College of Consumer Financial Services Lawyers and serves on its Nominating Committee. He also serves as Chair of the Governing Committee for The Conference on Consumer Finance Law and as Update Chair of the Financial Institutions and Commercial Law Section of the Oklahoma Bar Association. </a:t>
            </a:r>
          </a:p>
          <a:p>
            <a:pPr>
              <a:spcAft>
                <a:spcPts val="1125"/>
              </a:spcAft>
            </a:pPr>
            <a:r>
              <a:rPr lang="en-US" sz="1300" b="0" i="0" dirty="0">
                <a:solidFill>
                  <a:srgbClr val="444444"/>
                </a:solidFill>
                <a:effectLst/>
                <a:latin typeface="Roboto" panose="02000000000000000000" pitchFamily="2" charset="0"/>
              </a:rPr>
              <a:t>Eric is listed in the 2025 edition of </a:t>
            </a:r>
            <a:r>
              <a:rPr lang="en-US" sz="1300" b="0" i="1" dirty="0">
                <a:solidFill>
                  <a:srgbClr val="444444"/>
                </a:solidFill>
                <a:effectLst/>
                <a:latin typeface="Roboto" panose="02000000000000000000" pitchFamily="2" charset="0"/>
              </a:rPr>
              <a:t>The Best Lawyers in America®</a:t>
            </a:r>
            <a:r>
              <a:rPr lang="en-US" sz="1300" b="0" i="0" dirty="0">
                <a:solidFill>
                  <a:srgbClr val="444444"/>
                </a:solidFill>
                <a:effectLst/>
                <a:latin typeface="Roboto" panose="02000000000000000000" pitchFamily="2" charset="0"/>
              </a:rPr>
              <a:t> in the practice areas of Banking and Finance Law, Commercial Litigation, Financial Services Regulation Law and Litigation-Banking &amp; Finance. </a:t>
            </a:r>
          </a:p>
        </p:txBody>
      </p:sp>
      <p:pic>
        <p:nvPicPr>
          <p:cNvPr id="10" name="Picture 2" descr="Eric Johnson">
            <a:extLst>
              <a:ext uri="{FF2B5EF4-FFF2-40B4-BE49-F238E27FC236}">
                <a16:creationId xmlns:a16="http://schemas.microsoft.com/office/drawing/2014/main" id="{26DF1490-E9F5-45FC-AF78-C540422C3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91" y="1473483"/>
            <a:ext cx="2088027" cy="2888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58B24AF-DDA7-40A0-8A52-1C4ECA33C182}"/>
              </a:ext>
            </a:extLst>
          </p:cNvPr>
          <p:cNvSpPr txBox="1"/>
          <p:nvPr/>
        </p:nvSpPr>
        <p:spPr>
          <a:xfrm>
            <a:off x="495300" y="4501777"/>
            <a:ext cx="2324211" cy="1373581"/>
          </a:xfrm>
          <a:prstGeom prst="rect">
            <a:avLst/>
          </a:prstGeom>
          <a:noFill/>
        </p:spPr>
        <p:txBody>
          <a:bodyPr wrap="square">
            <a:spAutoFit/>
          </a:bodyPr>
          <a:lstStyle/>
          <a:p>
            <a:pPr marL="0" marR="0">
              <a:lnSpc>
                <a:spcPct val="107000"/>
              </a:lnSpc>
              <a:spcBef>
                <a:spcPts val="0"/>
              </a:spcBef>
              <a:spcAft>
                <a:spcPts val="0"/>
              </a:spcAft>
            </a:pPr>
            <a:r>
              <a:rPr lang="en-US" b="1"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Eric L. Johnson</a:t>
            </a:r>
            <a:endParaRPr lang="en-US"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Partner</a:t>
            </a:r>
          </a:p>
          <a:p>
            <a:pPr marL="0" marR="0">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Hudson Cook, LLP</a:t>
            </a:r>
          </a:p>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405.602.3812</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strike="noStrike" dirty="0">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 </a:t>
            </a:r>
            <a:br>
              <a:rPr lang="en-US" sz="1600" dirty="0">
                <a:effectLst/>
                <a:latin typeface="Calibri" panose="020F0502020204030204" pitchFamily="34" charset="0"/>
                <a:ea typeface="Times New Roman" panose="02020603050405020304" pitchFamily="18" charset="0"/>
                <a:cs typeface="Calibri" panose="020F0502020204030204" pitchFamily="34" charset="0"/>
              </a:rPr>
            </a:br>
            <a:r>
              <a:rPr lang="en-US" sz="1600"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ejohnson@hudco.com</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5BA4CF4-4602-400F-AA5F-DB0D43EE8BC7}"/>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b="1" dirty="0">
                <a:solidFill>
                  <a:schemeClr val="accent1">
                    <a:lumMod val="50000"/>
                  </a:schemeClr>
                </a:solidFill>
                <a:latin typeface="Arial" panose="020B0604020202020204" pitchFamily="34" charset="0"/>
                <a:cs typeface="Arial" panose="020B0604020202020204" pitchFamily="34" charset="0"/>
              </a:rPr>
              <a:t>REDUCE RISK, BUILD TRUST, DELIVER VALUE</a:t>
            </a:r>
          </a:p>
        </p:txBody>
      </p:sp>
      <p:pic>
        <p:nvPicPr>
          <p:cNvPr id="1026" name="Picture 2" descr="Best Lawyers Award Badge">
            <a:extLst>
              <a:ext uri="{FF2B5EF4-FFF2-40B4-BE49-F238E27FC236}">
                <a16:creationId xmlns:a16="http://schemas.microsoft.com/office/drawing/2014/main" id="{DBEF91EA-1571-B71D-8043-8A754296A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648" y="1030153"/>
            <a:ext cx="19050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 Lawyers Award Badge">
            <a:extLst>
              <a:ext uri="{FF2B5EF4-FFF2-40B4-BE49-F238E27FC236}">
                <a16:creationId xmlns:a16="http://schemas.microsoft.com/office/drawing/2014/main" id="{81FBB14D-DB0A-A411-B728-1F65911336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6315" y="630528"/>
            <a:ext cx="19050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College of Consumer Financial Services Lawyers">
            <a:extLst>
              <a:ext uri="{FF2B5EF4-FFF2-40B4-BE49-F238E27FC236}">
                <a16:creationId xmlns:a16="http://schemas.microsoft.com/office/drawing/2014/main" id="{76A60ECB-C0E1-B554-946A-A7E4FE9D1F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8700" y="1144435"/>
            <a:ext cx="3028950"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30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3127-2639-48C3-AD31-94B2A66A53B4}"/>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AA105EE4-DBBE-B507-DCFD-5D364292DBA7}"/>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3" name="TextBox 2">
            <a:extLst>
              <a:ext uri="{FF2B5EF4-FFF2-40B4-BE49-F238E27FC236}">
                <a16:creationId xmlns:a16="http://schemas.microsoft.com/office/drawing/2014/main" id="{375AD041-FDD0-A46B-E640-1D71F356F02E}"/>
              </a:ext>
            </a:extLst>
          </p:cNvPr>
          <p:cNvSpPr txBox="1"/>
          <p:nvPr/>
        </p:nvSpPr>
        <p:spPr>
          <a:xfrm>
            <a:off x="1079938" y="1067188"/>
            <a:ext cx="9845565" cy="369332"/>
          </a:xfrm>
          <a:prstGeom prst="rect">
            <a:avLst/>
          </a:prstGeom>
          <a:noFill/>
        </p:spPr>
        <p:txBody>
          <a:bodyPr wrap="square" rtlCol="0">
            <a:spAutoFit/>
          </a:bodyPr>
          <a:lstStyle/>
          <a:p>
            <a:r>
              <a:rPr lang="en-US" b="1" dirty="0"/>
              <a:t>FTC’s Junk Fee Rule - </a:t>
            </a:r>
            <a:r>
              <a:rPr lang="en-US" b="1" i="1" dirty="0"/>
              <a:t>Update</a:t>
            </a:r>
          </a:p>
        </p:txBody>
      </p:sp>
      <p:sp>
        <p:nvSpPr>
          <p:cNvPr id="4" name="TextBox 3">
            <a:extLst>
              <a:ext uri="{FF2B5EF4-FFF2-40B4-BE49-F238E27FC236}">
                <a16:creationId xmlns:a16="http://schemas.microsoft.com/office/drawing/2014/main" id="{E0DF9A41-BBC7-D1C1-E387-0D9B227CE459}"/>
              </a:ext>
            </a:extLst>
          </p:cNvPr>
          <p:cNvSpPr txBox="1"/>
          <p:nvPr/>
        </p:nvSpPr>
        <p:spPr>
          <a:xfrm>
            <a:off x="1079938" y="1467097"/>
            <a:ext cx="9971690" cy="4247317"/>
          </a:xfrm>
          <a:prstGeom prst="rect">
            <a:avLst/>
          </a:prstGeom>
          <a:noFill/>
        </p:spPr>
        <p:txBody>
          <a:bodyPr wrap="square" rtlCol="0">
            <a:spAutoFit/>
          </a:bodyPr>
          <a:lstStyle/>
          <a:p>
            <a:pPr marL="285750" marR="0" indent="-285750">
              <a:buFont typeface="Arial" panose="020B0604020202020204" pitchFamily="34" charset="0"/>
              <a:buChar char="•"/>
            </a:pPr>
            <a:r>
              <a:rPr lang="en-US" sz="1800" u="sng" dirty="0">
                <a:effectLst/>
                <a:latin typeface="Calibri" panose="020F0502020204030204" pitchFamily="34" charset="0"/>
                <a:ea typeface="Aptos" panose="020B0004020202020204" pitchFamily="34" charset="0"/>
                <a:cs typeface="Calibri" panose="020F0502020204030204" pitchFamily="34" charset="0"/>
              </a:rPr>
              <a:t>December 17, 2024 </a:t>
            </a:r>
            <a:r>
              <a:rPr lang="en-US" sz="1800" dirty="0">
                <a:effectLst/>
                <a:latin typeface="Calibri" panose="020F0502020204030204" pitchFamily="34" charset="0"/>
                <a:ea typeface="Aptos" panose="020B0004020202020204" pitchFamily="34" charset="0"/>
                <a:cs typeface="Calibri" panose="020F0502020204030204" pitchFamily="34" charset="0"/>
              </a:rPr>
              <a:t>- The FTC </a:t>
            </a:r>
            <a:r>
              <a:rPr lang="en-US" sz="1800" i="1" dirty="0">
                <a:effectLst/>
                <a:latin typeface="Calibri" panose="020F0502020204030204" pitchFamily="34" charset="0"/>
                <a:ea typeface="Aptos" panose="020B0004020202020204" pitchFamily="34" charset="0"/>
                <a:cs typeface="Calibri" panose="020F0502020204030204" pitchFamily="34" charset="0"/>
              </a:rPr>
              <a:t>significantly</a:t>
            </a:r>
            <a:r>
              <a:rPr lang="en-US" sz="1800" dirty="0">
                <a:effectLst/>
                <a:latin typeface="Calibri" panose="020F0502020204030204" pitchFamily="34" charset="0"/>
                <a:ea typeface="Aptos" panose="020B0004020202020204" pitchFamily="34" charset="0"/>
                <a:cs typeface="Calibri" panose="020F0502020204030204" pitchFamily="34" charset="0"/>
              </a:rPr>
              <a:t> limited the scope of its Final Junk Fees Rule.  The Final Rule targets specific and widespread unfair and deceptive pricing practices in the sale of “live-event tickets and short-term lodging.”   </a:t>
            </a:r>
          </a:p>
          <a:p>
            <a:pPr marR="0"/>
            <a:endParaRPr lang="en-US" sz="18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buFont typeface="Arial" panose="020B0604020202020204" pitchFamily="34" charset="0"/>
              <a:buChar char="•"/>
            </a:pPr>
            <a:r>
              <a:rPr lang="en-US" sz="1800" dirty="0">
                <a:effectLst/>
                <a:latin typeface="Calibri" panose="020F0502020204030204" pitchFamily="34" charset="0"/>
                <a:ea typeface="Aptos" panose="020B0004020202020204" pitchFamily="34" charset="0"/>
                <a:cs typeface="Calibri" panose="020F0502020204030204" pitchFamily="34" charset="0"/>
              </a:rPr>
              <a:t>The prohibitions on hidden fees (§ 464.2) and misleading fees (§ 464.3) are limited to a “Covered Good or Service.”  Under the rule a “Covered Good or Service” means: (1) Live-event tickets; or (2) Short-term lodging, including temporary sleeping accommodations at a hotel, motel, inn, short-term rental, vacation rental, or other place of lodging.  </a:t>
            </a:r>
          </a:p>
          <a:p>
            <a:pPr marR="0"/>
            <a:endParaRPr lang="en-US" sz="1800" dirty="0">
              <a:effectLst/>
              <a:latin typeface="Calibri" panose="020F0502020204030204" pitchFamily="34" charset="0"/>
              <a:ea typeface="Aptos" panose="020B0004020202020204" pitchFamily="34" charset="0"/>
              <a:cs typeface="Calibri" panose="020F0502020204030204" pitchFamily="34" charset="0"/>
            </a:endParaRPr>
          </a:p>
          <a:p>
            <a:pPr marL="285750" marR="0" indent="-285750">
              <a:buFont typeface="Arial" panose="020B0604020202020204" pitchFamily="34" charset="0"/>
              <a:buChar char="•"/>
            </a:pPr>
            <a:r>
              <a:rPr lang="en-US" sz="1800" dirty="0">
                <a:effectLst/>
                <a:latin typeface="Calibri" panose="020F0502020204030204" pitchFamily="34" charset="0"/>
                <a:ea typeface="Aptos" panose="020B0004020202020204" pitchFamily="34" charset="0"/>
                <a:cs typeface="Calibri" panose="020F0502020204030204" pitchFamily="34" charset="0"/>
              </a:rPr>
              <a:t>As to businesses that aren’t specifically covered by the Final Rule (e.g., motor vehicle dealers), FTC’s press release stated that: </a:t>
            </a:r>
          </a:p>
          <a:p>
            <a:pPr marL="457200" marR="0"/>
            <a:r>
              <a:rPr lang="en-US" sz="1800" dirty="0">
                <a:effectLst/>
                <a:latin typeface="Calibri" panose="020F0502020204030204" pitchFamily="34" charset="0"/>
                <a:ea typeface="Aptos" panose="020B0004020202020204" pitchFamily="34" charset="0"/>
                <a:cs typeface="Aptos" panose="020B0004020202020204" pitchFamily="34" charset="0"/>
              </a:rPr>
              <a:t>“Industries beyond live-event ticketing and short-term lodging are prohibited from deceiving consumers about fees and pricing per longstanding law. The FTC will use its law enforcement authority to continue to rigorously pursue bait-and-switch pricing tactics, such as drip pricing and misleading fees, in other industries through case-by-case enforcement.”</a:t>
            </a:r>
            <a:endParaRPr lang="en-US" dirty="0"/>
          </a:p>
        </p:txBody>
      </p:sp>
    </p:spTree>
    <p:extLst>
      <p:ext uri="{BB962C8B-B14F-4D97-AF65-F5344CB8AC3E}">
        <p14:creationId xmlns:p14="http://schemas.microsoft.com/office/powerpoint/2010/main" val="2338183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2877F-DDF5-0820-E550-B44505B6C1F6}"/>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758F4657-9E82-A085-FB39-BD2E7706F8E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pic>
        <p:nvPicPr>
          <p:cNvPr id="5" name="Picture 4" descr="A qr code on a white background&#10;&#10;Description automatically generated">
            <a:extLst>
              <a:ext uri="{FF2B5EF4-FFF2-40B4-BE49-F238E27FC236}">
                <a16:creationId xmlns:a16="http://schemas.microsoft.com/office/drawing/2014/main" id="{A2FDFB91-89CC-0893-2A4A-740B4172F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5894" y="2792440"/>
            <a:ext cx="1771650" cy="1771650"/>
          </a:xfrm>
          <a:prstGeom prst="rect">
            <a:avLst/>
          </a:prstGeom>
        </p:spPr>
      </p:pic>
      <p:sp>
        <p:nvSpPr>
          <p:cNvPr id="6" name="TextBox 5">
            <a:extLst>
              <a:ext uri="{FF2B5EF4-FFF2-40B4-BE49-F238E27FC236}">
                <a16:creationId xmlns:a16="http://schemas.microsoft.com/office/drawing/2014/main" id="{8784228E-3A72-B9D6-EF67-8B5A0B3BB6AD}"/>
              </a:ext>
            </a:extLst>
          </p:cNvPr>
          <p:cNvSpPr txBox="1"/>
          <p:nvPr/>
        </p:nvSpPr>
        <p:spPr>
          <a:xfrm>
            <a:off x="7365894" y="2297492"/>
            <a:ext cx="2228850" cy="41549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100" b="1" dirty="0"/>
              <a:t>Contact me:</a:t>
            </a:r>
          </a:p>
        </p:txBody>
      </p:sp>
      <p:sp>
        <p:nvSpPr>
          <p:cNvPr id="8" name="TextBox 7">
            <a:extLst>
              <a:ext uri="{FF2B5EF4-FFF2-40B4-BE49-F238E27FC236}">
                <a16:creationId xmlns:a16="http://schemas.microsoft.com/office/drawing/2014/main" id="{302A0877-4B63-C1B6-0217-315697C71BAD}"/>
              </a:ext>
            </a:extLst>
          </p:cNvPr>
          <p:cNvSpPr txBox="1"/>
          <p:nvPr/>
        </p:nvSpPr>
        <p:spPr>
          <a:xfrm>
            <a:off x="866775" y="3189668"/>
            <a:ext cx="6096000" cy="2117503"/>
          </a:xfrm>
          <a:prstGeom prst="rect">
            <a:avLst/>
          </a:prstGeom>
          <a:noFill/>
        </p:spPr>
        <p:txBody>
          <a:bodyPr wrap="square">
            <a:spAutoFit/>
          </a:bodyPr>
          <a:lstStyle/>
          <a:p>
            <a:pPr marL="1628775" lvl="4" indent="-257175" defTabSz="685800" fontAlgn="base">
              <a:spcBef>
                <a:spcPct val="20000"/>
              </a:spcBef>
              <a:spcAft>
                <a:spcPct val="0"/>
              </a:spcAft>
            </a:pPr>
            <a:r>
              <a:rPr lang="en-US" sz="1400" dirty="0">
                <a:solidFill>
                  <a:srgbClr val="000000"/>
                </a:solidFill>
                <a:cs typeface="Calibri" panose="020F0502020204030204" pitchFamily="34" charset="0"/>
              </a:rPr>
              <a:t>Hudson Cook, LLP</a:t>
            </a:r>
          </a:p>
          <a:p>
            <a:pPr marL="1628775" lvl="4" indent="-257175" defTabSz="685800" fontAlgn="base">
              <a:spcBef>
                <a:spcPct val="20000"/>
              </a:spcBef>
              <a:spcAft>
                <a:spcPct val="0"/>
              </a:spcAft>
            </a:pPr>
            <a:r>
              <a:rPr lang="en-US" sz="1400" dirty="0">
                <a:solidFill>
                  <a:srgbClr val="000000"/>
                </a:solidFill>
                <a:cs typeface="Calibri" panose="020F0502020204030204" pitchFamily="34" charset="0"/>
              </a:rPr>
              <a:t>918 S.W. 107</a:t>
            </a:r>
            <a:r>
              <a:rPr lang="en-US" sz="1400" baseline="30000" dirty="0">
                <a:solidFill>
                  <a:srgbClr val="000000"/>
                </a:solidFill>
                <a:cs typeface="Calibri" panose="020F0502020204030204" pitchFamily="34" charset="0"/>
              </a:rPr>
              <a:t>th</a:t>
            </a:r>
            <a:r>
              <a:rPr lang="en-US" sz="1400" dirty="0">
                <a:solidFill>
                  <a:srgbClr val="000000"/>
                </a:solidFill>
                <a:cs typeface="Calibri" panose="020F0502020204030204" pitchFamily="34" charset="0"/>
              </a:rPr>
              <a:t> St.</a:t>
            </a:r>
          </a:p>
          <a:p>
            <a:pPr marL="1628775" lvl="4" indent="-257175" defTabSz="685800" fontAlgn="base">
              <a:spcBef>
                <a:spcPct val="20000"/>
              </a:spcBef>
              <a:spcAft>
                <a:spcPct val="0"/>
              </a:spcAft>
            </a:pPr>
            <a:r>
              <a:rPr lang="en-US" sz="1400" dirty="0">
                <a:solidFill>
                  <a:srgbClr val="000000"/>
                </a:solidFill>
                <a:cs typeface="Calibri" panose="020F0502020204030204" pitchFamily="34" charset="0"/>
              </a:rPr>
              <a:t>Suite 200</a:t>
            </a:r>
          </a:p>
          <a:p>
            <a:pPr marL="1628775" lvl="4" indent="-257175" defTabSz="685800" fontAlgn="base">
              <a:spcBef>
                <a:spcPct val="20000"/>
              </a:spcBef>
              <a:spcAft>
                <a:spcPct val="0"/>
              </a:spcAft>
            </a:pPr>
            <a:r>
              <a:rPr lang="en-US" sz="1400" dirty="0">
                <a:solidFill>
                  <a:srgbClr val="000000"/>
                </a:solidFill>
                <a:cs typeface="Calibri" panose="020F0502020204030204" pitchFamily="34" charset="0"/>
              </a:rPr>
              <a:t>Oklahoma City, OK 73170</a:t>
            </a:r>
          </a:p>
          <a:p>
            <a:pPr marL="1628775" lvl="4" indent="-257175" defTabSz="685800" fontAlgn="base">
              <a:spcBef>
                <a:spcPct val="20000"/>
              </a:spcBef>
              <a:spcAft>
                <a:spcPct val="0"/>
              </a:spcAft>
              <a:buFont typeface="Wingdings" pitchFamily="2" charset="2"/>
              <a:buChar char="("/>
            </a:pPr>
            <a:r>
              <a:rPr lang="en-US" sz="1400" dirty="0">
                <a:solidFill>
                  <a:srgbClr val="000000"/>
                </a:solidFill>
                <a:cs typeface="Calibri" panose="020F0502020204030204" pitchFamily="34" charset="0"/>
              </a:rPr>
              <a:t>405.602.3812</a:t>
            </a:r>
          </a:p>
          <a:p>
            <a:pPr marL="1628775" lvl="4" indent="-257175" defTabSz="685800" fontAlgn="base">
              <a:spcBef>
                <a:spcPct val="20000"/>
              </a:spcBef>
              <a:spcAft>
                <a:spcPct val="0"/>
              </a:spcAft>
              <a:buFont typeface="Webdings" pitchFamily="18" charset="2"/>
              <a:buChar char="È"/>
            </a:pPr>
            <a:r>
              <a:rPr lang="en-US" sz="1400" dirty="0">
                <a:solidFill>
                  <a:srgbClr val="000000"/>
                </a:solidFill>
                <a:cs typeface="Calibri" panose="020F0502020204030204" pitchFamily="34" charset="0"/>
              </a:rPr>
              <a:t>405.590.9920</a:t>
            </a:r>
          </a:p>
          <a:p>
            <a:pPr marL="1628775" lvl="4" indent="-257175" defTabSz="685800" fontAlgn="base">
              <a:spcBef>
                <a:spcPct val="20000"/>
              </a:spcBef>
              <a:spcAft>
                <a:spcPct val="0"/>
              </a:spcAft>
            </a:pPr>
            <a:r>
              <a:rPr lang="en-US" sz="1400" dirty="0">
                <a:solidFill>
                  <a:srgbClr val="0000FF"/>
                </a:solidFill>
                <a:cs typeface="Calibri" panose="020F0502020204030204" pitchFamily="34" charset="0"/>
                <a:sym typeface="Wingdings" pitchFamily="2" charset="2"/>
              </a:rPr>
              <a:t> </a:t>
            </a:r>
            <a:r>
              <a:rPr lang="en-US" sz="1400" u="sng" dirty="0">
                <a:solidFill>
                  <a:srgbClr val="0000FF"/>
                </a:solidFill>
                <a:cs typeface="Calibri" panose="020F0502020204030204" pitchFamily="34" charset="0"/>
              </a:rPr>
              <a:t>ejohnson@hudco.com</a:t>
            </a:r>
          </a:p>
          <a:p>
            <a:pPr defTabSz="685800" fontAlgn="base">
              <a:spcBef>
                <a:spcPct val="20000"/>
              </a:spcBef>
              <a:spcAft>
                <a:spcPct val="0"/>
              </a:spcAft>
            </a:pPr>
            <a:r>
              <a:rPr lang="en-US" sz="1400" dirty="0">
                <a:solidFill>
                  <a:srgbClr val="0000FF"/>
                </a:solidFill>
                <a:cs typeface="Arial" charset="0"/>
              </a:rPr>
              <a:t>       		       </a:t>
            </a:r>
            <a:r>
              <a:rPr lang="en-US" sz="1400" dirty="0">
                <a:cs typeface="Arial" charset="0"/>
                <a:hlinkClick r:id="rId3"/>
              </a:rPr>
              <a:t>linkedin.com/in/eric-</a:t>
            </a:r>
            <a:r>
              <a:rPr lang="en-US" sz="1400" dirty="0" err="1">
                <a:cs typeface="Arial" charset="0"/>
                <a:hlinkClick r:id="rId3"/>
              </a:rPr>
              <a:t>johnson</a:t>
            </a:r>
            <a:r>
              <a:rPr lang="en-US" sz="1400" dirty="0">
                <a:cs typeface="Arial" charset="0"/>
                <a:hlinkClick r:id="rId3"/>
              </a:rPr>
              <a:t>-attorne</a:t>
            </a:r>
            <a:r>
              <a:rPr lang="en-US" sz="1013" dirty="0">
                <a:cs typeface="Arial" charset="0"/>
                <a:hlinkClick r:id="rId3"/>
              </a:rPr>
              <a:t>y</a:t>
            </a:r>
            <a:endParaRPr lang="en-US" sz="1013" dirty="0">
              <a:cs typeface="Arial" charset="0"/>
            </a:endParaRPr>
          </a:p>
        </p:txBody>
      </p:sp>
      <p:pic>
        <p:nvPicPr>
          <p:cNvPr id="10" name="Picture 9" descr="Logo, icon&#10;&#10;Description automatically generated">
            <a:extLst>
              <a:ext uri="{FF2B5EF4-FFF2-40B4-BE49-F238E27FC236}">
                <a16:creationId xmlns:a16="http://schemas.microsoft.com/office/drawing/2014/main" id="{92F130F4-A917-42D7-92FE-1C75757BD9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872" y="4997403"/>
            <a:ext cx="265751" cy="225993"/>
          </a:xfrm>
          <a:prstGeom prst="rect">
            <a:avLst/>
          </a:prstGeom>
        </p:spPr>
      </p:pic>
      <p:pic>
        <p:nvPicPr>
          <p:cNvPr id="9" name="Picture 8" descr="A person in a suit and tie&#10;&#10;Description automatically generated with medium confidence">
            <a:extLst>
              <a:ext uri="{FF2B5EF4-FFF2-40B4-BE49-F238E27FC236}">
                <a16:creationId xmlns:a16="http://schemas.microsoft.com/office/drawing/2014/main" id="{2F547280-4FA8-BB7D-999E-BE9D2C326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486" y="1830157"/>
            <a:ext cx="958229" cy="1350169"/>
          </a:xfrm>
          <a:prstGeom prst="rect">
            <a:avLst/>
          </a:prstGeom>
        </p:spPr>
      </p:pic>
      <p:sp>
        <p:nvSpPr>
          <p:cNvPr id="12" name="TextBox 11">
            <a:extLst>
              <a:ext uri="{FF2B5EF4-FFF2-40B4-BE49-F238E27FC236}">
                <a16:creationId xmlns:a16="http://schemas.microsoft.com/office/drawing/2014/main" id="{A458B9FF-94C4-A23A-204D-F3162FDA16A1}"/>
              </a:ext>
            </a:extLst>
          </p:cNvPr>
          <p:cNvSpPr txBox="1"/>
          <p:nvPr/>
        </p:nvSpPr>
        <p:spPr>
          <a:xfrm>
            <a:off x="2480361" y="1235983"/>
            <a:ext cx="7901889" cy="461665"/>
          </a:xfrm>
          <a:prstGeom prst="rect">
            <a:avLst/>
          </a:prstGeom>
          <a:noFill/>
        </p:spPr>
        <p:txBody>
          <a:bodyPr wrap="square">
            <a:spAutoFit/>
          </a:bodyPr>
          <a:lstStyle/>
          <a:p>
            <a:pPr marL="0" marR="0">
              <a:spcBef>
                <a:spcPts val="0"/>
              </a:spcBef>
              <a:spcAft>
                <a:spcPts val="0"/>
              </a:spcAft>
            </a:pPr>
            <a:r>
              <a:rPr lang="en-US" sz="2400" b="1" spc="100" dirty="0">
                <a:solidFill>
                  <a:schemeClr val="accent1">
                    <a:lumMod val="50000"/>
                  </a:schemeClr>
                </a:solidFill>
                <a:effectLst/>
                <a:ea typeface="Calibri" panose="020F0502020204030204" pitchFamily="34" charset="0"/>
              </a:rPr>
              <a:t>Eric Johnson, Partner, Hudson Cook, LLP</a:t>
            </a:r>
            <a:endParaRPr lang="en-US" sz="2400" b="1" dirty="0">
              <a:solidFill>
                <a:schemeClr val="accent1">
                  <a:lumMod val="50000"/>
                </a:schemeClr>
              </a:solidFill>
              <a:effectLst/>
              <a:ea typeface="Calibri" panose="020F0502020204030204" pitchFamily="34" charset="0"/>
            </a:endParaRPr>
          </a:p>
        </p:txBody>
      </p:sp>
    </p:spTree>
    <p:extLst>
      <p:ext uri="{BB962C8B-B14F-4D97-AF65-F5344CB8AC3E}">
        <p14:creationId xmlns:p14="http://schemas.microsoft.com/office/powerpoint/2010/main" val="147664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D6BE-D6A9-DC94-A3D5-B97835D53208}"/>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A972D439-33EF-F595-66E5-9F3254923BB1}"/>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6" name="TextBox 5">
            <a:extLst>
              <a:ext uri="{FF2B5EF4-FFF2-40B4-BE49-F238E27FC236}">
                <a16:creationId xmlns:a16="http://schemas.microsoft.com/office/drawing/2014/main" id="{B7D93AFE-A021-255E-B844-B9772C6077BE}"/>
              </a:ext>
            </a:extLst>
          </p:cNvPr>
          <p:cNvSpPr txBox="1"/>
          <p:nvPr/>
        </p:nvSpPr>
        <p:spPr>
          <a:xfrm>
            <a:off x="1414134" y="1060014"/>
            <a:ext cx="9153525" cy="2031325"/>
          </a:xfrm>
          <a:prstGeom prst="rect">
            <a:avLst/>
          </a:prstGeom>
          <a:noFill/>
        </p:spPr>
        <p:txBody>
          <a:bodyPr wrap="square">
            <a:spAutoFit/>
          </a:bodyPr>
          <a:lstStyle/>
          <a:p>
            <a:r>
              <a:rPr lang="en-US" b="0" i="0" dirty="0">
                <a:solidFill>
                  <a:srgbClr val="243760"/>
                </a:solidFill>
                <a:effectLst/>
                <a:latin typeface="Montserrat" panose="00000500000000000000" pitchFamily="2" charset="0"/>
              </a:rPr>
              <a:t>The mission of the Association of Dealership Compliance Officers is to reduce business risk for dealers, protect their bottom lines, and enhance their reputation within the community. This is completed by training dealership compliance professionals and providing additional educational opportunities and resources to build and maintain an effective dealership compliance management and ethics program.</a:t>
            </a:r>
          </a:p>
          <a:p>
            <a:endParaRPr lang="en-US" dirty="0">
              <a:solidFill>
                <a:srgbClr val="243760"/>
              </a:solidFill>
            </a:endParaRPr>
          </a:p>
        </p:txBody>
      </p:sp>
      <p:sp>
        <p:nvSpPr>
          <p:cNvPr id="8" name="TextBox 7">
            <a:extLst>
              <a:ext uri="{FF2B5EF4-FFF2-40B4-BE49-F238E27FC236}">
                <a16:creationId xmlns:a16="http://schemas.microsoft.com/office/drawing/2014/main" id="{09808BCE-5629-BA05-2DFE-6EB7F87D384C}"/>
              </a:ext>
            </a:extLst>
          </p:cNvPr>
          <p:cNvSpPr txBox="1"/>
          <p:nvPr/>
        </p:nvSpPr>
        <p:spPr>
          <a:xfrm>
            <a:off x="2552637" y="3334703"/>
            <a:ext cx="7553388" cy="1738938"/>
          </a:xfrm>
          <a:prstGeom prst="rect">
            <a:avLst/>
          </a:prstGeom>
          <a:noFill/>
        </p:spPr>
        <p:txBody>
          <a:bodyPr wrap="square">
            <a:spAutoFit/>
          </a:bodyPr>
          <a:lstStyle/>
          <a:p>
            <a:pPr algn="l">
              <a:lnSpc>
                <a:spcPts val="2025"/>
              </a:lnSpc>
              <a:spcAft>
                <a:spcPts val="1125"/>
              </a:spcAft>
            </a:pPr>
            <a:r>
              <a:rPr lang="en-US" b="1" i="0" dirty="0">
                <a:solidFill>
                  <a:srgbClr val="004767"/>
                </a:solidFill>
                <a:effectLst/>
                <a:latin typeface="Montserrat" panose="00000500000000000000" pitchFamily="2" charset="0"/>
              </a:rPr>
              <a:t>What I Learned at NADA and </a:t>
            </a:r>
            <a:r>
              <a:rPr lang="en-US" b="1" dirty="0">
                <a:solidFill>
                  <a:srgbClr val="004767"/>
                </a:solidFill>
                <a:latin typeface="Montserrat" panose="00000500000000000000" pitchFamily="2" charset="0"/>
              </a:rPr>
              <a:t>Need to</a:t>
            </a:r>
            <a:r>
              <a:rPr lang="en-US" b="1" i="0" dirty="0">
                <a:solidFill>
                  <a:srgbClr val="004767"/>
                </a:solidFill>
                <a:effectLst/>
                <a:latin typeface="Montserrat" panose="00000500000000000000" pitchFamily="2" charset="0"/>
              </a:rPr>
              <a:t> Know for 2025</a:t>
            </a:r>
          </a:p>
          <a:p>
            <a:pPr algn="l"/>
            <a:r>
              <a:rPr lang="en-US" b="1" i="0" cap="all" dirty="0">
                <a:solidFill>
                  <a:srgbClr val="03BFCB"/>
                </a:solidFill>
                <a:effectLst/>
                <a:latin typeface="Montserrat" panose="00000500000000000000" pitchFamily="2" charset="0"/>
              </a:rPr>
              <a:t> Feb. 11, 14, &amp; 17, 2025 | 1-1:30 pm CST (ADCO Members)</a:t>
            </a:r>
          </a:p>
          <a:p>
            <a:pPr algn="l">
              <a:spcBef>
                <a:spcPts val="1125"/>
              </a:spcBef>
            </a:pPr>
            <a:r>
              <a:rPr lang="en-US" b="0" i="0" dirty="0">
                <a:solidFill>
                  <a:srgbClr val="404D60"/>
                </a:solidFill>
                <a:effectLst/>
                <a:latin typeface="Montserrat" panose="00000500000000000000" pitchFamily="2" charset="0"/>
              </a:rPr>
              <a:t>Join this exclusive 3-Day Webinar series as we share key insights and game-changing takeaways from NADA.</a:t>
            </a:r>
          </a:p>
          <a:p>
            <a:pPr algn="l"/>
            <a:endParaRPr lang="en-US" b="0" i="0" dirty="0">
              <a:solidFill>
                <a:srgbClr val="404D60"/>
              </a:solidFill>
              <a:effectLst/>
              <a:latin typeface="Montserrat" panose="00000500000000000000" pitchFamily="2" charset="0"/>
            </a:endParaRPr>
          </a:p>
        </p:txBody>
      </p:sp>
    </p:spTree>
    <p:extLst>
      <p:ext uri="{BB962C8B-B14F-4D97-AF65-F5344CB8AC3E}">
        <p14:creationId xmlns:p14="http://schemas.microsoft.com/office/powerpoint/2010/main" val="376891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3FDD6-998F-91CC-DB0F-974FCD7E0009}"/>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C46FD141-0AC8-3A7F-CBB9-AB9CA1F7D5E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8" name="TextBox 7">
            <a:extLst>
              <a:ext uri="{FF2B5EF4-FFF2-40B4-BE49-F238E27FC236}">
                <a16:creationId xmlns:a16="http://schemas.microsoft.com/office/drawing/2014/main" id="{FA0F0CC8-6DE0-21FC-4C4F-86BEF75BAD17}"/>
              </a:ext>
            </a:extLst>
          </p:cNvPr>
          <p:cNvSpPr txBox="1"/>
          <p:nvPr/>
        </p:nvSpPr>
        <p:spPr>
          <a:xfrm>
            <a:off x="2295525" y="875475"/>
            <a:ext cx="8229600" cy="5514330"/>
          </a:xfrm>
          <a:prstGeom prst="rect">
            <a:avLst/>
          </a:prstGeom>
          <a:noFill/>
        </p:spPr>
        <p:txBody>
          <a:bodyPr wrap="square">
            <a:spAutoFit/>
          </a:bodyPr>
          <a:lstStyle/>
          <a:p>
            <a:r>
              <a:rPr lang="en-US" b="1" cap="all" dirty="0">
                <a:solidFill>
                  <a:srgbClr val="FFFFFF"/>
                </a:solidFill>
                <a:latin typeface="Montserrat" panose="00000500000000000000" pitchFamily="2" charset="0"/>
              </a:rPr>
              <a:t>                </a:t>
            </a:r>
            <a:r>
              <a:rPr lang="en-US" b="1" i="0" dirty="0">
                <a:solidFill>
                  <a:srgbClr val="004767"/>
                </a:solidFill>
                <a:effectLst/>
                <a:latin typeface="Montserrat" panose="00000500000000000000" pitchFamily="2" charset="0"/>
              </a:rPr>
              <a:t>February DCOP Essentials Seminar &amp; Certification</a:t>
            </a:r>
          </a:p>
          <a:p>
            <a:pPr algn="l"/>
            <a:r>
              <a:rPr lang="en-US" b="1" i="0" cap="all" dirty="0">
                <a:solidFill>
                  <a:srgbClr val="03BFCB"/>
                </a:solidFill>
                <a:effectLst/>
                <a:latin typeface="Montserrat" panose="00000500000000000000" pitchFamily="2" charset="0"/>
              </a:rPr>
              <a:t> February 19-21, 2025 | 10-4 pm CST</a:t>
            </a:r>
          </a:p>
          <a:p>
            <a:pPr algn="l"/>
            <a:r>
              <a:rPr lang="en-US" b="0" i="0" dirty="0">
                <a:solidFill>
                  <a:srgbClr val="404D60"/>
                </a:solidFill>
                <a:effectLst/>
                <a:latin typeface="Montserrat" panose="00000500000000000000" pitchFamily="2" charset="0"/>
              </a:rPr>
              <a:t>The Dealership Compliance Officer Seminar and Training with optional DCOP certification. </a:t>
            </a:r>
          </a:p>
          <a:p>
            <a:pPr algn="l">
              <a:spcBef>
                <a:spcPts val="1125"/>
              </a:spcBef>
            </a:pPr>
            <a:r>
              <a:rPr lang="en-US" b="1" i="0" dirty="0">
                <a:solidFill>
                  <a:srgbClr val="004767"/>
                </a:solidFill>
                <a:effectLst/>
                <a:latin typeface="Montserrat" panose="00000500000000000000" pitchFamily="2" charset="0"/>
              </a:rPr>
              <a:t>                 March Compliance Risk and Personal Liability </a:t>
            </a:r>
          </a:p>
          <a:p>
            <a:pPr algn="l"/>
            <a:r>
              <a:rPr lang="en-US" b="1" i="0" cap="all" dirty="0">
                <a:solidFill>
                  <a:srgbClr val="03BFCB"/>
                </a:solidFill>
                <a:effectLst/>
                <a:latin typeface="Montserrat" panose="00000500000000000000" pitchFamily="2" charset="0"/>
              </a:rPr>
              <a:t> March 7, 2025 | 2 pm CST</a:t>
            </a:r>
          </a:p>
          <a:p>
            <a:pPr algn="l"/>
            <a:r>
              <a:rPr lang="en-US" i="0" cap="all" dirty="0">
                <a:effectLst/>
                <a:latin typeface="Montserrat" panose="00000500000000000000" pitchFamily="2" charset="0"/>
              </a:rPr>
              <a:t>P</a:t>
            </a:r>
            <a:r>
              <a:rPr lang="en-US" i="0" dirty="0">
                <a:effectLst/>
                <a:latin typeface="Montserrat" panose="00000500000000000000" pitchFamily="2" charset="0"/>
              </a:rPr>
              <a:t>erson Liability and Compliance for the Compliance Professional, Insurance – </a:t>
            </a:r>
            <a:r>
              <a:rPr lang="en-US" i="0" dirty="0" err="1">
                <a:effectLst/>
                <a:latin typeface="Montserrat" panose="00000500000000000000" pitchFamily="2" charset="0"/>
              </a:rPr>
              <a:t>E&amp;O</a:t>
            </a:r>
            <a:r>
              <a:rPr lang="en-US" i="0" dirty="0">
                <a:effectLst/>
                <a:latin typeface="Montserrat" panose="00000500000000000000" pitchFamily="2" charset="0"/>
              </a:rPr>
              <a:t>.</a:t>
            </a:r>
            <a:endParaRPr lang="en-US" i="0" cap="all" dirty="0">
              <a:effectLst/>
              <a:latin typeface="Montserrat" panose="00000500000000000000" pitchFamily="2" charset="0"/>
            </a:endParaRPr>
          </a:p>
          <a:p>
            <a:pPr algn="l">
              <a:spcBef>
                <a:spcPts val="1125"/>
              </a:spcBef>
            </a:pPr>
            <a:r>
              <a:rPr lang="en-US" b="1" i="0" dirty="0">
                <a:solidFill>
                  <a:srgbClr val="004767"/>
                </a:solidFill>
                <a:effectLst/>
                <a:latin typeface="Montserrat" panose="00000500000000000000" pitchFamily="2" charset="0"/>
              </a:rPr>
              <a:t>                 March DCOP Essentials Seminar &amp; Certification</a:t>
            </a:r>
          </a:p>
          <a:p>
            <a:pPr algn="l"/>
            <a:r>
              <a:rPr lang="en-US" b="1" i="0" cap="all" dirty="0">
                <a:solidFill>
                  <a:srgbClr val="03BFCB"/>
                </a:solidFill>
                <a:effectLst/>
                <a:latin typeface="Montserrat" panose="00000500000000000000" pitchFamily="2" charset="0"/>
              </a:rPr>
              <a:t> March 10-12, 2025 | 10-4 pm CST</a:t>
            </a:r>
          </a:p>
          <a:p>
            <a:pPr algn="l"/>
            <a:endParaRPr lang="en-US" b="1" i="0" cap="all" dirty="0">
              <a:solidFill>
                <a:srgbClr val="03BFCB"/>
              </a:solidFill>
              <a:effectLst/>
              <a:latin typeface="Montserrat" panose="00000500000000000000" pitchFamily="2" charset="0"/>
            </a:endParaRPr>
          </a:p>
          <a:p>
            <a:pPr algn="l">
              <a:spcBef>
                <a:spcPts val="600"/>
              </a:spcBef>
            </a:pPr>
            <a:endParaRPr lang="en-US" b="1" i="0" cap="all" dirty="0">
              <a:solidFill>
                <a:srgbClr val="03BFCB"/>
              </a:solidFill>
              <a:effectLst/>
              <a:latin typeface="Montserrat" panose="00000500000000000000" pitchFamily="2" charset="0"/>
            </a:endParaRPr>
          </a:p>
          <a:p>
            <a:pPr algn="l">
              <a:spcBef>
                <a:spcPts val="600"/>
              </a:spcBef>
            </a:pPr>
            <a:r>
              <a:rPr lang="en-US" b="1" cap="all" dirty="0">
                <a:solidFill>
                  <a:srgbClr val="243760"/>
                </a:solidFill>
                <a:latin typeface="Montserrat" panose="00000500000000000000" pitchFamily="2" charset="0"/>
              </a:rPr>
              <a:t>                  April </a:t>
            </a:r>
            <a:r>
              <a:rPr lang="en-US" b="1" i="0" dirty="0">
                <a:solidFill>
                  <a:srgbClr val="243760"/>
                </a:solidFill>
                <a:effectLst/>
                <a:latin typeface="Montserrat" panose="00000500000000000000" pitchFamily="2" charset="0"/>
              </a:rPr>
              <a:t>Dealership </a:t>
            </a:r>
            <a:r>
              <a:rPr lang="en-US" b="1" i="0" dirty="0">
                <a:solidFill>
                  <a:srgbClr val="004767"/>
                </a:solidFill>
                <a:effectLst/>
                <a:latin typeface="Montserrat" panose="00000500000000000000" pitchFamily="2" charset="0"/>
              </a:rPr>
              <a:t>Human Resources Webinar</a:t>
            </a:r>
          </a:p>
          <a:p>
            <a:pPr algn="l"/>
            <a:r>
              <a:rPr lang="en-US" b="1" i="0" cap="all" dirty="0">
                <a:solidFill>
                  <a:srgbClr val="03BFCB"/>
                </a:solidFill>
                <a:effectLst/>
                <a:latin typeface="Montserrat" panose="00000500000000000000" pitchFamily="2" charset="0"/>
              </a:rPr>
              <a:t> April 17, 2025 | 11 am CST</a:t>
            </a:r>
            <a:r>
              <a:rPr lang="en-US" b="1" cap="all" dirty="0">
                <a:solidFill>
                  <a:srgbClr val="03BFCB"/>
                </a:solidFill>
                <a:latin typeface="Montserrat" panose="00000500000000000000" pitchFamily="2" charset="0"/>
              </a:rPr>
              <a:t>	</a:t>
            </a:r>
            <a:endParaRPr lang="en-US" b="1" i="0" cap="all" dirty="0">
              <a:solidFill>
                <a:srgbClr val="03BFCB"/>
              </a:solidFill>
              <a:effectLst/>
              <a:latin typeface="Montserrat" panose="00000500000000000000" pitchFamily="2" charset="0"/>
            </a:endParaRPr>
          </a:p>
          <a:p>
            <a:pPr algn="l"/>
            <a:r>
              <a:rPr lang="en-US" dirty="0">
                <a:solidFill>
                  <a:srgbClr val="404D60"/>
                </a:solidFill>
                <a:latin typeface="Montserrat" panose="00000500000000000000" pitchFamily="2" charset="0"/>
              </a:rPr>
              <a:t>I</a:t>
            </a:r>
            <a:r>
              <a:rPr lang="en-US" b="0" i="0" dirty="0">
                <a:solidFill>
                  <a:srgbClr val="404D60"/>
                </a:solidFill>
                <a:effectLst/>
                <a:latin typeface="Montserrat" panose="00000500000000000000" pitchFamily="2" charset="0"/>
              </a:rPr>
              <a:t>ndustry Human Resource attorney will provide Regulatory and Legal updates for 2025.</a:t>
            </a:r>
          </a:p>
          <a:p>
            <a:pPr algn="l"/>
            <a:endParaRPr lang="en-US" b="0" i="0" dirty="0">
              <a:solidFill>
                <a:srgbClr val="404D60"/>
              </a:solidFill>
              <a:effectLst/>
              <a:latin typeface="Montserrat" panose="00000500000000000000" pitchFamily="2" charset="0"/>
            </a:endParaRPr>
          </a:p>
          <a:p>
            <a:pPr algn="l"/>
            <a:endParaRPr lang="en-US" b="1" i="0" cap="all" dirty="0">
              <a:solidFill>
                <a:srgbClr val="03BFCB"/>
              </a:solidFill>
              <a:effectLst/>
              <a:latin typeface="Montserrat" panose="00000500000000000000" pitchFamily="2" charset="0"/>
            </a:endParaRPr>
          </a:p>
        </p:txBody>
      </p:sp>
      <p:sp>
        <p:nvSpPr>
          <p:cNvPr id="4" name="TextBox 3">
            <a:extLst>
              <a:ext uri="{FF2B5EF4-FFF2-40B4-BE49-F238E27FC236}">
                <a16:creationId xmlns:a16="http://schemas.microsoft.com/office/drawing/2014/main" id="{4167D61B-44F7-BB2F-9E5B-9A688AEF641D}"/>
              </a:ext>
            </a:extLst>
          </p:cNvPr>
          <p:cNvSpPr txBox="1"/>
          <p:nvPr/>
        </p:nvSpPr>
        <p:spPr>
          <a:xfrm>
            <a:off x="2295524" y="4001870"/>
            <a:ext cx="9420225" cy="646331"/>
          </a:xfrm>
          <a:prstGeom prst="rect">
            <a:avLst/>
          </a:prstGeom>
          <a:noFill/>
        </p:spPr>
        <p:txBody>
          <a:bodyPr wrap="square">
            <a:spAutoFit/>
          </a:bodyPr>
          <a:lstStyle/>
          <a:p>
            <a:pPr algn="l"/>
            <a:r>
              <a:rPr lang="en-US" b="0" i="0" dirty="0">
                <a:solidFill>
                  <a:srgbClr val="404D60"/>
                </a:solidFill>
                <a:effectLst/>
                <a:latin typeface="Montserrat" panose="00000500000000000000" pitchFamily="2" charset="0"/>
              </a:rPr>
              <a:t>The Dealership Compliance Officer Seminar and Training with </a:t>
            </a:r>
          </a:p>
          <a:p>
            <a:pPr algn="l"/>
            <a:r>
              <a:rPr lang="en-US" b="0" i="0" dirty="0">
                <a:solidFill>
                  <a:srgbClr val="404D60"/>
                </a:solidFill>
                <a:effectLst/>
                <a:latin typeface="Montserrat" panose="00000500000000000000" pitchFamily="2" charset="0"/>
              </a:rPr>
              <a:t>optional DCOP certification. </a:t>
            </a:r>
          </a:p>
        </p:txBody>
      </p:sp>
    </p:spTree>
    <p:extLst>
      <p:ext uri="{BB962C8B-B14F-4D97-AF65-F5344CB8AC3E}">
        <p14:creationId xmlns:p14="http://schemas.microsoft.com/office/powerpoint/2010/main" val="1474998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A542-B630-D9EE-06E4-1725584E57BC}"/>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A7550E9B-E9B7-1D6B-3045-8C9F6C4371FB}"/>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8" name="TextBox 7">
            <a:extLst>
              <a:ext uri="{FF2B5EF4-FFF2-40B4-BE49-F238E27FC236}">
                <a16:creationId xmlns:a16="http://schemas.microsoft.com/office/drawing/2014/main" id="{09F13283-4B33-9161-D55F-452122F5FC06}"/>
              </a:ext>
            </a:extLst>
          </p:cNvPr>
          <p:cNvSpPr txBox="1"/>
          <p:nvPr/>
        </p:nvSpPr>
        <p:spPr>
          <a:xfrm>
            <a:off x="1376362" y="1218375"/>
            <a:ext cx="9439275" cy="2826415"/>
          </a:xfrm>
          <a:prstGeom prst="rect">
            <a:avLst/>
          </a:prstGeom>
          <a:noFill/>
        </p:spPr>
        <p:txBody>
          <a:bodyPr wrap="square">
            <a:spAutoFit/>
          </a:bodyPr>
          <a:lstStyle/>
          <a:p>
            <a:pPr algn="l">
              <a:lnSpc>
                <a:spcPts val="2025"/>
              </a:lnSpc>
              <a:spcAft>
                <a:spcPts val="1125"/>
              </a:spcAft>
            </a:pPr>
            <a:endParaRPr lang="en-US" dirty="0">
              <a:solidFill>
                <a:srgbClr val="404D60"/>
              </a:solidFill>
              <a:latin typeface="Montserrat" panose="00000500000000000000" pitchFamily="2" charset="0"/>
            </a:endParaRPr>
          </a:p>
          <a:p>
            <a:pPr algn="l">
              <a:lnSpc>
                <a:spcPts val="2025"/>
              </a:lnSpc>
              <a:spcAft>
                <a:spcPts val="1125"/>
              </a:spcAft>
            </a:pPr>
            <a:r>
              <a:rPr lang="en-US" b="1" i="0" dirty="0">
                <a:solidFill>
                  <a:srgbClr val="404D60"/>
                </a:solidFill>
                <a:effectLst/>
                <a:latin typeface="Montserrat" panose="00000500000000000000" pitchFamily="2" charset="0"/>
              </a:rPr>
              <a:t>                    </a:t>
            </a:r>
            <a:r>
              <a:rPr lang="en-US" b="1" i="0" dirty="0">
                <a:solidFill>
                  <a:srgbClr val="004767"/>
                </a:solidFill>
                <a:effectLst/>
                <a:latin typeface="Montserrat" panose="00000500000000000000" pitchFamily="2" charset="0"/>
              </a:rPr>
              <a:t>April Front-Line Manager Compliance Training and Certification </a:t>
            </a:r>
          </a:p>
          <a:p>
            <a:pPr algn="l"/>
            <a:r>
              <a:rPr lang="en-US" b="1" i="0" cap="all" dirty="0">
                <a:solidFill>
                  <a:srgbClr val="03BFCB"/>
                </a:solidFill>
                <a:effectLst/>
                <a:latin typeface="Montserrat" panose="00000500000000000000" pitchFamily="2" charset="0"/>
              </a:rPr>
              <a:t> April 22, 23, 2025 | 10-4 pm CST</a:t>
            </a:r>
          </a:p>
          <a:p>
            <a:r>
              <a:rPr lang="en-US" b="0" i="0" dirty="0">
                <a:solidFill>
                  <a:srgbClr val="001D35"/>
                </a:solidFill>
                <a:effectLst/>
                <a:latin typeface="Montserrat Medium" panose="00000600000000000000" pitchFamily="2" charset="0"/>
              </a:rPr>
              <a:t>A front-line manager plays a critical role in maintaining compliance by </a:t>
            </a:r>
            <a:r>
              <a:rPr lang="en-US" dirty="0">
                <a:latin typeface="Montserrat Medium" panose="00000600000000000000" pitchFamily="2" charset="0"/>
              </a:rPr>
              <a:t>directly overseeing day-to-day operations, ensuring employees understand and follow company policies and procedures, identifying potential compliance risks within their teams, and taking immediate action to address any issues</a:t>
            </a:r>
            <a:r>
              <a:rPr lang="en-US" b="0" i="0" dirty="0">
                <a:solidFill>
                  <a:srgbClr val="001D35"/>
                </a:solidFill>
                <a:effectLst/>
                <a:latin typeface="Montserrat Medium" panose="00000600000000000000" pitchFamily="2" charset="0"/>
              </a:rPr>
              <a:t>. They essentially act as the "first line of defense" in upholding regulatory and ethical standards within a dealership.</a:t>
            </a:r>
            <a:endParaRPr lang="en-US" b="1" i="0" cap="all" dirty="0">
              <a:solidFill>
                <a:srgbClr val="03BFCB"/>
              </a:solidFill>
              <a:effectLst/>
              <a:latin typeface="Montserrat Medium" panose="00000600000000000000" pitchFamily="2" charset="0"/>
            </a:endParaRPr>
          </a:p>
        </p:txBody>
      </p:sp>
    </p:spTree>
    <p:extLst>
      <p:ext uri="{BB962C8B-B14F-4D97-AF65-F5344CB8AC3E}">
        <p14:creationId xmlns:p14="http://schemas.microsoft.com/office/powerpoint/2010/main" val="3485758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8B9A9-C624-BD02-CEA8-94C70A6B72E0}"/>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DE33D0BA-064C-777D-C354-3BEE683001BE}"/>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4" name="TextBox 3">
            <a:extLst>
              <a:ext uri="{FF2B5EF4-FFF2-40B4-BE49-F238E27FC236}">
                <a16:creationId xmlns:a16="http://schemas.microsoft.com/office/drawing/2014/main" id="{56BF52C7-7E8E-DE43-AA68-58BC0D2CBC57}"/>
              </a:ext>
            </a:extLst>
          </p:cNvPr>
          <p:cNvSpPr txBox="1"/>
          <p:nvPr/>
        </p:nvSpPr>
        <p:spPr>
          <a:xfrm>
            <a:off x="2428875" y="1162260"/>
            <a:ext cx="7724775" cy="1008033"/>
          </a:xfrm>
          <a:prstGeom prst="rect">
            <a:avLst/>
          </a:prstGeom>
          <a:noFill/>
        </p:spPr>
        <p:txBody>
          <a:bodyPr wrap="square">
            <a:spAutoFit/>
          </a:bodyPr>
          <a:lstStyle/>
          <a:p>
            <a:pPr algn="l">
              <a:lnSpc>
                <a:spcPts val="3000"/>
              </a:lnSpc>
              <a:spcAft>
                <a:spcPts val="1125"/>
              </a:spcAft>
            </a:pPr>
            <a:r>
              <a:rPr lang="en-US" sz="3200" b="1" dirty="0">
                <a:solidFill>
                  <a:srgbClr val="004767"/>
                </a:solidFill>
                <a:latin typeface="Montserrat" panose="00000500000000000000" pitchFamily="2" charset="0"/>
              </a:rPr>
              <a:t>  </a:t>
            </a:r>
            <a:r>
              <a:rPr lang="en-US" sz="3200" b="1" i="0" dirty="0">
                <a:solidFill>
                  <a:srgbClr val="004767"/>
                </a:solidFill>
                <a:effectLst/>
                <a:latin typeface="Montserrat" panose="00000500000000000000" pitchFamily="2" charset="0"/>
              </a:rPr>
              <a:t>The ADCO Compliance Solution</a:t>
            </a:r>
          </a:p>
          <a:p>
            <a:pPr algn="ctr">
              <a:lnSpc>
                <a:spcPts val="3000"/>
              </a:lnSpc>
              <a:spcAft>
                <a:spcPts val="1125"/>
              </a:spcAft>
            </a:pPr>
            <a:r>
              <a:rPr lang="en-US" sz="2400" i="0" dirty="0">
                <a:solidFill>
                  <a:srgbClr val="004767"/>
                </a:solidFill>
                <a:effectLst/>
                <a:latin typeface="Montserrat" panose="00000500000000000000" pitchFamily="2" charset="0"/>
              </a:rPr>
              <a:t>https://www.adcocommunity.com/</a:t>
            </a:r>
          </a:p>
        </p:txBody>
      </p:sp>
      <p:graphicFrame>
        <p:nvGraphicFramePr>
          <p:cNvPr id="5" name="Diagram 4">
            <a:extLst>
              <a:ext uri="{FF2B5EF4-FFF2-40B4-BE49-F238E27FC236}">
                <a16:creationId xmlns:a16="http://schemas.microsoft.com/office/drawing/2014/main" id="{B4BED18F-FAE5-69C1-0BE5-A736249A9DD1}"/>
              </a:ext>
            </a:extLst>
          </p:cNvPr>
          <p:cNvGraphicFramePr/>
          <p:nvPr>
            <p:extLst>
              <p:ext uri="{D42A27DB-BD31-4B8C-83A1-F6EECF244321}">
                <p14:modId xmlns:p14="http://schemas.microsoft.com/office/powerpoint/2010/main" val="3801593491"/>
              </p:ext>
            </p:extLst>
          </p:nvPr>
        </p:nvGraphicFramePr>
        <p:xfrm>
          <a:off x="1662112" y="2414907"/>
          <a:ext cx="8867776" cy="340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17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82D09-BC98-5630-23F1-2BA54A1EE9B2}"/>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3DC96540-6605-3294-81EC-CBA57402572D}"/>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
        <p:nvSpPr>
          <p:cNvPr id="4" name="TextBox 3">
            <a:extLst>
              <a:ext uri="{FF2B5EF4-FFF2-40B4-BE49-F238E27FC236}">
                <a16:creationId xmlns:a16="http://schemas.microsoft.com/office/drawing/2014/main" id="{061743C4-AC11-01D6-56BE-32A24823E28E}"/>
              </a:ext>
            </a:extLst>
          </p:cNvPr>
          <p:cNvSpPr txBox="1"/>
          <p:nvPr/>
        </p:nvSpPr>
        <p:spPr>
          <a:xfrm>
            <a:off x="3776334" y="3075027"/>
            <a:ext cx="5133975" cy="369332"/>
          </a:xfrm>
          <a:prstGeom prst="rect">
            <a:avLst/>
          </a:prstGeom>
          <a:noFill/>
        </p:spPr>
        <p:txBody>
          <a:bodyPr wrap="square">
            <a:spAutoFit/>
          </a:bodyPr>
          <a:lstStyle/>
          <a:p>
            <a:r>
              <a:rPr lang="en-US" dirty="0"/>
              <a:t>https://www.adcocommunity.com/membership</a:t>
            </a:r>
          </a:p>
        </p:txBody>
      </p:sp>
      <p:sp>
        <p:nvSpPr>
          <p:cNvPr id="6" name="TextBox 5">
            <a:extLst>
              <a:ext uri="{FF2B5EF4-FFF2-40B4-BE49-F238E27FC236}">
                <a16:creationId xmlns:a16="http://schemas.microsoft.com/office/drawing/2014/main" id="{F4B30094-0296-9936-CB91-E624E9432B0C}"/>
              </a:ext>
            </a:extLst>
          </p:cNvPr>
          <p:cNvSpPr txBox="1"/>
          <p:nvPr/>
        </p:nvSpPr>
        <p:spPr>
          <a:xfrm>
            <a:off x="2976235" y="1862217"/>
            <a:ext cx="7377440" cy="1015663"/>
          </a:xfrm>
          <a:prstGeom prst="rect">
            <a:avLst/>
          </a:prstGeom>
          <a:noFill/>
        </p:spPr>
        <p:txBody>
          <a:bodyPr wrap="square">
            <a:spAutoFit/>
          </a:bodyPr>
          <a:lstStyle/>
          <a:p>
            <a:r>
              <a:rPr lang="en-US" sz="6000" dirty="0">
                <a:solidFill>
                  <a:srgbClr val="008080"/>
                </a:solidFill>
                <a:latin typeface="Rage Italic" panose="03070502040507070304" pitchFamily="66" charset="0"/>
              </a:rPr>
              <a:t>Join the Conversation!</a:t>
            </a:r>
          </a:p>
        </p:txBody>
      </p:sp>
    </p:spTree>
    <p:extLst>
      <p:ext uri="{BB962C8B-B14F-4D97-AF65-F5344CB8AC3E}">
        <p14:creationId xmlns:p14="http://schemas.microsoft.com/office/powerpoint/2010/main" val="2892073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01ACB-17BB-6742-BB81-2185002D8FFB}"/>
              </a:ext>
            </a:extLst>
          </p:cNvPr>
          <p:cNvSpPr txBox="1">
            <a:spLocks/>
          </p:cNvSpPr>
          <p:nvPr/>
        </p:nvSpPr>
        <p:spPr>
          <a:xfrm>
            <a:off x="1" y="4765103"/>
            <a:ext cx="12192000" cy="782638"/>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Thank You!</a:t>
            </a:r>
          </a:p>
        </p:txBody>
      </p:sp>
      <p:sp>
        <p:nvSpPr>
          <p:cNvPr id="3" name="Text Placeholder 3">
            <a:extLst>
              <a:ext uri="{FF2B5EF4-FFF2-40B4-BE49-F238E27FC236}">
                <a16:creationId xmlns:a16="http://schemas.microsoft.com/office/drawing/2014/main" id="{B6AE3D72-F83C-FA44-B4B5-A54F8CEB17C5}"/>
              </a:ext>
            </a:extLst>
          </p:cNvPr>
          <p:cNvSpPr txBox="1">
            <a:spLocks/>
          </p:cNvSpPr>
          <p:nvPr/>
        </p:nvSpPr>
        <p:spPr>
          <a:xfrm>
            <a:off x="7407337" y="916992"/>
            <a:ext cx="4374292" cy="3932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r>
              <a:rPr lang="en-US" sz="1100" dirty="0">
                <a:solidFill>
                  <a:srgbClr val="243760"/>
                </a:solidFill>
                <a:latin typeface="Arial" panose="020B0604020202020204" pitchFamily="34" charset="0"/>
                <a:cs typeface="Arial" panose="020B0604020202020204" pitchFamily="34" charset="0"/>
              </a:rPr>
              <a:t> | </a:t>
            </a:r>
            <a:r>
              <a:rPr lang="en-US" sz="1100" dirty="0">
                <a:solidFill>
                  <a:schemeClr val="tx1">
                    <a:lumMod val="65000"/>
                    <a:lumOff val="35000"/>
                  </a:schemeClr>
                </a:solidFill>
                <a:latin typeface="Arial" panose="020B0604020202020204" pitchFamily="34" charset="0"/>
                <a:cs typeface="Arial" panose="020B0604020202020204" pitchFamily="34" charset="0"/>
              </a:rPr>
              <a:t>Theme Copy </a:t>
            </a:r>
            <a:r>
              <a:rPr lang="en-US" sz="1100" dirty="0">
                <a:solidFill>
                  <a:srgbClr val="243760"/>
                </a:solidFill>
                <a:latin typeface="Arial" panose="020B0604020202020204" pitchFamily="34" charset="0"/>
                <a:cs typeface="Arial" panose="020B0604020202020204" pitchFamily="34" charset="0"/>
              </a:rPr>
              <a:t>| </a:t>
            </a:r>
            <a:r>
              <a:rPr lang="en-US" sz="1100" dirty="0">
                <a:solidFill>
                  <a:schemeClr val="tx1">
                    <a:lumMod val="65000"/>
                    <a:lumOff val="35000"/>
                  </a:schemeClr>
                </a:solidFill>
                <a:latin typeface="Arial" panose="020B0604020202020204" pitchFamily="34" charset="0"/>
                <a:cs typeface="Arial" panose="020B0604020202020204" pitchFamily="34" charset="0"/>
              </a:rPr>
              <a:t>Theme Copy</a:t>
            </a:r>
          </a:p>
        </p:txBody>
      </p:sp>
      <p:sp>
        <p:nvSpPr>
          <p:cNvPr id="4" name="Text Placeholder 3">
            <a:extLst>
              <a:ext uri="{FF2B5EF4-FFF2-40B4-BE49-F238E27FC236}">
                <a16:creationId xmlns:a16="http://schemas.microsoft.com/office/drawing/2014/main" id="{10260FFB-1773-67CA-AF03-3906705D33A8}"/>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bg1"/>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20249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AD26FC-389D-7F49-B240-4114DC0C602F}"/>
              </a:ext>
            </a:extLst>
          </p:cNvPr>
          <p:cNvSpPr txBox="1">
            <a:spLocks/>
          </p:cNvSpPr>
          <p:nvPr/>
        </p:nvSpPr>
        <p:spPr>
          <a:xfrm>
            <a:off x="420128" y="6433209"/>
            <a:ext cx="5273535"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b="1" dirty="0">
                <a:solidFill>
                  <a:schemeClr val="accent1">
                    <a:lumMod val="50000"/>
                  </a:schemeClr>
                </a:solidFill>
                <a:latin typeface="Arial" panose="020B0604020202020204" pitchFamily="34" charset="0"/>
                <a:cs typeface="Arial" panose="020B0604020202020204" pitchFamily="34" charset="0"/>
              </a:rPr>
              <a:t> Dealership Compliance Officer Professional Certification Seminar</a:t>
            </a:r>
          </a:p>
        </p:txBody>
      </p:sp>
      <p:sp>
        <p:nvSpPr>
          <p:cNvPr id="6" name="TextBox 5">
            <a:extLst>
              <a:ext uri="{FF2B5EF4-FFF2-40B4-BE49-F238E27FC236}">
                <a16:creationId xmlns:a16="http://schemas.microsoft.com/office/drawing/2014/main" id="{5B71CB69-84C4-474B-B478-CC2AAA875C7F}"/>
              </a:ext>
            </a:extLst>
          </p:cNvPr>
          <p:cNvSpPr txBox="1"/>
          <p:nvPr/>
        </p:nvSpPr>
        <p:spPr>
          <a:xfrm>
            <a:off x="942975" y="1079088"/>
            <a:ext cx="10306050" cy="4939814"/>
          </a:xfrm>
          <a:prstGeom prst="rect">
            <a:avLst/>
          </a:prstGeom>
          <a:noFill/>
        </p:spPr>
        <p:txBody>
          <a:bodyPr wrap="square">
            <a:spAutoFit/>
          </a:bodyPr>
          <a:lstStyle/>
          <a:p>
            <a:pPr lvl="0"/>
            <a:r>
              <a:rPr lang="en-US" sz="2000" dirty="0">
                <a:latin typeface="+mn-lt"/>
              </a:rPr>
              <a:t>The information </a:t>
            </a:r>
            <a:r>
              <a:rPr lang="en-US" sz="2000" dirty="0"/>
              <a:t>by the noted presenters</a:t>
            </a:r>
            <a:r>
              <a:rPr lang="en-US" sz="2000" dirty="0">
                <a:latin typeface="+mn-lt"/>
              </a:rPr>
              <a:t> is provided for general informational purposes only and may not reflect the current law in your state or jurisdiction. Nothing in this presentation should be construed as legal advice from the Association of Dealership Compliance Officers or the individual presenter, nor is it intended to be a substitute for legal counsel on any subject matter. The views and opinions in this presentation are those of the presenters and do not necessarily represent the official policy or position of the Association of Dealership Compliance Officers or its members or advisors.   </a:t>
            </a:r>
          </a:p>
          <a:p>
            <a:pPr lvl="0"/>
            <a:endParaRPr lang="en-US" sz="2000" dirty="0">
              <a:latin typeface="+mn-lt"/>
            </a:endParaRPr>
          </a:p>
          <a:p>
            <a:pPr lvl="0"/>
            <a:r>
              <a:rPr lang="en-US" sz="2000" dirty="0">
                <a:latin typeface="+mn-lt"/>
              </a:rPr>
              <a:t>No attendee of this presentation should act nor refrain from acting on the basis of any information included in this presentation without seeking the appropriate legal or other professional advice on the particular facts and circumstances at issue from a lawyer licensed in the attendee’s state, country, or other appropriate licensing jurisdiction.</a:t>
            </a:r>
          </a:p>
          <a:p>
            <a:pPr lvl="0"/>
            <a:endParaRPr lang="en-US" sz="2000" dirty="0"/>
          </a:p>
          <a:p>
            <a:pPr marL="0" lvl="0" indent="0">
              <a:buNone/>
            </a:pPr>
            <a:endParaRPr lang="en-US" sz="1100" dirty="0"/>
          </a:p>
          <a:p>
            <a:pPr marL="0" indent="0">
              <a:buNone/>
            </a:pPr>
            <a:r>
              <a:rPr lang="en-US" sz="1100" i="1" dirty="0"/>
              <a:t>Copyright © 2025 by Linda J. Robertson     All rights reserved. No part of this publication may be reproduced, distributed, or transmitted in any form or by any means, including photocopying, recording, or other electronic or mechanical methods, without the prior written permission of the publisher, except in the case of brief quotations embodied in critical reviews and certain other noncommercial uses permitted by copyright law. </a:t>
            </a:r>
          </a:p>
          <a:p>
            <a:pPr marL="0" indent="0">
              <a:buNone/>
            </a:pPr>
            <a:r>
              <a:rPr lang="en-US" sz="1100" dirty="0"/>
              <a:t> </a:t>
            </a:r>
          </a:p>
        </p:txBody>
      </p:sp>
      <p:sp>
        <p:nvSpPr>
          <p:cNvPr id="9" name="TextBox 8">
            <a:extLst>
              <a:ext uri="{FF2B5EF4-FFF2-40B4-BE49-F238E27FC236}">
                <a16:creationId xmlns:a16="http://schemas.microsoft.com/office/drawing/2014/main" id="{C4958B32-A40B-42F0-8CA1-EA5BF81A3ECE}"/>
              </a:ext>
            </a:extLst>
          </p:cNvPr>
          <p:cNvSpPr txBox="1"/>
          <p:nvPr/>
        </p:nvSpPr>
        <p:spPr>
          <a:xfrm>
            <a:off x="420128" y="141562"/>
            <a:ext cx="6096000" cy="523220"/>
          </a:xfrm>
          <a:prstGeom prst="rect">
            <a:avLst/>
          </a:prstGeom>
          <a:noFill/>
        </p:spPr>
        <p:txBody>
          <a:bodyPr wrap="square">
            <a:spAutoFit/>
          </a:bodyPr>
          <a:lstStyle/>
          <a:p>
            <a:r>
              <a:rPr lang="en-US" sz="2800" b="1" dirty="0">
                <a:solidFill>
                  <a:schemeClr val="bg1"/>
                </a:solidFill>
              </a:rPr>
              <a:t>DISCLAIMER</a:t>
            </a:r>
            <a:endParaRPr lang="en-US" sz="2800" dirty="0">
              <a:solidFill>
                <a:schemeClr val="bg1"/>
              </a:solidFill>
            </a:endParaRPr>
          </a:p>
        </p:txBody>
      </p:sp>
    </p:spTree>
    <p:extLst>
      <p:ext uri="{BB962C8B-B14F-4D97-AF65-F5344CB8AC3E}">
        <p14:creationId xmlns:p14="http://schemas.microsoft.com/office/powerpoint/2010/main" val="310436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43015B1-8FA5-6F45-9AE8-54A23FA2D398}"/>
              </a:ext>
            </a:extLst>
          </p:cNvPr>
          <p:cNvSpPr txBox="1">
            <a:spLocks/>
          </p:cNvSpPr>
          <p:nvPr/>
        </p:nvSpPr>
        <p:spPr>
          <a:xfrm>
            <a:off x="559265" y="4710894"/>
            <a:ext cx="11290863" cy="782638"/>
          </a:xfrm>
          <a:prstGeom prst="rect">
            <a:avLst/>
          </a:prstGeom>
        </p:spPr>
        <p:txBody>
          <a:bodyPr vert="horz" lIns="0" tIns="0" rIns="0" bIns="0" rtlCol="0" anchor="t">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chemeClr val="bg1"/>
                </a:solidFill>
              </a:rPr>
              <a:t>The Politics of 2025 – Expectations with a Trump Administration</a:t>
            </a:r>
          </a:p>
        </p:txBody>
      </p:sp>
      <p:sp>
        <p:nvSpPr>
          <p:cNvPr id="10" name="Text Placeholder 3">
            <a:extLst>
              <a:ext uri="{FF2B5EF4-FFF2-40B4-BE49-F238E27FC236}">
                <a16:creationId xmlns:a16="http://schemas.microsoft.com/office/drawing/2014/main" id="{A5B8BCA1-67CF-2A44-8058-7619CA60D12E}"/>
              </a:ext>
            </a:extLst>
          </p:cNvPr>
          <p:cNvSpPr txBox="1">
            <a:spLocks/>
          </p:cNvSpPr>
          <p:nvPr/>
        </p:nvSpPr>
        <p:spPr>
          <a:xfrm>
            <a:off x="608694" y="5567672"/>
            <a:ext cx="11048753" cy="29641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2200" dirty="0" err="1">
                <a:solidFill>
                  <a:schemeClr val="bg1"/>
                </a:solidFill>
                <a:latin typeface="Arial Narrow" panose="020B0604020202020204" pitchFamily="34" charset="0"/>
                <a:cs typeface="Arial Narrow" panose="020B0604020202020204" pitchFamily="34" charset="0"/>
              </a:rPr>
              <a:t>Shaun</a:t>
            </a:r>
            <a:r>
              <a:rPr lang="fi-FI" sz="2200" dirty="0">
                <a:solidFill>
                  <a:schemeClr val="bg1"/>
                </a:solidFill>
                <a:latin typeface="Arial Narrow" panose="020B0604020202020204" pitchFamily="34" charset="0"/>
                <a:cs typeface="Arial Narrow" panose="020B0604020202020204" pitchFamily="34" charset="0"/>
              </a:rPr>
              <a:t> K. Petersen  –  Executive Vice President and Chief Legal Officer, Buckeye Dealership Consulting</a:t>
            </a:r>
          </a:p>
        </p:txBody>
      </p:sp>
      <p:sp>
        <p:nvSpPr>
          <p:cNvPr id="11" name="Text Placeholder 3">
            <a:extLst>
              <a:ext uri="{FF2B5EF4-FFF2-40B4-BE49-F238E27FC236}">
                <a16:creationId xmlns:a16="http://schemas.microsoft.com/office/drawing/2014/main" id="{7494BF0D-2980-D34B-855C-4DF1E56226D0}"/>
              </a:ext>
            </a:extLst>
          </p:cNvPr>
          <p:cNvSpPr txBox="1">
            <a:spLocks/>
          </p:cNvSpPr>
          <p:nvPr/>
        </p:nvSpPr>
        <p:spPr>
          <a:xfrm>
            <a:off x="9950402" y="6301658"/>
            <a:ext cx="1707045" cy="3951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i-FI" sz="1300" dirty="0" err="1">
                <a:solidFill>
                  <a:schemeClr val="bg1"/>
                </a:solidFill>
                <a:latin typeface="Arial Narrow" panose="020B0604020202020204" pitchFamily="34" charset="0"/>
                <a:cs typeface="Arial Narrow" panose="020B0604020202020204" pitchFamily="34" charset="0"/>
              </a:rPr>
              <a:t>January</a:t>
            </a:r>
            <a:r>
              <a:rPr lang="fi-FI" sz="1300" dirty="0">
                <a:solidFill>
                  <a:schemeClr val="bg1"/>
                </a:solidFill>
                <a:latin typeface="Arial Narrow" panose="020B0604020202020204" pitchFamily="34" charset="0"/>
                <a:cs typeface="Arial Narrow" panose="020B0604020202020204" pitchFamily="34" charset="0"/>
              </a:rPr>
              <a:t> 9, 2025</a:t>
            </a:r>
          </a:p>
        </p:txBody>
      </p:sp>
      <p:sp>
        <p:nvSpPr>
          <p:cNvPr id="2" name="Text Placeholder 3">
            <a:extLst>
              <a:ext uri="{FF2B5EF4-FFF2-40B4-BE49-F238E27FC236}">
                <a16:creationId xmlns:a16="http://schemas.microsoft.com/office/drawing/2014/main" id="{1889C7BA-4A77-14D6-A61B-78048B640C05}"/>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bg1"/>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355716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6F619E-FB44-6B49-9C82-CEF217E8DFC8}"/>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The Trump Philosophy and Outcome</a:t>
            </a:r>
          </a:p>
        </p:txBody>
      </p:sp>
      <p:sp>
        <p:nvSpPr>
          <p:cNvPr id="8" name="Content Placeholder 2">
            <a:extLst>
              <a:ext uri="{FF2B5EF4-FFF2-40B4-BE49-F238E27FC236}">
                <a16:creationId xmlns:a16="http://schemas.microsoft.com/office/drawing/2014/main" id="{7C6DFB06-E460-624B-B51D-D3DD523BE673}"/>
              </a:ext>
            </a:extLst>
          </p:cNvPr>
          <p:cNvSpPr>
            <a:spLocks noGrp="1"/>
          </p:cNvSpPr>
          <p:nvPr/>
        </p:nvSpPr>
        <p:spPr bwMode="auto">
          <a:xfrm>
            <a:off x="521528" y="1244528"/>
            <a:ext cx="8147050"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First Term</a:t>
            </a:r>
          </a:p>
          <a:p>
            <a:pPr lvl="1">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For every new regulation, 2 come off the books</a:t>
            </a:r>
          </a:p>
          <a:p>
            <a:pPr lvl="1">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Less regulations – FY2017 – FY2019 eight cut for every significant one added</a:t>
            </a:r>
          </a:p>
          <a:p>
            <a:pPr lvl="1">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End of regulation by enforcement</a:t>
            </a:r>
          </a:p>
          <a:p>
            <a:pPr lvl="1">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Less enforcement cases, targeted enforcement</a:t>
            </a:r>
          </a:p>
          <a:p>
            <a:pPr lvl="1">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Increased state activity – mini-CFPB’s, active AG enforcement</a:t>
            </a:r>
          </a:p>
          <a:p>
            <a:pPr lvl="1">
              <a:buClr>
                <a:schemeClr val="tx1">
                  <a:lumMod val="65000"/>
                  <a:lumOff val="35000"/>
                </a:schemeClr>
              </a:buClr>
            </a:pPr>
            <a:r>
              <a:rPr lang="en-US" sz="2000" dirty="0">
                <a:solidFill>
                  <a:schemeClr val="tx1">
                    <a:lumMod val="65000"/>
                    <a:lumOff val="35000"/>
                  </a:schemeClr>
                </a:solidFill>
                <a:latin typeface="Arial" pitchFamily="-112" charset="0"/>
                <a:ea typeface="ＭＳ Ｐゴシック" pitchFamily="-112" charset="-128"/>
              </a:rPr>
              <a:t>Tax Cuts and Jobs Act</a:t>
            </a:r>
          </a:p>
          <a:p>
            <a:pPr lvl="1">
              <a:buClr>
                <a:schemeClr val="tx1">
                  <a:lumMod val="65000"/>
                  <a:lumOff val="35000"/>
                </a:schemeClr>
              </a:buClr>
            </a:pPr>
            <a:endParaRPr lang="en-US" dirty="0">
              <a:solidFill>
                <a:schemeClr val="tx1">
                  <a:lumMod val="65000"/>
                  <a:lumOff val="35000"/>
                </a:schemeClr>
              </a:solidFill>
            </a:endParaRPr>
          </a:p>
        </p:txBody>
      </p:sp>
      <p:sp>
        <p:nvSpPr>
          <p:cNvPr id="2" name="Text Placeholder 3">
            <a:extLst>
              <a:ext uri="{FF2B5EF4-FFF2-40B4-BE49-F238E27FC236}">
                <a16:creationId xmlns:a16="http://schemas.microsoft.com/office/drawing/2014/main" id="{B94B035B-C2D5-9CC8-7788-E8BAAF9921A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6092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62798-E909-54A3-1D2A-264104B226B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00595E-7B78-EC2B-0147-2409A2DF2120}"/>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The Trump Philosophy and Outcome</a:t>
            </a:r>
          </a:p>
        </p:txBody>
      </p:sp>
      <p:sp>
        <p:nvSpPr>
          <p:cNvPr id="8" name="Content Placeholder 2">
            <a:extLst>
              <a:ext uri="{FF2B5EF4-FFF2-40B4-BE49-F238E27FC236}">
                <a16:creationId xmlns:a16="http://schemas.microsoft.com/office/drawing/2014/main" id="{5BE2905E-7C73-5A1C-3E34-88AEE24AE062}"/>
              </a:ext>
            </a:extLst>
          </p:cNvPr>
          <p:cNvSpPr>
            <a:spLocks noGrp="1"/>
          </p:cNvSpPr>
          <p:nvPr/>
        </p:nvSpPr>
        <p:spPr bwMode="auto">
          <a:xfrm>
            <a:off x="521528" y="1244528"/>
            <a:ext cx="8147050"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1900" dirty="0">
                <a:solidFill>
                  <a:schemeClr val="tx1">
                    <a:lumMod val="65000"/>
                    <a:lumOff val="35000"/>
                  </a:schemeClr>
                </a:solidFill>
                <a:latin typeface="+mn-lt"/>
                <a:ea typeface="ＭＳ Ｐゴシック" pitchFamily="-112" charset="-128"/>
              </a:rPr>
              <a:t>Second Term</a:t>
            </a:r>
          </a:p>
          <a:p>
            <a:pPr lvl="1">
              <a:buClr>
                <a:schemeClr val="tx1">
                  <a:lumMod val="65000"/>
                  <a:lumOff val="35000"/>
                </a:schemeClr>
              </a:buClr>
            </a:pPr>
            <a:r>
              <a:rPr lang="en-US" sz="1900" dirty="0">
                <a:solidFill>
                  <a:schemeClr val="tx1">
                    <a:lumMod val="65000"/>
                    <a:lumOff val="35000"/>
                  </a:schemeClr>
                </a:solidFill>
                <a:latin typeface="+mn-lt"/>
              </a:rPr>
              <a:t>10 to 1 ratio on regulations</a:t>
            </a:r>
          </a:p>
          <a:p>
            <a:pPr lvl="1">
              <a:buClr>
                <a:schemeClr val="tx1">
                  <a:lumMod val="65000"/>
                  <a:lumOff val="35000"/>
                </a:schemeClr>
              </a:buClr>
            </a:pPr>
            <a:r>
              <a:rPr lang="en-US" sz="1900" dirty="0">
                <a:solidFill>
                  <a:srgbClr val="666666"/>
                </a:solidFill>
                <a:latin typeface="+mn-lt"/>
              </a:rPr>
              <a:t>Future of EVs</a:t>
            </a:r>
          </a:p>
          <a:p>
            <a:pPr lvl="2">
              <a:buClr>
                <a:schemeClr val="tx1">
                  <a:lumMod val="65000"/>
                  <a:lumOff val="35000"/>
                </a:schemeClr>
              </a:buClr>
            </a:pPr>
            <a:r>
              <a:rPr lang="en-US" sz="1900" b="0" i="0" u="none" strike="noStrike" dirty="0">
                <a:solidFill>
                  <a:srgbClr val="666666"/>
                </a:solidFill>
                <a:effectLst/>
                <a:latin typeface="+mn-lt"/>
              </a:rPr>
              <a:t>Rolling back regulations hindering oil and gas drilling and coal mining</a:t>
            </a:r>
          </a:p>
          <a:p>
            <a:pPr lvl="2">
              <a:buClr>
                <a:schemeClr val="tx1">
                  <a:lumMod val="65000"/>
                  <a:lumOff val="35000"/>
                </a:schemeClr>
              </a:buClr>
            </a:pPr>
            <a:r>
              <a:rPr lang="en-US" sz="1900" b="0" i="0" u="none" strike="noStrike" dirty="0">
                <a:solidFill>
                  <a:srgbClr val="666666"/>
                </a:solidFill>
                <a:effectLst/>
                <a:latin typeface="+mn-lt"/>
              </a:rPr>
              <a:t>Rescind all unspent funds under the Inflation Reduction Act – EV subsidies</a:t>
            </a:r>
          </a:p>
          <a:p>
            <a:pPr lvl="2">
              <a:buClr>
                <a:schemeClr val="tx1">
                  <a:lumMod val="65000"/>
                  <a:lumOff val="35000"/>
                </a:schemeClr>
              </a:buClr>
            </a:pPr>
            <a:r>
              <a:rPr lang="en-US" sz="1900" dirty="0">
                <a:solidFill>
                  <a:srgbClr val="666666"/>
                </a:solidFill>
                <a:latin typeface="+mn-lt"/>
              </a:rPr>
              <a:t>Reverse light duty vehicle emission standards (i.e. EV mandate)</a:t>
            </a:r>
            <a:endParaRPr lang="en-US" sz="1900" b="0" i="0" u="none" strike="noStrike" dirty="0">
              <a:solidFill>
                <a:srgbClr val="666666"/>
              </a:solidFill>
              <a:effectLst/>
              <a:latin typeface="+mn-lt"/>
            </a:endParaRPr>
          </a:p>
          <a:p>
            <a:pPr lvl="1">
              <a:buClr>
                <a:schemeClr val="tx1">
                  <a:lumMod val="65000"/>
                  <a:lumOff val="35000"/>
                </a:schemeClr>
              </a:buClr>
            </a:pPr>
            <a:r>
              <a:rPr lang="en-US" sz="1900" b="0" i="0" u="none" strike="noStrike" dirty="0">
                <a:solidFill>
                  <a:srgbClr val="666666"/>
                </a:solidFill>
                <a:effectLst/>
                <a:latin typeface="+mn-lt"/>
              </a:rPr>
              <a:t>Protectionist trade environment – tariffs? </a:t>
            </a:r>
          </a:p>
          <a:p>
            <a:pPr lvl="1">
              <a:buClr>
                <a:schemeClr val="tx1">
                  <a:lumMod val="65000"/>
                  <a:lumOff val="35000"/>
                </a:schemeClr>
              </a:buClr>
            </a:pPr>
            <a:r>
              <a:rPr lang="en-US" sz="1900" dirty="0">
                <a:solidFill>
                  <a:srgbClr val="666666"/>
                </a:solidFill>
                <a:latin typeface="+mn-lt"/>
              </a:rPr>
              <a:t>Tax policy</a:t>
            </a:r>
          </a:p>
          <a:p>
            <a:pPr lvl="2">
              <a:buClr>
                <a:schemeClr val="tx1">
                  <a:lumMod val="65000"/>
                  <a:lumOff val="35000"/>
                </a:schemeClr>
              </a:buClr>
            </a:pPr>
            <a:r>
              <a:rPr lang="en-US" sz="1900" dirty="0">
                <a:solidFill>
                  <a:srgbClr val="666666"/>
                </a:solidFill>
                <a:latin typeface="+mn-lt"/>
              </a:rPr>
              <a:t>Extend Tax Cuts and Jobs Act</a:t>
            </a:r>
          </a:p>
          <a:p>
            <a:pPr lvl="2">
              <a:buClr>
                <a:schemeClr val="tx1">
                  <a:lumMod val="65000"/>
                  <a:lumOff val="35000"/>
                </a:schemeClr>
              </a:buClr>
            </a:pPr>
            <a:r>
              <a:rPr lang="en-US" sz="1900" dirty="0">
                <a:solidFill>
                  <a:srgbClr val="666666"/>
                </a:solidFill>
                <a:latin typeface="+mn-lt"/>
              </a:rPr>
              <a:t>Lower corporate rate from 32% to 15% for domestic production</a:t>
            </a:r>
          </a:p>
          <a:p>
            <a:pPr lvl="2">
              <a:buClr>
                <a:schemeClr val="tx1">
                  <a:lumMod val="65000"/>
                  <a:lumOff val="35000"/>
                </a:schemeClr>
              </a:buClr>
            </a:pPr>
            <a:r>
              <a:rPr lang="en-US" sz="1900" dirty="0">
                <a:solidFill>
                  <a:srgbClr val="666666"/>
                </a:solidFill>
                <a:latin typeface="+mn-lt"/>
              </a:rPr>
              <a:t>No tax on tips, SSI, or overtime pay</a:t>
            </a: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1">
              <a:buClr>
                <a:schemeClr val="tx1">
                  <a:lumMod val="65000"/>
                  <a:lumOff val="35000"/>
                </a:schemeClr>
              </a:buClr>
            </a:pPr>
            <a:endParaRPr lang="en-US" dirty="0">
              <a:solidFill>
                <a:schemeClr val="tx1">
                  <a:lumMod val="65000"/>
                  <a:lumOff val="35000"/>
                </a:schemeClr>
              </a:solidFill>
            </a:endParaRPr>
          </a:p>
        </p:txBody>
      </p:sp>
      <p:sp>
        <p:nvSpPr>
          <p:cNvPr id="2" name="Text Placeholder 3">
            <a:extLst>
              <a:ext uri="{FF2B5EF4-FFF2-40B4-BE49-F238E27FC236}">
                <a16:creationId xmlns:a16="http://schemas.microsoft.com/office/drawing/2014/main" id="{2FEE0FF7-CA65-34D3-6308-A5E075A4A47F}"/>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42873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10DEE-C589-A097-6949-9069B804631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57D7BD6-1DC7-1EAD-707E-746F5EBDEE83}"/>
              </a:ext>
            </a:extLst>
          </p:cNvPr>
          <p:cNvSpPr>
            <a:spLocks noGrp="1"/>
          </p:cNvSpPr>
          <p:nvPr/>
        </p:nvSpPr>
        <p:spPr bwMode="auto">
          <a:xfrm>
            <a:off x="495300" y="609223"/>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536B7F"/>
                </a:solidFill>
              </a:rPr>
              <a:t>The Trump Philosophy and Outcome</a:t>
            </a:r>
          </a:p>
        </p:txBody>
      </p:sp>
      <p:sp>
        <p:nvSpPr>
          <p:cNvPr id="8" name="Content Placeholder 2">
            <a:extLst>
              <a:ext uri="{FF2B5EF4-FFF2-40B4-BE49-F238E27FC236}">
                <a16:creationId xmlns:a16="http://schemas.microsoft.com/office/drawing/2014/main" id="{25742FF5-B6D8-E679-E4CC-4E49016EEF23}"/>
              </a:ext>
            </a:extLst>
          </p:cNvPr>
          <p:cNvSpPr>
            <a:spLocks noGrp="1"/>
          </p:cNvSpPr>
          <p:nvPr/>
        </p:nvSpPr>
        <p:spPr bwMode="auto">
          <a:xfrm>
            <a:off x="521527" y="1244528"/>
            <a:ext cx="10934158"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2000" dirty="0">
                <a:solidFill>
                  <a:srgbClr val="536B7F"/>
                </a:solidFill>
                <a:latin typeface="+mn-lt"/>
                <a:ea typeface="ＭＳ Ｐゴシック" pitchFamily="-112" charset="-128"/>
              </a:rPr>
              <a:t>Second Term</a:t>
            </a:r>
          </a:p>
          <a:p>
            <a:pPr lvl="1">
              <a:buClr>
                <a:schemeClr val="tx1">
                  <a:lumMod val="65000"/>
                  <a:lumOff val="35000"/>
                </a:schemeClr>
              </a:buClr>
            </a:pPr>
            <a:r>
              <a:rPr lang="en-US" sz="2000" dirty="0">
                <a:solidFill>
                  <a:srgbClr val="536B7F"/>
                </a:solidFill>
                <a:latin typeface="+mn-lt"/>
              </a:rPr>
              <a:t>Congressional Review Act</a:t>
            </a:r>
          </a:p>
          <a:p>
            <a:pPr lvl="1">
              <a:buClr>
                <a:schemeClr val="tx1">
                  <a:lumMod val="65000"/>
                  <a:lumOff val="35000"/>
                </a:schemeClr>
              </a:buClr>
            </a:pPr>
            <a:r>
              <a:rPr lang="en-US" sz="2000" dirty="0">
                <a:solidFill>
                  <a:srgbClr val="536B7F"/>
                </a:solidFill>
                <a:latin typeface="+mn-lt"/>
              </a:rPr>
              <a:t>New Agency appointees</a:t>
            </a:r>
          </a:p>
          <a:p>
            <a:pPr lvl="1">
              <a:buClr>
                <a:schemeClr val="tx1">
                  <a:lumMod val="65000"/>
                  <a:lumOff val="35000"/>
                </a:schemeClr>
              </a:buClr>
            </a:pPr>
            <a:r>
              <a:rPr lang="en-US" sz="2000" dirty="0">
                <a:solidFill>
                  <a:srgbClr val="536B7F"/>
                </a:solidFill>
                <a:latin typeface="+mn-lt"/>
              </a:rPr>
              <a:t>DOGE impact</a:t>
            </a:r>
          </a:p>
          <a:p>
            <a:pPr lvl="1">
              <a:buClr>
                <a:schemeClr val="tx1">
                  <a:lumMod val="65000"/>
                  <a:lumOff val="35000"/>
                </a:schemeClr>
              </a:buClr>
            </a:pPr>
            <a:r>
              <a:rPr lang="en-US" sz="2000" dirty="0">
                <a:solidFill>
                  <a:srgbClr val="536B7F"/>
                </a:solidFill>
                <a:latin typeface="+mn-lt"/>
              </a:rPr>
              <a:t>Consumer Rights Activity</a:t>
            </a:r>
          </a:p>
          <a:p>
            <a:pPr lvl="2">
              <a:buClr>
                <a:schemeClr val="tx1">
                  <a:lumMod val="65000"/>
                  <a:lumOff val="35000"/>
                </a:schemeClr>
              </a:buClr>
            </a:pPr>
            <a:r>
              <a:rPr lang="en-US" sz="2000" dirty="0">
                <a:solidFill>
                  <a:srgbClr val="536B7F"/>
                </a:solidFill>
                <a:effectLst/>
                <a:latin typeface="+mn-lt"/>
                <a:ea typeface="Aptos" panose="020B0004020202020204" pitchFamily="34" charset="0"/>
                <a:cs typeface="Times New Roman" panose="02020603050405020304" pitchFamily="18" charset="0"/>
              </a:rPr>
              <a:t>“[Democratic] AGs have also become the muscle of the resistance.”</a:t>
            </a:r>
          </a:p>
          <a:p>
            <a:pPr lvl="2">
              <a:buClr>
                <a:schemeClr val="tx1">
                  <a:lumMod val="65000"/>
                  <a:lumOff val="35000"/>
                </a:schemeClr>
              </a:buClr>
            </a:pPr>
            <a:r>
              <a:rPr lang="en-US" sz="2000" dirty="0">
                <a:solidFill>
                  <a:srgbClr val="536B7F"/>
                </a:solidFill>
                <a:effectLst/>
                <a:latin typeface="+mn-lt"/>
                <a:ea typeface="Aptos" panose="020B0004020202020204" pitchFamily="34" charset="0"/>
                <a:cs typeface="Times New Roman" panose="02020603050405020304" pitchFamily="18" charset="0"/>
              </a:rPr>
              <a:t> “In this second term, we will redouble our efforts to partner with civil rights and grassroots organizations to defend consumer rights.”</a:t>
            </a:r>
            <a:r>
              <a:rPr lang="en-US" sz="2000" dirty="0">
                <a:solidFill>
                  <a:srgbClr val="536B7F"/>
                </a:solidFill>
                <a:effectLst/>
                <a:latin typeface="+mn-lt"/>
              </a:rPr>
              <a:t> – NCLC</a:t>
            </a:r>
          </a:p>
          <a:p>
            <a:pPr lvl="2">
              <a:buClr>
                <a:schemeClr val="tx1">
                  <a:lumMod val="65000"/>
                  <a:lumOff val="35000"/>
                </a:schemeClr>
              </a:buClr>
            </a:pPr>
            <a:r>
              <a:rPr lang="en-US" sz="2000" dirty="0">
                <a:solidFill>
                  <a:srgbClr val="536B7F"/>
                </a:solidFill>
                <a:latin typeface="+mn-lt"/>
              </a:rPr>
              <a:t>Democratic State AG’s, state banking/financial agencies, pro-consumer bar, consumer rights groups will get active</a:t>
            </a:r>
          </a:p>
          <a:p>
            <a:pPr lvl="2">
              <a:buClr>
                <a:schemeClr val="tx1">
                  <a:lumMod val="65000"/>
                  <a:lumOff val="35000"/>
                </a:schemeClr>
              </a:buClr>
            </a:pPr>
            <a:r>
              <a:rPr lang="en-US" sz="2000" dirty="0">
                <a:solidFill>
                  <a:srgbClr val="536B7F"/>
                </a:solidFill>
                <a:latin typeface="+mn-lt"/>
              </a:rPr>
              <a:t>(Trump 1 was sued 155 times by Democrat AGs)</a:t>
            </a:r>
          </a:p>
          <a:p>
            <a:pPr lvl="2">
              <a:buClr>
                <a:schemeClr val="tx1">
                  <a:lumMod val="65000"/>
                  <a:lumOff val="35000"/>
                </a:schemeClr>
              </a:buClr>
            </a:pPr>
            <a:endParaRPr lang="en-US" sz="2000" dirty="0">
              <a:solidFill>
                <a:srgbClr val="536B7F"/>
              </a:solidFill>
              <a:effectLst/>
              <a:latin typeface="+mn-lt"/>
            </a:endParaRPr>
          </a:p>
          <a:p>
            <a:pPr lvl="2">
              <a:buClr>
                <a:schemeClr val="tx1">
                  <a:lumMod val="65000"/>
                  <a:lumOff val="35000"/>
                </a:schemeClr>
              </a:buClr>
            </a:pPr>
            <a:endParaRPr lang="en-US" sz="2000" dirty="0">
              <a:solidFill>
                <a:srgbClr val="536B7F"/>
              </a:solidFill>
              <a:effectLst/>
              <a:latin typeface="+mn-lt"/>
              <a:ea typeface="Aptos" panose="020B0004020202020204" pitchFamily="34" charset="0"/>
              <a:cs typeface="Times New Roman" panose="02020603050405020304" pitchFamily="18" charset="0"/>
            </a:endParaRPr>
          </a:p>
          <a:p>
            <a:pPr lvl="2">
              <a:buClr>
                <a:schemeClr val="tx1">
                  <a:lumMod val="65000"/>
                  <a:lumOff val="35000"/>
                </a:schemeClr>
              </a:buClr>
            </a:pPr>
            <a:endParaRPr lang="en-US" sz="1600" dirty="0">
              <a:solidFill>
                <a:schemeClr val="tx1">
                  <a:lumMod val="65000"/>
                  <a:lumOff val="35000"/>
                </a:schemeClr>
              </a:solidFill>
              <a:latin typeface="+mn-lt"/>
            </a:endParaRPr>
          </a:p>
          <a:p>
            <a:pPr lvl="1">
              <a:buClr>
                <a:schemeClr val="tx1">
                  <a:lumMod val="65000"/>
                  <a:lumOff val="35000"/>
                </a:schemeClr>
              </a:buClr>
            </a:pPr>
            <a:endParaRPr lang="en-US" sz="2000" dirty="0">
              <a:solidFill>
                <a:srgbClr val="666666"/>
              </a:solidFill>
              <a:latin typeface="+mn-lt"/>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2">
              <a:buClr>
                <a:schemeClr val="tx1">
                  <a:lumMod val="65000"/>
                  <a:lumOff val="35000"/>
                </a:schemeClr>
              </a:buClr>
            </a:pPr>
            <a:endParaRPr lang="en-US" dirty="0">
              <a:solidFill>
                <a:srgbClr val="666666"/>
              </a:solidFill>
              <a:latin typeface="Knowledge2017"/>
            </a:endParaRPr>
          </a:p>
          <a:p>
            <a:pPr lvl="1">
              <a:buClr>
                <a:schemeClr val="tx1">
                  <a:lumMod val="65000"/>
                  <a:lumOff val="35000"/>
                </a:schemeClr>
              </a:buClr>
            </a:pPr>
            <a:endParaRPr lang="en-US" dirty="0">
              <a:solidFill>
                <a:schemeClr val="tx1">
                  <a:lumMod val="65000"/>
                  <a:lumOff val="35000"/>
                </a:schemeClr>
              </a:solidFill>
            </a:endParaRPr>
          </a:p>
        </p:txBody>
      </p:sp>
      <p:sp>
        <p:nvSpPr>
          <p:cNvPr id="2" name="Text Placeholder 3">
            <a:extLst>
              <a:ext uri="{FF2B5EF4-FFF2-40B4-BE49-F238E27FC236}">
                <a16:creationId xmlns:a16="http://schemas.microsoft.com/office/drawing/2014/main" id="{44AD29A4-DE4F-35C9-DC7B-D24A6BCE041C}"/>
              </a:ext>
            </a:extLst>
          </p:cNvPr>
          <p:cNvSpPr txBox="1">
            <a:spLocks/>
          </p:cNvSpPr>
          <p:nvPr/>
        </p:nvSpPr>
        <p:spPr>
          <a:xfrm>
            <a:off x="314404" y="6408499"/>
            <a:ext cx="5676493" cy="181487"/>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600" b="1" dirty="0">
                <a:solidFill>
                  <a:schemeClr val="accent1">
                    <a:lumMod val="50000"/>
                  </a:schemeClr>
                </a:solidFill>
                <a:latin typeface="Arial Narrow" panose="020B0604020202020204" pitchFamily="34" charset="0"/>
                <a:cs typeface="Arial Narrow" panose="020B0604020202020204" pitchFamily="34" charset="0"/>
              </a:rPr>
              <a:t>REDUCE RISK, BUILD TRUST, DELIVER VALUE</a:t>
            </a:r>
          </a:p>
        </p:txBody>
      </p:sp>
    </p:spTree>
    <p:extLst>
      <p:ext uri="{BB962C8B-B14F-4D97-AF65-F5344CB8AC3E}">
        <p14:creationId xmlns:p14="http://schemas.microsoft.com/office/powerpoint/2010/main" val="93725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AFIP">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4ED65F3CEBD43B6BF27B9D4CB4A20" ma:contentTypeVersion="13" ma:contentTypeDescription="Create a new document." ma:contentTypeScope="" ma:versionID="9f3b7761637ec16860a3498c72124aa3">
  <xsd:schema xmlns:xsd="http://www.w3.org/2001/XMLSchema" xmlns:xs="http://www.w3.org/2001/XMLSchema" xmlns:p="http://schemas.microsoft.com/office/2006/metadata/properties" xmlns:ns3="df1ea4de-0650-480b-837f-012d147c6af2" xmlns:ns4="465a914e-eddb-4b72-940b-bd99454c4bde" targetNamespace="http://schemas.microsoft.com/office/2006/metadata/properties" ma:root="true" ma:fieldsID="c92a0cd3f66b999ebf001f3a04e7b859" ns3:_="" ns4:_="">
    <xsd:import namespace="df1ea4de-0650-480b-837f-012d147c6af2"/>
    <xsd:import namespace="465a914e-eddb-4b72-940b-bd99454c4b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ea4de-0650-480b-837f-012d147c6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a914e-eddb-4b72-940b-bd99454c4b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f1ea4de-0650-480b-837f-012d147c6a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8BC00-ED35-4D0B-AFAF-6F791D29E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ea4de-0650-480b-837f-012d147c6af2"/>
    <ds:schemaRef ds:uri="465a914e-eddb-4b72-940b-bd99454c4b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05FF5-E649-4859-A811-CC8EB2C1A7EC}">
  <ds:schemaRefs>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 ds:uri="465a914e-eddb-4b72-940b-bd99454c4bde"/>
    <ds:schemaRef ds:uri="df1ea4de-0650-480b-837f-012d147c6af2"/>
    <ds:schemaRef ds:uri="http://schemas.microsoft.com/office/2006/metadata/properties"/>
  </ds:schemaRefs>
</ds:datastoreItem>
</file>

<file path=customXml/itemProps3.xml><?xml version="1.0" encoding="utf-8"?>
<ds:datastoreItem xmlns:ds="http://schemas.openxmlformats.org/officeDocument/2006/customXml" ds:itemID="{4DDF9ED0-51A4-43BE-835F-4C965F01DB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TotalTime>
  <Words>4721</Words>
  <Application>Microsoft Office PowerPoint</Application>
  <PresentationFormat>Widescreen</PresentationFormat>
  <Paragraphs>425</Paragraphs>
  <Slides>47</Slides>
  <Notes>0</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47</vt:i4>
      </vt:variant>
    </vt:vector>
  </HeadingPairs>
  <TitlesOfParts>
    <vt:vector size="71" baseType="lpstr">
      <vt:lpstr>Arial</vt:lpstr>
      <vt:lpstr>Arial Narrow</vt:lpstr>
      <vt:lpstr>Calibri</vt:lpstr>
      <vt:lpstr>Courier New</vt:lpstr>
      <vt:lpstr>Knowledge2017</vt:lpstr>
      <vt:lpstr>Lucida Grande</vt:lpstr>
      <vt:lpstr>Montserrat</vt:lpstr>
      <vt:lpstr>Montserrat Medium</vt:lpstr>
      <vt:lpstr>proxima-nova</vt:lpstr>
      <vt:lpstr>Rage Italic</vt:lpstr>
      <vt:lpstr>Roboto</vt:lpstr>
      <vt:lpstr>Symbol</vt:lpstr>
      <vt:lpstr>Times New Roman</vt:lpstr>
      <vt:lpstr>Verdana</vt:lpstr>
      <vt:lpstr>Webdings</vt:lpstr>
      <vt:lpstr>Wingdings</vt:lpstr>
      <vt:lpstr>Office Theme</vt:lpstr>
      <vt:lpstr>16_Office Theme</vt:lpstr>
      <vt:lpstr>19_Office Theme</vt:lpstr>
      <vt:lpstr>20_Office Theme</vt:lpstr>
      <vt:lpstr>21_Office Theme</vt:lpstr>
      <vt:lpstr>Custom Design</vt:lpstr>
      <vt:lpstr>17_Office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Hamilton</dc:creator>
  <cp:lastModifiedBy>Linda Robertson</cp:lastModifiedBy>
  <cp:revision>102</cp:revision>
  <cp:lastPrinted>2025-01-08T22:58:47Z</cp:lastPrinted>
  <dcterms:created xsi:type="dcterms:W3CDTF">2021-04-28T17:54:46Z</dcterms:created>
  <dcterms:modified xsi:type="dcterms:W3CDTF">2025-01-08T23:10:15Z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0x0101008384ED65F3CEBD43B6BF27B9D4CB4A20</vt:lpwstr>
  </property>
</Properties>
</file>