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90" r:id="rId1"/>
  </p:sldMasterIdLst>
  <p:notesMasterIdLst>
    <p:notesMasterId r:id="rId70"/>
  </p:notesMasterIdLst>
  <p:sldIdLst>
    <p:sldId id="257" r:id="rId2"/>
    <p:sldId id="461" r:id="rId3"/>
    <p:sldId id="462" r:id="rId4"/>
    <p:sldId id="1517" r:id="rId5"/>
    <p:sldId id="1444" r:id="rId6"/>
    <p:sldId id="1446" r:id="rId7"/>
    <p:sldId id="1447" r:id="rId8"/>
    <p:sldId id="1448" r:id="rId9"/>
    <p:sldId id="1450" r:id="rId10"/>
    <p:sldId id="1538" r:id="rId11"/>
    <p:sldId id="1449" r:id="rId12"/>
    <p:sldId id="476" r:id="rId13"/>
    <p:sldId id="1452" r:id="rId14"/>
    <p:sldId id="1453" r:id="rId15"/>
    <p:sldId id="1454" r:id="rId16"/>
    <p:sldId id="1529" r:id="rId17"/>
    <p:sldId id="1521" r:id="rId18"/>
    <p:sldId id="1522" r:id="rId19"/>
    <p:sldId id="1523" r:id="rId20"/>
    <p:sldId id="1530" r:id="rId21"/>
    <p:sldId id="1524" r:id="rId22"/>
    <p:sldId id="1526" r:id="rId23"/>
    <p:sldId id="1537" r:id="rId24"/>
    <p:sldId id="1462" r:id="rId25"/>
    <p:sldId id="1463" r:id="rId26"/>
    <p:sldId id="1465" r:id="rId27"/>
    <p:sldId id="1466" r:id="rId28"/>
    <p:sldId id="1467" r:id="rId29"/>
    <p:sldId id="1470" r:id="rId30"/>
    <p:sldId id="1471" r:id="rId31"/>
    <p:sldId id="1472" r:id="rId32"/>
    <p:sldId id="1473" r:id="rId33"/>
    <p:sldId id="1474" r:id="rId34"/>
    <p:sldId id="1475" r:id="rId35"/>
    <p:sldId id="1476" r:id="rId36"/>
    <p:sldId id="1477" r:id="rId37"/>
    <p:sldId id="1478" r:id="rId38"/>
    <p:sldId id="1479" r:id="rId39"/>
    <p:sldId id="1480" r:id="rId40"/>
    <p:sldId id="1485" r:id="rId41"/>
    <p:sldId id="1481" r:id="rId42"/>
    <p:sldId id="1482" r:id="rId43"/>
    <p:sldId id="1483" r:id="rId44"/>
    <p:sldId id="1484" r:id="rId45"/>
    <p:sldId id="1486" r:id="rId46"/>
    <p:sldId id="1487" r:id="rId47"/>
    <p:sldId id="1488" r:id="rId48"/>
    <p:sldId id="1489" r:id="rId49"/>
    <p:sldId id="1490" r:id="rId50"/>
    <p:sldId id="1491" r:id="rId51"/>
    <p:sldId id="1492" r:id="rId52"/>
    <p:sldId id="1493" r:id="rId53"/>
    <p:sldId id="518" r:id="rId54"/>
    <p:sldId id="520" r:id="rId55"/>
    <p:sldId id="521" r:id="rId56"/>
    <p:sldId id="522" r:id="rId57"/>
    <p:sldId id="1531" r:id="rId58"/>
    <p:sldId id="1532" r:id="rId59"/>
    <p:sldId id="1533" r:id="rId60"/>
    <p:sldId id="1534" r:id="rId61"/>
    <p:sldId id="525" r:id="rId62"/>
    <p:sldId id="523" r:id="rId63"/>
    <p:sldId id="1511" r:id="rId64"/>
    <p:sldId id="526" r:id="rId65"/>
    <p:sldId id="1520" r:id="rId66"/>
    <p:sldId id="532" r:id="rId67"/>
    <p:sldId id="533" r:id="rId68"/>
    <p:sldId id="301" r:id="rId69"/>
  </p:sldIdLst>
  <p:sldSz cx="9144000" cy="5143500" type="screen16x9"/>
  <p:notesSz cx="7102475" cy="9388475"/>
  <p:defaultTextStyle>
    <a:defPPr>
      <a:defRPr lang="en-US"/>
    </a:defPPr>
    <a:lvl1pPr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56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28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00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72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70">
          <p15:clr>
            <a:srgbClr val="A4A3A4"/>
          </p15:clr>
        </p15:guide>
        <p15:guide id="2" orient="horz" pos="1616">
          <p15:clr>
            <a:srgbClr val="A4A3A4"/>
          </p15:clr>
        </p15:guide>
        <p15:guide id="3" orient="horz" pos="429">
          <p15:clr>
            <a:srgbClr val="A4A3A4"/>
          </p15:clr>
        </p15:guide>
        <p15:guide id="4" pos="234">
          <p15:clr>
            <a:srgbClr val="A4A3A4"/>
          </p15:clr>
        </p15:guide>
        <p15:guide id="5" pos="5517">
          <p15:clr>
            <a:srgbClr val="A4A3A4"/>
          </p15:clr>
        </p15:guide>
        <p15:guide id="6" pos="3415">
          <p15:clr>
            <a:srgbClr val="A4A3A4"/>
          </p15:clr>
        </p15:guide>
        <p15:guide id="7" pos="2889">
          <p15:clr>
            <a:srgbClr val="A4A3A4"/>
          </p15:clr>
        </p15:guide>
        <p15:guide id="8"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0" autoAdjust="0"/>
    <p:restoredTop sz="94660"/>
  </p:normalViewPr>
  <p:slideViewPr>
    <p:cSldViewPr snapToGrid="0" snapToObjects="1">
      <p:cViewPr varScale="1">
        <p:scale>
          <a:sx n="110" d="100"/>
          <a:sy n="110" d="100"/>
        </p:scale>
        <p:origin x="456" y="82"/>
      </p:cViewPr>
      <p:guideLst>
        <p:guide orient="horz" pos="1070"/>
        <p:guide orient="horz" pos="1616"/>
        <p:guide orient="horz" pos="429"/>
        <p:guide pos="234"/>
        <p:guide pos="5517"/>
        <p:guide pos="3415"/>
        <p:guide pos="2889"/>
        <p:guide pos="3312"/>
      </p:guideLst>
    </p:cSldViewPr>
  </p:slideViewPr>
  <p:notesTextViewPr>
    <p:cViewPr>
      <p:scale>
        <a:sx n="100" d="100"/>
        <a:sy n="100" d="100"/>
      </p:scale>
      <p:origin x="0" y="0"/>
    </p:cViewPr>
  </p:notesTextViewPr>
  <p:sorterViewPr>
    <p:cViewPr>
      <p:scale>
        <a:sx n="120" d="100"/>
        <a:sy n="120" d="100"/>
      </p:scale>
      <p:origin x="0" y="-171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7B5F2-A538-4D88-BD1F-8C750F531F28}" type="doc">
      <dgm:prSet loTypeId="urn:microsoft.com/office/officeart/2005/8/layout/pyramid1" loCatId="pyramid" qsTypeId="urn:microsoft.com/office/officeart/2005/8/quickstyle/simple1" qsCatId="simple" csTypeId="urn:microsoft.com/office/officeart/2005/8/colors/accent1_2" csCatId="accent1" phldr="1"/>
      <dgm:spPr/>
    </dgm:pt>
    <dgm:pt modelId="{C7D1475B-B017-4DB2-BB4F-9398E022B084}" type="pres">
      <dgm:prSet presAssocID="{C807B5F2-A538-4D88-BD1F-8C750F531F28}" presName="Name0" presStyleCnt="0">
        <dgm:presLayoutVars>
          <dgm:dir/>
          <dgm:animLvl val="lvl"/>
          <dgm:resizeHandles val="exact"/>
        </dgm:presLayoutVars>
      </dgm:prSet>
      <dgm:spPr/>
    </dgm:pt>
  </dgm:ptLst>
  <dgm:cxnLst>
    <dgm:cxn modelId="{DA745B29-0F27-466E-90A2-0690A549C6BF}" type="presOf" srcId="{C807B5F2-A538-4D88-BD1F-8C750F531F28}" destId="{C7D1475B-B017-4DB2-BB4F-9398E022B084}"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defTabSz="471086"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vl1pPr>
          </a:lstStyle>
          <a:p>
            <a:pPr>
              <a:defRPr/>
            </a:pPr>
            <a:fld id="{06F9E8E9-ECE6-4659-B941-BCAEBA84C618}" type="datetimeFigureOut">
              <a:rPr lang="en-US" altLang="en-US"/>
              <a:pPr>
                <a:defRPr/>
              </a:pPr>
              <a:t>9/7/2023</a:t>
            </a:fld>
            <a:endParaRPr lang="en-US" alt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defTabSz="471086"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pPr>
              <a:defRPr/>
            </a:pPr>
            <a:fld id="{248CC067-195B-432E-AED1-A6FA34B2E0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342900"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1pPr>
    <a:lvl2pPr marL="342900" algn="l" defTabSz="342900"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2pPr>
    <a:lvl3pPr marL="685800" algn="l" defTabSz="342900"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3pPr>
    <a:lvl4pPr marL="1028700" algn="l" defTabSz="342900"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4pPr>
    <a:lvl5pPr marL="1371600" algn="l" defTabSz="342900"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5pPr>
    <a:lvl6pPr marL="1714729" algn="l" defTabSz="342946" rtl="0" eaLnBrk="1" latinLnBrk="0" hangingPunct="1">
      <a:defRPr sz="900" kern="1200">
        <a:solidFill>
          <a:schemeClr val="tx1"/>
        </a:solidFill>
        <a:latin typeface="+mn-lt"/>
        <a:ea typeface="+mn-ea"/>
        <a:cs typeface="+mn-cs"/>
      </a:defRPr>
    </a:lvl6pPr>
    <a:lvl7pPr marL="2057674" algn="l" defTabSz="342946" rtl="0" eaLnBrk="1" latinLnBrk="0" hangingPunct="1">
      <a:defRPr sz="900" kern="1200">
        <a:solidFill>
          <a:schemeClr val="tx1"/>
        </a:solidFill>
        <a:latin typeface="+mn-lt"/>
        <a:ea typeface="+mn-ea"/>
        <a:cs typeface="+mn-cs"/>
      </a:defRPr>
    </a:lvl7pPr>
    <a:lvl8pPr marL="2400620" algn="l" defTabSz="342946" rtl="0" eaLnBrk="1" latinLnBrk="0" hangingPunct="1">
      <a:defRPr sz="900" kern="1200">
        <a:solidFill>
          <a:schemeClr val="tx1"/>
        </a:solidFill>
        <a:latin typeface="+mn-lt"/>
        <a:ea typeface="+mn-ea"/>
        <a:cs typeface="+mn-cs"/>
      </a:defRPr>
    </a:lvl8pPr>
    <a:lvl9pPr marL="2743566" algn="l" defTabSz="34294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6D2F0D3-DD4E-4FA9-AECB-15C425E7DDF1}" type="slidenum">
              <a:rPr lang="en-US" altLang="en-US" smtClean="0"/>
              <a:pPr/>
              <a:t>25</a:t>
            </a:fld>
            <a:endParaRPr lang="en-US" altLang="en-US" dirty="0"/>
          </a:p>
        </p:txBody>
      </p:sp>
    </p:spTree>
    <p:extLst>
      <p:ext uri="{BB962C8B-B14F-4D97-AF65-F5344CB8AC3E}">
        <p14:creationId xmlns:p14="http://schemas.microsoft.com/office/powerpoint/2010/main" val="422915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6C0567-7633-4C58-BE62-EC54BEB17FD3}" type="slidenum">
              <a:rPr lang="en-US" altLang="en-US" smtClean="0"/>
              <a:pPr/>
              <a:t>30</a:t>
            </a:fld>
            <a:endParaRPr lang="en-US" altLang="en-US"/>
          </a:p>
        </p:txBody>
      </p:sp>
    </p:spTree>
    <p:extLst>
      <p:ext uri="{BB962C8B-B14F-4D97-AF65-F5344CB8AC3E}">
        <p14:creationId xmlns:p14="http://schemas.microsoft.com/office/powerpoint/2010/main" val="375826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94E9B0-C4A6-47E9-84F4-11ED53D359C1}" type="slidenum">
              <a:rPr lang="en-US" altLang="en-US" smtClean="0"/>
              <a:pPr/>
              <a:t>42</a:t>
            </a:fld>
            <a:endParaRPr lang="en-US" altLang="en-US"/>
          </a:p>
        </p:txBody>
      </p:sp>
    </p:spTree>
    <p:extLst>
      <p:ext uri="{BB962C8B-B14F-4D97-AF65-F5344CB8AC3E}">
        <p14:creationId xmlns:p14="http://schemas.microsoft.com/office/powerpoint/2010/main" val="231910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AC9D62-16C9-4537-B663-690145C164D9}" type="slidenum">
              <a:rPr lang="en-US" altLang="en-US" smtClean="0"/>
              <a:pPr/>
              <a:t>43</a:t>
            </a:fld>
            <a:endParaRPr lang="en-US" altLang="en-US"/>
          </a:p>
        </p:txBody>
      </p:sp>
    </p:spTree>
    <p:extLst>
      <p:ext uri="{BB962C8B-B14F-4D97-AF65-F5344CB8AC3E}">
        <p14:creationId xmlns:p14="http://schemas.microsoft.com/office/powerpoint/2010/main" val="335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A3EE49-074B-4FCC-9AC4-572416CAEC6B}" type="slidenum">
              <a:rPr lang="en-US" altLang="en-US" smtClean="0"/>
              <a:pPr/>
              <a:t>59</a:t>
            </a:fld>
            <a:endParaRPr lang="en-US" altLang="en-US"/>
          </a:p>
        </p:txBody>
      </p:sp>
    </p:spTree>
    <p:extLst>
      <p:ext uri="{BB962C8B-B14F-4D97-AF65-F5344CB8AC3E}">
        <p14:creationId xmlns:p14="http://schemas.microsoft.com/office/powerpoint/2010/main" val="29947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8569CF-1921-48E5-97AC-163BAA209FD1}" type="slidenum">
              <a:rPr lang="en-US" altLang="en-US" smtClean="0"/>
              <a:pPr/>
              <a:t>60</a:t>
            </a:fld>
            <a:endParaRPr lang="en-US" altLang="en-US"/>
          </a:p>
        </p:txBody>
      </p:sp>
    </p:spTree>
    <p:extLst>
      <p:ext uri="{BB962C8B-B14F-4D97-AF65-F5344CB8AC3E}">
        <p14:creationId xmlns:p14="http://schemas.microsoft.com/office/powerpoint/2010/main" val="895293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A94FB69-9DD6-A04C-AB96-662A389E3285}"/>
              </a:ext>
            </a:extLst>
          </p:cNvPr>
          <p:cNvSpPr>
            <a:spLocks noGrp="1"/>
          </p:cNvSpPr>
          <p:nvPr>
            <p:ph type="title" hasCustomPrompt="1"/>
          </p:nvPr>
        </p:nvSpPr>
        <p:spPr>
          <a:xfrm>
            <a:off x="934811" y="2349614"/>
            <a:ext cx="4925105" cy="601776"/>
          </a:xfrm>
          <a:prstGeom prst="rect">
            <a:avLst/>
          </a:prstGeom>
        </p:spPr>
        <p:txBody>
          <a:bodyPr>
            <a:noAutofit/>
          </a:bodyPr>
          <a:lstStyle>
            <a:lvl1pPr>
              <a:defRPr sz="4050" b="0" i="0">
                <a:solidFill>
                  <a:schemeClr val="bg1"/>
                </a:solidFill>
                <a:latin typeface="+mj-lt"/>
              </a:defRPr>
            </a:lvl1pPr>
          </a:lstStyle>
          <a:p>
            <a:r>
              <a:rPr lang="en-US" dirty="0"/>
              <a:t>Title Slide Option 1</a:t>
            </a:r>
          </a:p>
        </p:txBody>
      </p:sp>
      <p:sp>
        <p:nvSpPr>
          <p:cNvPr id="4" name="Text Placeholder 6">
            <a:extLst>
              <a:ext uri="{FF2B5EF4-FFF2-40B4-BE49-F238E27FC236}">
                <a16:creationId xmlns:a16="http://schemas.microsoft.com/office/drawing/2014/main" id="{6FDB912B-DA9B-2C40-9366-294514E5618A}"/>
              </a:ext>
            </a:extLst>
          </p:cNvPr>
          <p:cNvSpPr>
            <a:spLocks noGrp="1"/>
          </p:cNvSpPr>
          <p:nvPr>
            <p:ph type="body" sz="quarter" idx="10" hasCustomPrompt="1"/>
          </p:nvPr>
        </p:nvSpPr>
        <p:spPr>
          <a:xfrm>
            <a:off x="986009" y="3024358"/>
            <a:ext cx="4029075" cy="300548"/>
          </a:xfrm>
          <a:prstGeom prst="rect">
            <a:avLst/>
          </a:prstGeom>
        </p:spPr>
        <p:txBody>
          <a:bodyPr>
            <a:noAutofit/>
          </a:bodyPr>
          <a:lstStyle>
            <a:lvl1pPr marL="0" indent="0">
              <a:buNone/>
              <a:defRPr sz="1500" b="0" i="0">
                <a:solidFill>
                  <a:schemeClr val="bg1"/>
                </a:solidFill>
                <a:latin typeface="IBM Plex Sans Light" panose="020B0403050203000203" pitchFamily="34" charset="0"/>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latin typeface="+mj-lt"/>
              </a:rPr>
              <a:t>Subtitle for presentation goes here</a:t>
            </a:r>
            <a:endParaRPr lang="en-US" dirty="0"/>
          </a:p>
        </p:txBody>
      </p:sp>
      <p:sp>
        <p:nvSpPr>
          <p:cNvPr id="5" name="Text Placeholder 9">
            <a:extLst>
              <a:ext uri="{FF2B5EF4-FFF2-40B4-BE49-F238E27FC236}">
                <a16:creationId xmlns:a16="http://schemas.microsoft.com/office/drawing/2014/main" id="{98E01EA0-1389-3341-921B-D9F6329D0226}"/>
              </a:ext>
            </a:extLst>
          </p:cNvPr>
          <p:cNvSpPr>
            <a:spLocks noGrp="1"/>
          </p:cNvSpPr>
          <p:nvPr>
            <p:ph type="body" sz="quarter" idx="11" hasCustomPrompt="1"/>
          </p:nvPr>
        </p:nvSpPr>
        <p:spPr>
          <a:xfrm>
            <a:off x="979886" y="3618480"/>
            <a:ext cx="771354" cy="177913"/>
          </a:xfrm>
          <a:prstGeom prst="rect">
            <a:avLst/>
          </a:prstGeom>
        </p:spPr>
        <p:txBody>
          <a:bodyPr>
            <a:noAutofit/>
          </a:bodyPr>
          <a:lstStyle>
            <a:lvl1pPr marL="0" indent="0">
              <a:buNone/>
              <a:defRPr sz="900">
                <a:solidFill>
                  <a:srgbClr val="606C79"/>
                </a:solidFill>
              </a:defRPr>
            </a:lvl1pPr>
          </a:lstStyle>
          <a:p>
            <a:pPr lvl="0"/>
            <a:r>
              <a:rPr lang="en-US" dirty="0"/>
              <a:t>Prepared by</a:t>
            </a:r>
          </a:p>
        </p:txBody>
      </p:sp>
      <p:sp>
        <p:nvSpPr>
          <p:cNvPr id="6" name="Text Placeholder 9">
            <a:extLst>
              <a:ext uri="{FF2B5EF4-FFF2-40B4-BE49-F238E27FC236}">
                <a16:creationId xmlns:a16="http://schemas.microsoft.com/office/drawing/2014/main" id="{71B4567C-86FC-8546-BE64-E3898F7E7ADB}"/>
              </a:ext>
            </a:extLst>
          </p:cNvPr>
          <p:cNvSpPr>
            <a:spLocks noGrp="1"/>
          </p:cNvSpPr>
          <p:nvPr>
            <p:ph type="body" sz="quarter" idx="12" hasCustomPrompt="1"/>
          </p:nvPr>
        </p:nvSpPr>
        <p:spPr>
          <a:xfrm>
            <a:off x="979885" y="3813919"/>
            <a:ext cx="1095884" cy="275885"/>
          </a:xfrm>
          <a:prstGeom prst="rect">
            <a:avLst/>
          </a:prstGeom>
        </p:spPr>
        <p:txBody>
          <a:bodyPr>
            <a:noAutofit/>
          </a:bodyPr>
          <a:lstStyle>
            <a:lvl1pPr marL="0" indent="0">
              <a:buNone/>
              <a:defRPr sz="1050">
                <a:solidFill>
                  <a:schemeClr val="bg1"/>
                </a:solidFill>
              </a:defRPr>
            </a:lvl1pPr>
          </a:lstStyle>
          <a:p>
            <a:pPr lvl="0"/>
            <a:r>
              <a:rPr lang="en-US" dirty="0"/>
              <a:t>First Last Name</a:t>
            </a:r>
          </a:p>
        </p:txBody>
      </p:sp>
      <p:sp>
        <p:nvSpPr>
          <p:cNvPr id="7" name="Text Placeholder 9">
            <a:extLst>
              <a:ext uri="{FF2B5EF4-FFF2-40B4-BE49-F238E27FC236}">
                <a16:creationId xmlns:a16="http://schemas.microsoft.com/office/drawing/2014/main" id="{025CA8BE-9EFB-BA4D-9075-FB4FBE55362C}"/>
              </a:ext>
            </a:extLst>
          </p:cNvPr>
          <p:cNvSpPr>
            <a:spLocks noGrp="1"/>
          </p:cNvSpPr>
          <p:nvPr>
            <p:ph type="body" sz="quarter" idx="13" hasCustomPrompt="1"/>
          </p:nvPr>
        </p:nvSpPr>
        <p:spPr>
          <a:xfrm>
            <a:off x="2296547" y="3618480"/>
            <a:ext cx="771354" cy="177913"/>
          </a:xfrm>
          <a:prstGeom prst="rect">
            <a:avLst/>
          </a:prstGeom>
        </p:spPr>
        <p:txBody>
          <a:bodyPr>
            <a:noAutofit/>
          </a:bodyPr>
          <a:lstStyle>
            <a:lvl1pPr marL="0" indent="0">
              <a:buNone/>
              <a:defRPr sz="900">
                <a:solidFill>
                  <a:srgbClr val="606C79"/>
                </a:solidFill>
              </a:defRPr>
            </a:lvl1pPr>
          </a:lstStyle>
          <a:p>
            <a:pPr lvl="0"/>
            <a:r>
              <a:rPr lang="en-US" dirty="0"/>
              <a:t>Created</a:t>
            </a:r>
          </a:p>
        </p:txBody>
      </p:sp>
      <p:sp>
        <p:nvSpPr>
          <p:cNvPr id="9" name="Text Placeholder 9">
            <a:extLst>
              <a:ext uri="{FF2B5EF4-FFF2-40B4-BE49-F238E27FC236}">
                <a16:creationId xmlns:a16="http://schemas.microsoft.com/office/drawing/2014/main" id="{16EF92C5-1053-2342-830D-4464D64D1545}"/>
              </a:ext>
            </a:extLst>
          </p:cNvPr>
          <p:cNvSpPr>
            <a:spLocks noGrp="1"/>
          </p:cNvSpPr>
          <p:nvPr>
            <p:ph type="body" sz="quarter" idx="14" hasCustomPrompt="1"/>
          </p:nvPr>
        </p:nvSpPr>
        <p:spPr>
          <a:xfrm>
            <a:off x="2296545" y="3813919"/>
            <a:ext cx="1334521" cy="275885"/>
          </a:xfrm>
          <a:prstGeom prst="rect">
            <a:avLst/>
          </a:prstGeom>
        </p:spPr>
        <p:txBody>
          <a:bodyPr>
            <a:noAutofit/>
          </a:bodyPr>
          <a:lstStyle>
            <a:lvl1pPr marL="0" indent="0">
              <a:buNone/>
              <a:defRPr sz="1050">
                <a:solidFill>
                  <a:schemeClr val="bg1"/>
                </a:solidFill>
              </a:defRPr>
            </a:lvl1pPr>
          </a:lstStyle>
          <a:p>
            <a:pPr lvl="0"/>
            <a:r>
              <a:rPr lang="en-US" dirty="0"/>
              <a:t>Month, Day, Year</a:t>
            </a:r>
          </a:p>
        </p:txBody>
      </p:sp>
      <p:pic>
        <p:nvPicPr>
          <p:cNvPr id="12" name="Picture 11">
            <a:extLst>
              <a:ext uri="{FF2B5EF4-FFF2-40B4-BE49-F238E27FC236}">
                <a16:creationId xmlns:a16="http://schemas.microsoft.com/office/drawing/2014/main" id="{7DA1BFE5-FC8C-D747-805A-846D539B1BBB}"/>
              </a:ext>
            </a:extLst>
          </p:cNvPr>
          <p:cNvPicPr>
            <a:picLocks noChangeAspect="1"/>
          </p:cNvPicPr>
          <p:nvPr userDrawn="1"/>
        </p:nvPicPr>
        <p:blipFill>
          <a:blip r:embed="rId3"/>
          <a:stretch>
            <a:fillRect/>
          </a:stretch>
        </p:blipFill>
        <p:spPr>
          <a:xfrm>
            <a:off x="934811" y="1097029"/>
            <a:ext cx="2982386" cy="821321"/>
          </a:xfrm>
          <a:prstGeom prst="rect">
            <a:avLst/>
          </a:prstGeom>
        </p:spPr>
      </p:pic>
      <p:pic>
        <p:nvPicPr>
          <p:cNvPr id="10" name="Picture 9">
            <a:extLst>
              <a:ext uri="{FF2B5EF4-FFF2-40B4-BE49-F238E27FC236}">
                <a16:creationId xmlns:a16="http://schemas.microsoft.com/office/drawing/2014/main" id="{9031DAD4-5443-D24B-A955-01C6576213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009" y="4463483"/>
            <a:ext cx="1121656" cy="406526"/>
          </a:xfrm>
          <a:prstGeom prst="rect">
            <a:avLst/>
          </a:prstGeom>
        </p:spPr>
      </p:pic>
    </p:spTree>
    <p:extLst>
      <p:ext uri="{BB962C8B-B14F-4D97-AF65-F5344CB8AC3E}">
        <p14:creationId xmlns:p14="http://schemas.microsoft.com/office/powerpoint/2010/main" val="198982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1 - 4 Poin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1658ED6-777A-FF40-BFD5-53DDC9CC1982}"/>
              </a:ext>
            </a:extLst>
          </p:cNvPr>
          <p:cNvSpPr>
            <a:spLocks noGrp="1"/>
          </p:cNvSpPr>
          <p:nvPr>
            <p:ph type="body" sz="quarter" idx="11" hasCustomPrompt="1"/>
          </p:nvPr>
        </p:nvSpPr>
        <p:spPr>
          <a:xfrm>
            <a:off x="962025" y="1985669"/>
            <a:ext cx="1795316" cy="162219"/>
          </a:xfrm>
          <a:prstGeom prst="rect">
            <a:avLst/>
          </a:prstGeom>
        </p:spPr>
        <p:txBody>
          <a:bodyPr>
            <a:noAutofit/>
          </a:bodyPr>
          <a:lstStyle>
            <a:lvl1pPr marL="0" indent="0">
              <a:lnSpc>
                <a:spcPct val="100000"/>
              </a:lnSpc>
              <a:buFontTx/>
              <a:buNone/>
              <a:defRPr sz="975" b="1" i="0">
                <a:latin typeface="IBM Plex Sans SemiBold" panose="020B0503050203000203" pitchFamily="34" charset="0"/>
              </a:defRPr>
            </a:lvl1pPr>
          </a:lstStyle>
          <a:p>
            <a:pPr lvl="0"/>
            <a:r>
              <a:rPr lang="en-US" dirty="0"/>
              <a:t>Click to edit sub title</a:t>
            </a:r>
          </a:p>
        </p:txBody>
      </p:sp>
      <p:sp>
        <p:nvSpPr>
          <p:cNvPr id="10" name="Text Placeholder 8">
            <a:extLst>
              <a:ext uri="{FF2B5EF4-FFF2-40B4-BE49-F238E27FC236}">
                <a16:creationId xmlns:a16="http://schemas.microsoft.com/office/drawing/2014/main" id="{A16C4D2D-2208-E640-8193-32A2EAC3342F}"/>
              </a:ext>
            </a:extLst>
          </p:cNvPr>
          <p:cNvSpPr>
            <a:spLocks noGrp="1"/>
          </p:cNvSpPr>
          <p:nvPr>
            <p:ph type="body" sz="quarter" idx="12" hasCustomPrompt="1"/>
          </p:nvPr>
        </p:nvSpPr>
        <p:spPr>
          <a:xfrm>
            <a:off x="962025" y="2195365"/>
            <a:ext cx="1795316" cy="470063"/>
          </a:xfrm>
          <a:prstGeom prst="rect">
            <a:avLst/>
          </a:prstGeom>
        </p:spPr>
        <p:txBody>
          <a:bodyPr>
            <a:noAutofit/>
          </a:bodyPr>
          <a:lstStyle>
            <a:lvl1pPr marL="0" indent="0">
              <a:lnSpc>
                <a:spcPct val="100000"/>
              </a:lnSpc>
              <a:buFontTx/>
              <a:buNone/>
              <a:defRPr sz="975" b="0" i="0">
                <a:latin typeface="IBM Plex Sans" panose="020B0503050203000203" pitchFamily="34" charset="0"/>
              </a:defRPr>
            </a:lvl1pPr>
          </a:lstStyle>
          <a:p>
            <a:pPr lvl="0"/>
            <a:r>
              <a:rPr lang="en-US" dirty="0"/>
              <a:t>Click to edit sub title</a:t>
            </a:r>
          </a:p>
        </p:txBody>
      </p:sp>
      <p:sp>
        <p:nvSpPr>
          <p:cNvPr id="15" name="Text Placeholder 8">
            <a:extLst>
              <a:ext uri="{FF2B5EF4-FFF2-40B4-BE49-F238E27FC236}">
                <a16:creationId xmlns:a16="http://schemas.microsoft.com/office/drawing/2014/main" id="{9DE33120-7163-3243-BB17-A4F654EF95BC}"/>
              </a:ext>
            </a:extLst>
          </p:cNvPr>
          <p:cNvSpPr>
            <a:spLocks noGrp="1"/>
          </p:cNvSpPr>
          <p:nvPr>
            <p:ph type="body" sz="quarter" idx="13" hasCustomPrompt="1"/>
          </p:nvPr>
        </p:nvSpPr>
        <p:spPr>
          <a:xfrm>
            <a:off x="2962864" y="1985669"/>
            <a:ext cx="1795316" cy="162219"/>
          </a:xfrm>
          <a:prstGeom prst="rect">
            <a:avLst/>
          </a:prstGeom>
        </p:spPr>
        <p:txBody>
          <a:bodyPr>
            <a:noAutofit/>
          </a:bodyPr>
          <a:lstStyle>
            <a:lvl1pPr marL="0" indent="0">
              <a:lnSpc>
                <a:spcPct val="100000"/>
              </a:lnSpc>
              <a:buFontTx/>
              <a:buNone/>
              <a:defRPr sz="975" b="1" i="0">
                <a:latin typeface="IBM Plex Sans SemiBold" panose="020B0503050203000203" pitchFamily="34" charset="0"/>
              </a:defRPr>
            </a:lvl1pPr>
          </a:lstStyle>
          <a:p>
            <a:pPr lvl="0"/>
            <a:r>
              <a:rPr lang="en-US" dirty="0"/>
              <a:t>Click to edit sub title</a:t>
            </a:r>
          </a:p>
        </p:txBody>
      </p:sp>
      <p:sp>
        <p:nvSpPr>
          <p:cNvPr id="16" name="Text Placeholder 8">
            <a:extLst>
              <a:ext uri="{FF2B5EF4-FFF2-40B4-BE49-F238E27FC236}">
                <a16:creationId xmlns:a16="http://schemas.microsoft.com/office/drawing/2014/main" id="{1C0FDE7C-F46F-014C-8E2C-A57BAA9DEEC9}"/>
              </a:ext>
            </a:extLst>
          </p:cNvPr>
          <p:cNvSpPr>
            <a:spLocks noGrp="1"/>
          </p:cNvSpPr>
          <p:nvPr>
            <p:ph type="body" sz="quarter" idx="14" hasCustomPrompt="1"/>
          </p:nvPr>
        </p:nvSpPr>
        <p:spPr>
          <a:xfrm>
            <a:off x="2962864" y="2195365"/>
            <a:ext cx="1795316" cy="470063"/>
          </a:xfrm>
          <a:prstGeom prst="rect">
            <a:avLst/>
          </a:prstGeom>
        </p:spPr>
        <p:txBody>
          <a:bodyPr>
            <a:noAutofit/>
          </a:bodyPr>
          <a:lstStyle>
            <a:lvl1pPr marL="0" indent="0">
              <a:lnSpc>
                <a:spcPct val="100000"/>
              </a:lnSpc>
              <a:buFontTx/>
              <a:buNone/>
              <a:defRPr sz="975" b="0" i="0">
                <a:latin typeface="IBM Plex Sans" panose="020B0503050203000203" pitchFamily="34" charset="0"/>
              </a:defRPr>
            </a:lvl1pPr>
          </a:lstStyle>
          <a:p>
            <a:pPr lvl="0"/>
            <a:r>
              <a:rPr lang="en-US" dirty="0"/>
              <a:t>Click to edit sub title</a:t>
            </a:r>
          </a:p>
        </p:txBody>
      </p:sp>
      <p:sp>
        <p:nvSpPr>
          <p:cNvPr id="18" name="Text Placeholder 8">
            <a:extLst>
              <a:ext uri="{FF2B5EF4-FFF2-40B4-BE49-F238E27FC236}">
                <a16:creationId xmlns:a16="http://schemas.microsoft.com/office/drawing/2014/main" id="{0D9D7867-DBD2-EE42-A6E1-224889CE20A4}"/>
              </a:ext>
            </a:extLst>
          </p:cNvPr>
          <p:cNvSpPr>
            <a:spLocks noGrp="1"/>
          </p:cNvSpPr>
          <p:nvPr>
            <p:ph type="body" sz="quarter" idx="15" hasCustomPrompt="1"/>
          </p:nvPr>
        </p:nvSpPr>
        <p:spPr>
          <a:xfrm>
            <a:off x="962025" y="3314848"/>
            <a:ext cx="1795316" cy="162219"/>
          </a:xfrm>
          <a:prstGeom prst="rect">
            <a:avLst/>
          </a:prstGeom>
        </p:spPr>
        <p:txBody>
          <a:bodyPr>
            <a:noAutofit/>
          </a:bodyPr>
          <a:lstStyle>
            <a:lvl1pPr marL="0" indent="0">
              <a:lnSpc>
                <a:spcPct val="100000"/>
              </a:lnSpc>
              <a:buFontTx/>
              <a:buNone/>
              <a:defRPr sz="975" b="1" i="0">
                <a:latin typeface="IBM Plex Sans SemiBold" panose="020B0503050203000203" pitchFamily="34" charset="0"/>
              </a:defRPr>
            </a:lvl1pPr>
          </a:lstStyle>
          <a:p>
            <a:pPr lvl="0"/>
            <a:r>
              <a:rPr lang="en-US" dirty="0"/>
              <a:t>Click to edit sub title</a:t>
            </a:r>
          </a:p>
        </p:txBody>
      </p:sp>
      <p:sp>
        <p:nvSpPr>
          <p:cNvPr id="19" name="Text Placeholder 8">
            <a:extLst>
              <a:ext uri="{FF2B5EF4-FFF2-40B4-BE49-F238E27FC236}">
                <a16:creationId xmlns:a16="http://schemas.microsoft.com/office/drawing/2014/main" id="{A8CEBA11-5172-8F4F-890A-F0CEDEF536FC}"/>
              </a:ext>
            </a:extLst>
          </p:cNvPr>
          <p:cNvSpPr>
            <a:spLocks noGrp="1"/>
          </p:cNvSpPr>
          <p:nvPr>
            <p:ph type="body" sz="quarter" idx="16" hasCustomPrompt="1"/>
          </p:nvPr>
        </p:nvSpPr>
        <p:spPr>
          <a:xfrm>
            <a:off x="962025" y="3524544"/>
            <a:ext cx="1795316" cy="470063"/>
          </a:xfrm>
          <a:prstGeom prst="rect">
            <a:avLst/>
          </a:prstGeom>
        </p:spPr>
        <p:txBody>
          <a:bodyPr>
            <a:noAutofit/>
          </a:bodyPr>
          <a:lstStyle>
            <a:lvl1pPr marL="0" indent="0">
              <a:lnSpc>
                <a:spcPct val="100000"/>
              </a:lnSpc>
              <a:buFontTx/>
              <a:buNone/>
              <a:defRPr sz="975" b="0" i="0">
                <a:latin typeface="IBM Plex Sans" panose="020B0503050203000203" pitchFamily="34" charset="0"/>
              </a:defRPr>
            </a:lvl1pPr>
          </a:lstStyle>
          <a:p>
            <a:pPr lvl="0"/>
            <a:r>
              <a:rPr lang="en-US" dirty="0"/>
              <a:t>Click to edit sub title</a:t>
            </a:r>
          </a:p>
        </p:txBody>
      </p:sp>
      <p:sp>
        <p:nvSpPr>
          <p:cNvPr id="21" name="Text Placeholder 8">
            <a:extLst>
              <a:ext uri="{FF2B5EF4-FFF2-40B4-BE49-F238E27FC236}">
                <a16:creationId xmlns:a16="http://schemas.microsoft.com/office/drawing/2014/main" id="{987C892C-81B6-8A44-AF82-C45B80D08DCB}"/>
              </a:ext>
            </a:extLst>
          </p:cNvPr>
          <p:cNvSpPr>
            <a:spLocks noGrp="1"/>
          </p:cNvSpPr>
          <p:nvPr>
            <p:ph type="body" sz="quarter" idx="17" hasCustomPrompt="1"/>
          </p:nvPr>
        </p:nvSpPr>
        <p:spPr>
          <a:xfrm>
            <a:off x="2962864" y="3314848"/>
            <a:ext cx="1795316" cy="162219"/>
          </a:xfrm>
          <a:prstGeom prst="rect">
            <a:avLst/>
          </a:prstGeom>
        </p:spPr>
        <p:txBody>
          <a:bodyPr>
            <a:noAutofit/>
          </a:bodyPr>
          <a:lstStyle>
            <a:lvl1pPr marL="0" indent="0">
              <a:lnSpc>
                <a:spcPct val="100000"/>
              </a:lnSpc>
              <a:buFontTx/>
              <a:buNone/>
              <a:defRPr sz="975" b="1" i="0">
                <a:latin typeface="IBM Plex Sans SemiBold" panose="020B0503050203000203" pitchFamily="34" charset="0"/>
              </a:defRPr>
            </a:lvl1pPr>
          </a:lstStyle>
          <a:p>
            <a:pPr lvl="0"/>
            <a:r>
              <a:rPr lang="en-US" dirty="0"/>
              <a:t>Click to edit sub title</a:t>
            </a:r>
          </a:p>
        </p:txBody>
      </p:sp>
      <p:sp>
        <p:nvSpPr>
          <p:cNvPr id="22" name="Text Placeholder 8">
            <a:extLst>
              <a:ext uri="{FF2B5EF4-FFF2-40B4-BE49-F238E27FC236}">
                <a16:creationId xmlns:a16="http://schemas.microsoft.com/office/drawing/2014/main" id="{9158343C-3A52-F446-B753-BFBBFE79C374}"/>
              </a:ext>
            </a:extLst>
          </p:cNvPr>
          <p:cNvSpPr>
            <a:spLocks noGrp="1"/>
          </p:cNvSpPr>
          <p:nvPr>
            <p:ph type="body" sz="quarter" idx="18" hasCustomPrompt="1"/>
          </p:nvPr>
        </p:nvSpPr>
        <p:spPr>
          <a:xfrm>
            <a:off x="2962864" y="3524544"/>
            <a:ext cx="1795316" cy="470063"/>
          </a:xfrm>
          <a:prstGeom prst="rect">
            <a:avLst/>
          </a:prstGeom>
        </p:spPr>
        <p:txBody>
          <a:bodyPr>
            <a:noAutofit/>
          </a:bodyPr>
          <a:lstStyle>
            <a:lvl1pPr marL="0" indent="0">
              <a:lnSpc>
                <a:spcPct val="100000"/>
              </a:lnSpc>
              <a:buFontTx/>
              <a:buNone/>
              <a:defRPr sz="975" b="0" i="0">
                <a:latin typeface="IBM Plex Sans" panose="020B0503050203000203" pitchFamily="34" charset="0"/>
              </a:defRPr>
            </a:lvl1pPr>
          </a:lstStyle>
          <a:p>
            <a:pPr lvl="0"/>
            <a:r>
              <a:rPr lang="en-US" dirty="0"/>
              <a:t>Click to edit sub title</a:t>
            </a:r>
          </a:p>
        </p:txBody>
      </p:sp>
      <p:sp>
        <p:nvSpPr>
          <p:cNvPr id="25" name="Picture Placeholder 24">
            <a:extLst>
              <a:ext uri="{FF2B5EF4-FFF2-40B4-BE49-F238E27FC236}">
                <a16:creationId xmlns:a16="http://schemas.microsoft.com/office/drawing/2014/main" id="{4C228EAA-2B1E-C042-950F-EFD3E959109E}"/>
              </a:ext>
            </a:extLst>
          </p:cNvPr>
          <p:cNvSpPr>
            <a:spLocks noGrp="1"/>
          </p:cNvSpPr>
          <p:nvPr>
            <p:ph type="pic" sz="quarter" idx="19" hasCustomPrompt="1"/>
          </p:nvPr>
        </p:nvSpPr>
        <p:spPr>
          <a:xfrm>
            <a:off x="5701939" y="0"/>
            <a:ext cx="3442061" cy="5143500"/>
          </a:xfrm>
          <a:prstGeom prst="rect">
            <a:avLst/>
          </a:prstGeom>
        </p:spPr>
        <p:txBody>
          <a:bodyPr/>
          <a:lstStyle>
            <a:lvl1pPr marL="0" indent="0">
              <a:buNone/>
              <a:defRPr sz="825"/>
            </a:lvl1pPr>
          </a:lstStyle>
          <a:p>
            <a:r>
              <a:rPr lang="en-US" dirty="0"/>
              <a:t>Click to add a lifestyle image </a:t>
            </a:r>
          </a:p>
        </p:txBody>
      </p:sp>
      <p:sp>
        <p:nvSpPr>
          <p:cNvPr id="2" name="Slide Number Placeholder 1">
            <a:extLst>
              <a:ext uri="{FF2B5EF4-FFF2-40B4-BE49-F238E27FC236}">
                <a16:creationId xmlns:a16="http://schemas.microsoft.com/office/drawing/2014/main" id="{274C4CC5-B78C-E341-9386-94FC38B1F4F4}"/>
              </a:ext>
            </a:extLst>
          </p:cNvPr>
          <p:cNvSpPr>
            <a:spLocks noGrp="1"/>
          </p:cNvSpPr>
          <p:nvPr>
            <p:ph type="sldNum" sz="quarter" idx="20"/>
          </p:nvPr>
        </p:nvSpPr>
        <p:spPr/>
        <p:txBody>
          <a:bodyPr/>
          <a:lstStyle/>
          <a:p>
            <a:fld id="{E458F1FD-D093-1944-B539-344221EA9C23}" type="slidenum">
              <a:rPr lang="en-US" smtClean="0"/>
              <a:pPr/>
              <a:t>‹#›</a:t>
            </a:fld>
            <a:endParaRPr lang="en-US"/>
          </a:p>
        </p:txBody>
      </p:sp>
      <p:cxnSp>
        <p:nvCxnSpPr>
          <p:cNvPr id="26" name="Straight Connector 25">
            <a:extLst>
              <a:ext uri="{FF2B5EF4-FFF2-40B4-BE49-F238E27FC236}">
                <a16:creationId xmlns:a16="http://schemas.microsoft.com/office/drawing/2014/main" id="{F2499E92-65E2-E542-8E53-BFA454AB9F3A}"/>
              </a:ext>
            </a:extLst>
          </p:cNvPr>
          <p:cNvCxnSpPr>
            <a:cxnSpLocks/>
          </p:cNvCxnSpPr>
          <p:nvPr userDrawn="1"/>
        </p:nvCxnSpPr>
        <p:spPr>
          <a:xfrm>
            <a:off x="1039306" y="2842181"/>
            <a:ext cx="1661474"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FC76FB-E094-A647-83F8-6884DBCEED2E}"/>
              </a:ext>
            </a:extLst>
          </p:cNvPr>
          <p:cNvCxnSpPr>
            <a:cxnSpLocks/>
          </p:cNvCxnSpPr>
          <p:nvPr userDrawn="1"/>
        </p:nvCxnSpPr>
        <p:spPr>
          <a:xfrm>
            <a:off x="3040144" y="2842181"/>
            <a:ext cx="1661474"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19524A-6261-CB46-91DF-0A75CF8D7612}"/>
              </a:ext>
            </a:extLst>
          </p:cNvPr>
          <p:cNvCxnSpPr>
            <a:cxnSpLocks/>
          </p:cNvCxnSpPr>
          <p:nvPr userDrawn="1"/>
        </p:nvCxnSpPr>
        <p:spPr>
          <a:xfrm>
            <a:off x="1039306" y="4171361"/>
            <a:ext cx="1661474"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E1DEF4-1F40-654C-BFB5-4BC8B5F78291}"/>
              </a:ext>
            </a:extLst>
          </p:cNvPr>
          <p:cNvCxnSpPr>
            <a:cxnSpLocks/>
          </p:cNvCxnSpPr>
          <p:nvPr userDrawn="1"/>
        </p:nvCxnSpPr>
        <p:spPr>
          <a:xfrm>
            <a:off x="3040144" y="4171361"/>
            <a:ext cx="1661474"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sp>
        <p:nvSpPr>
          <p:cNvPr id="20" name="Title 6">
            <a:extLst>
              <a:ext uri="{FF2B5EF4-FFF2-40B4-BE49-F238E27FC236}">
                <a16:creationId xmlns:a16="http://schemas.microsoft.com/office/drawing/2014/main" id="{EA832D6B-AB49-3F4A-8646-8ADD5192A130}"/>
              </a:ext>
            </a:extLst>
          </p:cNvPr>
          <p:cNvSpPr>
            <a:spLocks noGrp="1"/>
          </p:cNvSpPr>
          <p:nvPr>
            <p:ph type="title" hasCustomPrompt="1"/>
          </p:nvPr>
        </p:nvSpPr>
        <p:spPr>
          <a:xfrm>
            <a:off x="971550" y="476080"/>
            <a:ext cx="4391025" cy="319428"/>
          </a:xfrm>
          <a:prstGeom prst="rect">
            <a:avLst/>
          </a:prstGeom>
        </p:spPr>
        <p:txBody>
          <a:bodyPr>
            <a:noAutofit/>
          </a:bodyPr>
          <a:lstStyle>
            <a:lvl1pPr>
              <a:defRPr sz="1875"/>
            </a:lvl1pPr>
          </a:lstStyle>
          <a:p>
            <a:r>
              <a:rPr lang="en-US" dirty="0"/>
              <a:t>Content Slide Headline</a:t>
            </a:r>
          </a:p>
        </p:txBody>
      </p:sp>
      <p:sp>
        <p:nvSpPr>
          <p:cNvPr id="23" name="Text Placeholder 8">
            <a:extLst>
              <a:ext uri="{FF2B5EF4-FFF2-40B4-BE49-F238E27FC236}">
                <a16:creationId xmlns:a16="http://schemas.microsoft.com/office/drawing/2014/main" id="{4D4A4A8A-E4FF-3C4C-BA7A-5394F4AE7C9C}"/>
              </a:ext>
            </a:extLst>
          </p:cNvPr>
          <p:cNvSpPr>
            <a:spLocks noGrp="1"/>
          </p:cNvSpPr>
          <p:nvPr>
            <p:ph type="body" sz="quarter" idx="21" hasCustomPrompt="1"/>
          </p:nvPr>
        </p:nvSpPr>
        <p:spPr>
          <a:xfrm>
            <a:off x="971550" y="1271587"/>
            <a:ext cx="4391025" cy="451112"/>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413134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lifestyle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C228EAA-2B1E-C042-950F-EFD3E959109E}"/>
              </a:ext>
            </a:extLst>
          </p:cNvPr>
          <p:cNvSpPr>
            <a:spLocks noGrp="1"/>
          </p:cNvSpPr>
          <p:nvPr>
            <p:ph type="pic" sz="quarter" idx="19" hasCustomPrompt="1"/>
          </p:nvPr>
        </p:nvSpPr>
        <p:spPr>
          <a:xfrm>
            <a:off x="5701939" y="0"/>
            <a:ext cx="3442061" cy="5143500"/>
          </a:xfrm>
          <a:prstGeom prst="rect">
            <a:avLst/>
          </a:prstGeom>
        </p:spPr>
        <p:txBody>
          <a:bodyPr/>
          <a:lstStyle>
            <a:lvl1pPr marL="0" indent="0">
              <a:buNone/>
              <a:defRPr sz="825"/>
            </a:lvl1pPr>
          </a:lstStyle>
          <a:p>
            <a:r>
              <a:rPr lang="en-US" dirty="0"/>
              <a:t>Click to add a lifestyle image</a:t>
            </a:r>
          </a:p>
        </p:txBody>
      </p:sp>
      <p:sp>
        <p:nvSpPr>
          <p:cNvPr id="2" name="Slide Number Placeholder 1">
            <a:extLst>
              <a:ext uri="{FF2B5EF4-FFF2-40B4-BE49-F238E27FC236}">
                <a16:creationId xmlns:a16="http://schemas.microsoft.com/office/drawing/2014/main" id="{E2CCD3A8-08DB-B440-8DD7-0F48A3E66C01}"/>
              </a:ext>
            </a:extLst>
          </p:cNvPr>
          <p:cNvSpPr>
            <a:spLocks noGrp="1"/>
          </p:cNvSpPr>
          <p:nvPr>
            <p:ph type="sldNum" sz="quarter" idx="20"/>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9044B0D7-EAFB-1A41-9872-62363676814F}"/>
              </a:ext>
            </a:extLst>
          </p:cNvPr>
          <p:cNvSpPr>
            <a:spLocks noGrp="1"/>
          </p:cNvSpPr>
          <p:nvPr>
            <p:ph type="title" hasCustomPrompt="1"/>
          </p:nvPr>
        </p:nvSpPr>
        <p:spPr>
          <a:xfrm>
            <a:off x="971550" y="476080"/>
            <a:ext cx="4391025"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EB40F2EA-F494-7149-AE1C-69185A8E9990}"/>
              </a:ext>
            </a:extLst>
          </p:cNvPr>
          <p:cNvSpPr>
            <a:spLocks noGrp="1"/>
          </p:cNvSpPr>
          <p:nvPr>
            <p:ph type="body" sz="quarter" idx="21" hasCustomPrompt="1"/>
          </p:nvPr>
        </p:nvSpPr>
        <p:spPr>
          <a:xfrm>
            <a:off x="962026" y="1271587"/>
            <a:ext cx="4400550" cy="3157874"/>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288624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Image - Right subtitle and content">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C3B0F16C-0423-9D4B-B670-E5065972F4DE}"/>
              </a:ext>
            </a:extLst>
          </p:cNvPr>
          <p:cNvSpPr>
            <a:spLocks noGrp="1"/>
          </p:cNvSpPr>
          <p:nvPr>
            <p:ph type="pic" sz="quarter" idx="14" hasCustomPrompt="1"/>
          </p:nvPr>
        </p:nvSpPr>
        <p:spPr>
          <a:xfrm>
            <a:off x="1055914" y="1308498"/>
            <a:ext cx="3050552" cy="3059906"/>
          </a:xfrm>
          <a:prstGeom prst="rect">
            <a:avLst/>
          </a:prstGeom>
        </p:spPr>
        <p:txBody>
          <a:bodyPr/>
          <a:lstStyle>
            <a:lvl1pPr marL="0" indent="0">
              <a:buNone/>
              <a:defRPr sz="750"/>
            </a:lvl1pPr>
          </a:lstStyle>
          <a:p>
            <a:r>
              <a:rPr lang="en-US" dirty="0"/>
              <a:t>Click to add an image (screenshot / product-in-use / visual assistance / etc. )</a:t>
            </a:r>
          </a:p>
        </p:txBody>
      </p:sp>
      <p:sp>
        <p:nvSpPr>
          <p:cNvPr id="12" name="Text Placeholder 8">
            <a:extLst>
              <a:ext uri="{FF2B5EF4-FFF2-40B4-BE49-F238E27FC236}">
                <a16:creationId xmlns:a16="http://schemas.microsoft.com/office/drawing/2014/main" id="{4FAC509B-6687-2747-8CA1-264B51F7F980}"/>
              </a:ext>
            </a:extLst>
          </p:cNvPr>
          <p:cNvSpPr>
            <a:spLocks noGrp="1"/>
          </p:cNvSpPr>
          <p:nvPr>
            <p:ph type="body" sz="quarter" idx="12" hasCustomPrompt="1"/>
          </p:nvPr>
        </p:nvSpPr>
        <p:spPr>
          <a:xfrm>
            <a:off x="4305300" y="1271588"/>
            <a:ext cx="4114800"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2" name="Slide Number Placeholder 1">
            <a:extLst>
              <a:ext uri="{FF2B5EF4-FFF2-40B4-BE49-F238E27FC236}">
                <a16:creationId xmlns:a16="http://schemas.microsoft.com/office/drawing/2014/main" id="{CA941AFB-9DF8-9C42-A41D-D07C6C76C4F8}"/>
              </a:ext>
            </a:extLst>
          </p:cNvPr>
          <p:cNvSpPr>
            <a:spLocks noGrp="1"/>
          </p:cNvSpPr>
          <p:nvPr>
            <p:ph type="sldNum" sz="quarter" idx="15"/>
          </p:nvPr>
        </p:nvSpPr>
        <p:spPr/>
        <p:txBody>
          <a:bodyPr/>
          <a:lstStyle/>
          <a:p>
            <a:fld id="{E458F1FD-D093-1944-B539-344221EA9C23}" type="slidenum">
              <a:rPr lang="en-US" smtClean="0"/>
              <a:pPr/>
              <a:t>‹#›</a:t>
            </a:fld>
            <a:endParaRPr lang="en-US"/>
          </a:p>
        </p:txBody>
      </p:sp>
      <p:sp>
        <p:nvSpPr>
          <p:cNvPr id="7" name="Title 6">
            <a:extLst>
              <a:ext uri="{FF2B5EF4-FFF2-40B4-BE49-F238E27FC236}">
                <a16:creationId xmlns:a16="http://schemas.microsoft.com/office/drawing/2014/main" id="{F17346A5-C559-DE45-8CBA-922717720E7B}"/>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8" name="Text Placeholder 8">
            <a:extLst>
              <a:ext uri="{FF2B5EF4-FFF2-40B4-BE49-F238E27FC236}">
                <a16:creationId xmlns:a16="http://schemas.microsoft.com/office/drawing/2014/main" id="{2D381EB0-E76E-C74C-BAAD-923213B26C13}"/>
              </a:ext>
            </a:extLst>
          </p:cNvPr>
          <p:cNvSpPr>
            <a:spLocks noGrp="1"/>
          </p:cNvSpPr>
          <p:nvPr>
            <p:ph type="body" sz="quarter" idx="16" hasCustomPrompt="1"/>
          </p:nvPr>
        </p:nvSpPr>
        <p:spPr>
          <a:xfrm>
            <a:off x="4305301" y="1686698"/>
            <a:ext cx="4114799" cy="2791173"/>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4078490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subtitle and content - Right Imag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BB34E237-D6AB-8C4B-9614-48818F6B3302}"/>
              </a:ext>
            </a:extLst>
          </p:cNvPr>
          <p:cNvSpPr>
            <a:spLocks noGrp="1"/>
          </p:cNvSpPr>
          <p:nvPr>
            <p:ph type="body" sz="quarter" idx="12" hasCustomPrompt="1"/>
          </p:nvPr>
        </p:nvSpPr>
        <p:spPr>
          <a:xfrm>
            <a:off x="962025" y="1271588"/>
            <a:ext cx="4114800"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14" name="Picture Placeholder 9">
            <a:extLst>
              <a:ext uri="{FF2B5EF4-FFF2-40B4-BE49-F238E27FC236}">
                <a16:creationId xmlns:a16="http://schemas.microsoft.com/office/drawing/2014/main" id="{AB163EEB-E329-9447-BE14-956C4C02666D}"/>
              </a:ext>
            </a:extLst>
          </p:cNvPr>
          <p:cNvSpPr>
            <a:spLocks noGrp="1"/>
          </p:cNvSpPr>
          <p:nvPr>
            <p:ph type="pic" sz="quarter" idx="11" hasCustomPrompt="1"/>
          </p:nvPr>
        </p:nvSpPr>
        <p:spPr>
          <a:xfrm>
            <a:off x="5332724" y="1308498"/>
            <a:ext cx="3050552" cy="3059906"/>
          </a:xfrm>
          <a:prstGeom prst="rect">
            <a:avLst/>
          </a:prstGeom>
        </p:spPr>
        <p:txBody>
          <a:bodyPr/>
          <a:lstStyle>
            <a:lvl1pPr marL="0" indent="0">
              <a:buNone/>
              <a:defRPr sz="750"/>
            </a:lvl1pPr>
          </a:lstStyle>
          <a:p>
            <a:r>
              <a:rPr lang="en-US" dirty="0"/>
              <a:t>Click to add an image (screenshot / product-in-use / visual assistance / etc. )</a:t>
            </a:r>
          </a:p>
        </p:txBody>
      </p:sp>
      <p:sp>
        <p:nvSpPr>
          <p:cNvPr id="2" name="Slide Number Placeholder 1">
            <a:extLst>
              <a:ext uri="{FF2B5EF4-FFF2-40B4-BE49-F238E27FC236}">
                <a16:creationId xmlns:a16="http://schemas.microsoft.com/office/drawing/2014/main" id="{CBB0225E-6DD0-3742-9308-442A32CA3BBB}"/>
              </a:ext>
            </a:extLst>
          </p:cNvPr>
          <p:cNvSpPr>
            <a:spLocks noGrp="1"/>
          </p:cNvSpPr>
          <p:nvPr>
            <p:ph type="sldNum" sz="quarter" idx="13"/>
          </p:nvPr>
        </p:nvSpPr>
        <p:spPr/>
        <p:txBody>
          <a:bodyPr/>
          <a:lstStyle/>
          <a:p>
            <a:fld id="{E458F1FD-D093-1944-B539-344221EA9C23}" type="slidenum">
              <a:rPr lang="en-US" smtClean="0"/>
              <a:pPr/>
              <a:t>‹#›</a:t>
            </a:fld>
            <a:endParaRPr lang="en-US"/>
          </a:p>
        </p:txBody>
      </p:sp>
      <p:sp>
        <p:nvSpPr>
          <p:cNvPr id="7" name="Title 6">
            <a:extLst>
              <a:ext uri="{FF2B5EF4-FFF2-40B4-BE49-F238E27FC236}">
                <a16:creationId xmlns:a16="http://schemas.microsoft.com/office/drawing/2014/main" id="{2C54B2BA-E55F-6D4C-8C21-4614A9C9C88D}"/>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8" name="Text Placeholder 8">
            <a:extLst>
              <a:ext uri="{FF2B5EF4-FFF2-40B4-BE49-F238E27FC236}">
                <a16:creationId xmlns:a16="http://schemas.microsoft.com/office/drawing/2014/main" id="{153AD7AB-97F6-6040-A0B1-83766ADF611C}"/>
              </a:ext>
            </a:extLst>
          </p:cNvPr>
          <p:cNvSpPr>
            <a:spLocks noGrp="1"/>
          </p:cNvSpPr>
          <p:nvPr>
            <p:ph type="body" sz="quarter" idx="14" hasCustomPrompt="1"/>
          </p:nvPr>
        </p:nvSpPr>
        <p:spPr>
          <a:xfrm>
            <a:off x="971550" y="1686697"/>
            <a:ext cx="4105275" cy="2863787"/>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246466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Image - Right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1055914" y="1308498"/>
            <a:ext cx="3050552" cy="3059906"/>
          </a:xfrm>
          <a:prstGeom prst="rect">
            <a:avLst/>
          </a:prstGeom>
        </p:spPr>
        <p:txBody>
          <a:bodyPr/>
          <a:lstStyle>
            <a:lvl1pPr marL="0" indent="0">
              <a:buNone/>
              <a:defRPr sz="750"/>
            </a:lvl1pPr>
          </a:lstStyle>
          <a:p>
            <a:r>
              <a:rPr lang="en-US" dirty="0"/>
              <a:t>Click to add an image (screenshot / product-in-use / visual assistance / etc. )</a:t>
            </a:r>
          </a:p>
        </p:txBody>
      </p:sp>
      <p:sp>
        <p:nvSpPr>
          <p:cNvPr id="2" name="Slide Number Placeholder 1">
            <a:extLst>
              <a:ext uri="{FF2B5EF4-FFF2-40B4-BE49-F238E27FC236}">
                <a16:creationId xmlns:a16="http://schemas.microsoft.com/office/drawing/2014/main" id="{A322FDB9-182A-BB46-8349-FBBC176183C9}"/>
              </a:ext>
            </a:extLst>
          </p:cNvPr>
          <p:cNvSpPr>
            <a:spLocks noGrp="1"/>
          </p:cNvSpPr>
          <p:nvPr>
            <p:ph type="sldNum" sz="quarter" idx="12"/>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D3D688D0-9811-FF47-92EE-22A28F4D23B3}"/>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160692DC-07A8-DF43-A8BB-2D67E65FF342}"/>
              </a:ext>
            </a:extLst>
          </p:cNvPr>
          <p:cNvSpPr>
            <a:spLocks noGrp="1"/>
          </p:cNvSpPr>
          <p:nvPr>
            <p:ph type="body" sz="quarter" idx="13" hasCustomPrompt="1"/>
          </p:nvPr>
        </p:nvSpPr>
        <p:spPr>
          <a:xfrm>
            <a:off x="4327394" y="1264297"/>
            <a:ext cx="4206221" cy="3104107"/>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3040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Content - Right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5360194" y="1308498"/>
            <a:ext cx="3059906" cy="3059906"/>
          </a:xfrm>
          <a:prstGeom prst="rect">
            <a:avLst/>
          </a:prstGeom>
        </p:spPr>
        <p:txBody>
          <a:bodyPr/>
          <a:lstStyle>
            <a:lvl1pPr marL="0" indent="0">
              <a:buNone/>
              <a:defRPr sz="750"/>
            </a:lvl1pPr>
          </a:lstStyle>
          <a:p>
            <a:r>
              <a:rPr lang="en-US" dirty="0"/>
              <a:t>Click to add an image (screenshot / product-in-use / visual assistance / etc. )</a:t>
            </a:r>
          </a:p>
        </p:txBody>
      </p:sp>
      <p:sp>
        <p:nvSpPr>
          <p:cNvPr id="2" name="Slide Number Placeholder 1">
            <a:extLst>
              <a:ext uri="{FF2B5EF4-FFF2-40B4-BE49-F238E27FC236}">
                <a16:creationId xmlns:a16="http://schemas.microsoft.com/office/drawing/2014/main" id="{AE349ACB-48FD-7E43-8A4C-4D05AE8C326D}"/>
              </a:ext>
            </a:extLst>
          </p:cNvPr>
          <p:cNvSpPr>
            <a:spLocks noGrp="1"/>
          </p:cNvSpPr>
          <p:nvPr>
            <p:ph type="sldNum" sz="quarter" idx="12"/>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DAF0CD26-B321-EF44-9E1C-A8C027C95062}"/>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4CFD5702-35C4-B246-98AC-51446AA406E9}"/>
              </a:ext>
            </a:extLst>
          </p:cNvPr>
          <p:cNvSpPr>
            <a:spLocks noGrp="1"/>
          </p:cNvSpPr>
          <p:nvPr>
            <p:ph type="body" sz="quarter" idx="13" hasCustomPrompt="1"/>
          </p:nvPr>
        </p:nvSpPr>
        <p:spPr>
          <a:xfrm>
            <a:off x="1046560" y="1250157"/>
            <a:ext cx="4100708" cy="3118247"/>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362366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creenshot Image - Right Subtitle w/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1077686" y="1326016"/>
            <a:ext cx="3941466" cy="2195375"/>
          </a:xfrm>
          <a:prstGeom prst="rect">
            <a:avLst/>
          </a:prstGeom>
        </p:spPr>
        <p:txBody>
          <a:bodyPr/>
          <a:lstStyle>
            <a:lvl1pPr marL="0" indent="0">
              <a:buNone/>
              <a:defRPr sz="750"/>
            </a:lvl1pPr>
          </a:lstStyle>
          <a:p>
            <a:r>
              <a:rPr lang="en-US" dirty="0"/>
              <a:t>Click to add a horizontal image (screenshot / product-in-use / visual assistance / etc. )</a:t>
            </a:r>
          </a:p>
        </p:txBody>
      </p:sp>
      <p:sp>
        <p:nvSpPr>
          <p:cNvPr id="14" name="Text Placeholder 8">
            <a:extLst>
              <a:ext uri="{FF2B5EF4-FFF2-40B4-BE49-F238E27FC236}">
                <a16:creationId xmlns:a16="http://schemas.microsoft.com/office/drawing/2014/main" id="{6DFF6E50-E847-9F42-A7DC-010E9A8EF80E}"/>
              </a:ext>
            </a:extLst>
          </p:cNvPr>
          <p:cNvSpPr>
            <a:spLocks noGrp="1"/>
          </p:cNvSpPr>
          <p:nvPr>
            <p:ph type="body" sz="quarter" idx="12" hasCustomPrompt="1"/>
          </p:nvPr>
        </p:nvSpPr>
        <p:spPr>
          <a:xfrm>
            <a:off x="5189838" y="1271588"/>
            <a:ext cx="3230262"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2" name="Slide Number Placeholder 1">
            <a:extLst>
              <a:ext uri="{FF2B5EF4-FFF2-40B4-BE49-F238E27FC236}">
                <a16:creationId xmlns:a16="http://schemas.microsoft.com/office/drawing/2014/main" id="{434B16EC-17C8-9D48-8BDD-98DF73321B90}"/>
              </a:ext>
            </a:extLst>
          </p:cNvPr>
          <p:cNvSpPr>
            <a:spLocks noGrp="1"/>
          </p:cNvSpPr>
          <p:nvPr>
            <p:ph type="sldNum" sz="quarter" idx="13"/>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D4968D61-9612-9943-B604-F21BA585458C}"/>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C5A10AED-B87C-FC4C-85DB-14DC5A567FBF}"/>
              </a:ext>
            </a:extLst>
          </p:cNvPr>
          <p:cNvSpPr>
            <a:spLocks noGrp="1"/>
          </p:cNvSpPr>
          <p:nvPr>
            <p:ph type="body" sz="quarter" idx="14" hasCustomPrompt="1"/>
          </p:nvPr>
        </p:nvSpPr>
        <p:spPr>
          <a:xfrm>
            <a:off x="5189839" y="1686697"/>
            <a:ext cx="3230261" cy="2799242"/>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3910236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ubtitle w/ Content - Right Screenshot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4362973" y="1326766"/>
            <a:ext cx="4057127" cy="2195375"/>
          </a:xfrm>
          <a:prstGeom prst="rect">
            <a:avLst/>
          </a:prstGeom>
        </p:spPr>
        <p:txBody>
          <a:bodyPr/>
          <a:lstStyle>
            <a:lvl1pPr marL="0" indent="0">
              <a:buNone/>
              <a:defRPr sz="750"/>
            </a:lvl1pPr>
          </a:lstStyle>
          <a:p>
            <a:r>
              <a:rPr lang="en-US" dirty="0"/>
              <a:t>Click to add a horizontal image (screenshot / product-in-use / visual assistance / etc. )</a:t>
            </a:r>
          </a:p>
        </p:txBody>
      </p:sp>
      <p:sp>
        <p:nvSpPr>
          <p:cNvPr id="14" name="Text Placeholder 8">
            <a:extLst>
              <a:ext uri="{FF2B5EF4-FFF2-40B4-BE49-F238E27FC236}">
                <a16:creationId xmlns:a16="http://schemas.microsoft.com/office/drawing/2014/main" id="{BCB55573-BDA5-3F45-9C0F-4E3E0DC2407B}"/>
              </a:ext>
            </a:extLst>
          </p:cNvPr>
          <p:cNvSpPr>
            <a:spLocks noGrp="1"/>
          </p:cNvSpPr>
          <p:nvPr>
            <p:ph type="body" sz="quarter" idx="12" hasCustomPrompt="1"/>
          </p:nvPr>
        </p:nvSpPr>
        <p:spPr>
          <a:xfrm>
            <a:off x="962025" y="1271588"/>
            <a:ext cx="3239273"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2" name="Slide Number Placeholder 1">
            <a:extLst>
              <a:ext uri="{FF2B5EF4-FFF2-40B4-BE49-F238E27FC236}">
                <a16:creationId xmlns:a16="http://schemas.microsoft.com/office/drawing/2014/main" id="{500A28CB-8744-9545-AB17-BA06118CB5A8}"/>
              </a:ext>
            </a:extLst>
          </p:cNvPr>
          <p:cNvSpPr>
            <a:spLocks noGrp="1"/>
          </p:cNvSpPr>
          <p:nvPr>
            <p:ph type="sldNum" sz="quarter" idx="13"/>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0D4F0E14-EE30-DA4B-BF1C-0928235B24C0}"/>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579FA5DD-0BCF-FA4A-86F8-69DFEA3FEB43}"/>
              </a:ext>
            </a:extLst>
          </p:cNvPr>
          <p:cNvSpPr>
            <a:spLocks noGrp="1"/>
          </p:cNvSpPr>
          <p:nvPr>
            <p:ph type="body" sz="quarter" idx="14" hasCustomPrompt="1"/>
          </p:nvPr>
        </p:nvSpPr>
        <p:spPr>
          <a:xfrm>
            <a:off x="962025" y="1686697"/>
            <a:ext cx="3239273" cy="2896061"/>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3324146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creenshot Image - Right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1077686" y="1326016"/>
            <a:ext cx="3941466" cy="2195375"/>
          </a:xfrm>
          <a:prstGeom prst="rect">
            <a:avLst/>
          </a:prstGeom>
        </p:spPr>
        <p:txBody>
          <a:bodyPr/>
          <a:lstStyle>
            <a:lvl1pPr marL="0" indent="0">
              <a:buNone/>
              <a:defRPr sz="750"/>
            </a:lvl1pPr>
          </a:lstStyle>
          <a:p>
            <a:r>
              <a:rPr lang="en-US" dirty="0"/>
              <a:t>Click to add a horizontal image (screenshot / product-in-use / visual assistance / etc. )</a:t>
            </a:r>
          </a:p>
        </p:txBody>
      </p:sp>
      <p:sp>
        <p:nvSpPr>
          <p:cNvPr id="8" name="Text Placeholder 8">
            <a:extLst>
              <a:ext uri="{FF2B5EF4-FFF2-40B4-BE49-F238E27FC236}">
                <a16:creationId xmlns:a16="http://schemas.microsoft.com/office/drawing/2014/main" id="{1975304A-4090-6B49-9EC2-B8B6DBBC0A21}"/>
              </a:ext>
            </a:extLst>
          </p:cNvPr>
          <p:cNvSpPr>
            <a:spLocks noGrp="1"/>
          </p:cNvSpPr>
          <p:nvPr>
            <p:ph type="body" sz="quarter" idx="10" hasCustomPrompt="1"/>
          </p:nvPr>
        </p:nvSpPr>
        <p:spPr>
          <a:xfrm>
            <a:off x="5237704" y="1271587"/>
            <a:ext cx="3182396" cy="317658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
        <p:nvSpPr>
          <p:cNvPr id="2" name="Slide Number Placeholder 1">
            <a:extLst>
              <a:ext uri="{FF2B5EF4-FFF2-40B4-BE49-F238E27FC236}">
                <a16:creationId xmlns:a16="http://schemas.microsoft.com/office/drawing/2014/main" id="{684D469C-E564-0242-B387-E443B2F5A318}"/>
              </a:ext>
            </a:extLst>
          </p:cNvPr>
          <p:cNvSpPr>
            <a:spLocks noGrp="1"/>
          </p:cNvSpPr>
          <p:nvPr>
            <p:ph type="sldNum" sz="quarter" idx="12"/>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0C8C9D5C-695F-A345-9BC9-72124417BC54}"/>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Tree>
    <p:extLst>
      <p:ext uri="{BB962C8B-B14F-4D97-AF65-F5344CB8AC3E}">
        <p14:creationId xmlns:p14="http://schemas.microsoft.com/office/powerpoint/2010/main" val="201696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Content - Right Screenshot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4362973" y="1326766"/>
            <a:ext cx="4057127" cy="2195375"/>
          </a:xfrm>
          <a:prstGeom prst="rect">
            <a:avLst/>
          </a:prstGeom>
        </p:spPr>
        <p:txBody>
          <a:bodyPr/>
          <a:lstStyle>
            <a:lvl1pPr marL="0" indent="0">
              <a:buNone/>
              <a:defRPr sz="750"/>
            </a:lvl1pPr>
          </a:lstStyle>
          <a:p>
            <a:r>
              <a:rPr lang="en-US" dirty="0"/>
              <a:t>Click to add a horizontal image (screenshot / product-in-use / visual assistance / etc. )</a:t>
            </a:r>
          </a:p>
        </p:txBody>
      </p:sp>
      <p:sp>
        <p:nvSpPr>
          <p:cNvPr id="8" name="Text Placeholder 8">
            <a:extLst>
              <a:ext uri="{FF2B5EF4-FFF2-40B4-BE49-F238E27FC236}">
                <a16:creationId xmlns:a16="http://schemas.microsoft.com/office/drawing/2014/main" id="{1975304A-4090-6B49-9EC2-B8B6DBBC0A21}"/>
              </a:ext>
            </a:extLst>
          </p:cNvPr>
          <p:cNvSpPr>
            <a:spLocks noGrp="1"/>
          </p:cNvSpPr>
          <p:nvPr>
            <p:ph type="body" sz="quarter" idx="10" hasCustomPrompt="1"/>
          </p:nvPr>
        </p:nvSpPr>
        <p:spPr>
          <a:xfrm>
            <a:off x="971551" y="1271587"/>
            <a:ext cx="3182396" cy="317658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
        <p:nvSpPr>
          <p:cNvPr id="2" name="Slide Number Placeholder 1">
            <a:extLst>
              <a:ext uri="{FF2B5EF4-FFF2-40B4-BE49-F238E27FC236}">
                <a16:creationId xmlns:a16="http://schemas.microsoft.com/office/drawing/2014/main" id="{E25942A0-37F6-CB4A-AE0A-BD98BE80076D}"/>
              </a:ext>
            </a:extLst>
          </p:cNvPr>
          <p:cNvSpPr>
            <a:spLocks noGrp="1"/>
          </p:cNvSpPr>
          <p:nvPr>
            <p:ph type="sldNum" sz="quarter" idx="12"/>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CA161CEF-EFDA-6642-AB18-DD1C7DFDC6DE}"/>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Tree>
    <p:extLst>
      <p:ext uri="{BB962C8B-B14F-4D97-AF65-F5344CB8AC3E}">
        <p14:creationId xmlns:p14="http://schemas.microsoft.com/office/powerpoint/2010/main" val="256718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Title 3">
            <a:extLst>
              <a:ext uri="{FF2B5EF4-FFF2-40B4-BE49-F238E27FC236}">
                <a16:creationId xmlns:a16="http://schemas.microsoft.com/office/drawing/2014/main" id="{BBCCBCA9-2053-1A4C-90CF-A49196BB1C71}"/>
              </a:ext>
            </a:extLst>
          </p:cNvPr>
          <p:cNvSpPr>
            <a:spLocks noGrp="1"/>
          </p:cNvSpPr>
          <p:nvPr>
            <p:ph type="title" hasCustomPrompt="1"/>
          </p:nvPr>
        </p:nvSpPr>
        <p:spPr>
          <a:xfrm>
            <a:off x="986009" y="2352860"/>
            <a:ext cx="3158609" cy="449975"/>
          </a:xfrm>
          <a:prstGeom prst="rect">
            <a:avLst/>
          </a:prstGeom>
        </p:spPr>
        <p:txBody>
          <a:bodyPr>
            <a:noAutofit/>
          </a:bodyPr>
          <a:lstStyle>
            <a:lvl1pPr>
              <a:defRPr sz="3225" b="0" i="0">
                <a:solidFill>
                  <a:schemeClr val="tx1"/>
                </a:solidFill>
                <a:latin typeface="+mj-lt"/>
              </a:defRPr>
            </a:lvl1pPr>
          </a:lstStyle>
          <a:p>
            <a:r>
              <a:rPr lang="en-US" dirty="0"/>
              <a:t>Agenda</a:t>
            </a:r>
          </a:p>
        </p:txBody>
      </p:sp>
      <p:cxnSp>
        <p:nvCxnSpPr>
          <p:cNvPr id="53" name="Straight Connector 52">
            <a:extLst>
              <a:ext uri="{FF2B5EF4-FFF2-40B4-BE49-F238E27FC236}">
                <a16:creationId xmlns:a16="http://schemas.microsoft.com/office/drawing/2014/main" id="{48E21779-6D72-3148-8D3F-0EE94A0721BF}"/>
              </a:ext>
            </a:extLst>
          </p:cNvPr>
          <p:cNvCxnSpPr>
            <a:cxnSpLocks/>
          </p:cNvCxnSpPr>
          <p:nvPr userDrawn="1"/>
        </p:nvCxnSpPr>
        <p:spPr>
          <a:xfrm>
            <a:off x="6022603" y="689777"/>
            <a:ext cx="0" cy="3650673"/>
          </a:xfrm>
          <a:prstGeom prst="line">
            <a:avLst/>
          </a:prstGeom>
          <a:ln w="38100" cap="rnd">
            <a:gradFill>
              <a:gsLst>
                <a:gs pos="0">
                  <a:schemeClr val="accent2"/>
                </a:gs>
                <a:gs pos="100000">
                  <a:schemeClr val="accent1">
                    <a:alpha val="20000"/>
                  </a:schemeClr>
                </a:gs>
                <a:gs pos="68000">
                  <a:schemeClr val="accent1"/>
                </a:gs>
              </a:gsLst>
              <a:lin ang="5400000" scaled="1"/>
            </a:gradFill>
            <a:round/>
            <a:headEnd type="oval" w="lg" len="lg"/>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B32FA8C-C92E-0146-8A9E-381CA77AF147}"/>
              </a:ext>
            </a:extLst>
          </p:cNvPr>
          <p:cNvSpPr>
            <a:spLocks noChangeAspect="1"/>
          </p:cNvSpPr>
          <p:nvPr userDrawn="1"/>
        </p:nvSpPr>
        <p:spPr>
          <a:xfrm>
            <a:off x="5954023" y="1702089"/>
            <a:ext cx="137160" cy="137160"/>
          </a:xfrm>
          <a:prstGeom prst="ellipse">
            <a:avLst/>
          </a:prstGeom>
          <a:solidFill>
            <a:srgbClr val="4B2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A3E8D07-A842-DA41-A461-4C45BB6BCFA9}"/>
              </a:ext>
            </a:extLst>
          </p:cNvPr>
          <p:cNvSpPr>
            <a:spLocks noChangeAspect="1"/>
          </p:cNvSpPr>
          <p:nvPr userDrawn="1"/>
        </p:nvSpPr>
        <p:spPr>
          <a:xfrm>
            <a:off x="5954023" y="2902597"/>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1A8FC6E-1FC3-4B4E-BE31-2BCF4F0DEE61}"/>
              </a:ext>
            </a:extLst>
          </p:cNvPr>
          <p:cNvSpPr>
            <a:spLocks noChangeAspect="1"/>
          </p:cNvSpPr>
          <p:nvPr userDrawn="1"/>
        </p:nvSpPr>
        <p:spPr>
          <a:xfrm>
            <a:off x="5954023" y="4240867"/>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4A16085-FC4C-5B40-98DA-78A1EBE6A094}"/>
              </a:ext>
            </a:extLst>
          </p:cNvPr>
          <p:cNvSpPr txBox="1"/>
          <p:nvPr userDrawn="1"/>
        </p:nvSpPr>
        <p:spPr>
          <a:xfrm>
            <a:off x="6241366" y="566334"/>
            <a:ext cx="1947672" cy="848950"/>
          </a:xfrm>
          <a:prstGeom prst="rect">
            <a:avLst/>
          </a:prstGeom>
          <a:noFill/>
        </p:spPr>
        <p:txBody>
          <a:bodyPr wrap="square" rtlCol="0">
            <a:spAutoFit/>
          </a:bodyPr>
          <a:lstStyle/>
          <a:p>
            <a:pPr>
              <a:spcBef>
                <a:spcPts val="450"/>
              </a:spcBef>
            </a:pPr>
            <a:r>
              <a:rPr lang="en-US" sz="1200" b="1" dirty="0">
                <a:solidFill>
                  <a:schemeClr val="bg1"/>
                </a:solidFill>
                <a:latin typeface="IBM Plex Sans SemiBold" panose="020B0503050203000203" pitchFamily="34" charset="0"/>
              </a:rPr>
              <a:t>Nature</a:t>
            </a:r>
            <a:r>
              <a:rPr lang="en-US" sz="1200" b="1" baseline="0" dirty="0">
                <a:solidFill>
                  <a:schemeClr val="bg1"/>
                </a:solidFill>
                <a:latin typeface="IBM Plex Sans SemiBold" panose="020B0503050203000203" pitchFamily="34" charset="0"/>
              </a:rPr>
              <a:t> of Compliance Presentations</a:t>
            </a:r>
            <a:endParaRPr lang="en-US" sz="1200" b="1" dirty="0">
              <a:solidFill>
                <a:schemeClr val="bg1"/>
              </a:solidFill>
              <a:latin typeface="IBM Plex Sans SemiBold" panose="020B0503050203000203" pitchFamily="34" charset="0"/>
            </a:endParaRPr>
          </a:p>
          <a:p>
            <a:pPr marL="212598" indent="-116586">
              <a:spcBef>
                <a:spcPts val="450"/>
              </a:spcBef>
              <a:buFont typeface="Arial" panose="020B0604020202020204" pitchFamily="34" charset="0"/>
              <a:buChar char="•"/>
            </a:pPr>
            <a:r>
              <a:rPr lang="en-US" sz="1050" kern="1200" dirty="0">
                <a:solidFill>
                  <a:schemeClr val="bg1"/>
                </a:solidFill>
                <a:latin typeface="Arial" panose="020B0604020202020204" pitchFamily="34" charset="0"/>
                <a:ea typeface="MS PGothic" panose="020B0600070205080204" pitchFamily="34" charset="-128"/>
                <a:cs typeface="+mn-cs"/>
              </a:rPr>
              <a:t>What</a:t>
            </a:r>
            <a:r>
              <a:rPr lang="en-US" sz="1050" kern="1200" baseline="0" dirty="0">
                <a:solidFill>
                  <a:schemeClr val="bg1"/>
                </a:solidFill>
                <a:latin typeface="Arial" panose="020B0604020202020204" pitchFamily="34" charset="0"/>
                <a:ea typeface="MS PGothic" panose="020B0600070205080204" pitchFamily="34" charset="-128"/>
                <a:cs typeface="+mn-cs"/>
              </a:rPr>
              <a:t> is Black and Gray Letter Law?</a:t>
            </a:r>
            <a:endParaRPr lang="en-US" sz="1050" kern="1200" dirty="0">
              <a:solidFill>
                <a:schemeClr val="bg1"/>
              </a:solidFill>
              <a:latin typeface="Arial" panose="020B0604020202020204" pitchFamily="34" charset="0"/>
              <a:ea typeface="MS PGothic" panose="020B0600070205080204" pitchFamily="34" charset="-128"/>
              <a:cs typeface="+mn-cs"/>
            </a:endParaRPr>
          </a:p>
        </p:txBody>
      </p:sp>
      <p:sp>
        <p:nvSpPr>
          <p:cNvPr id="58" name="TextBox 57">
            <a:extLst>
              <a:ext uri="{FF2B5EF4-FFF2-40B4-BE49-F238E27FC236}">
                <a16:creationId xmlns:a16="http://schemas.microsoft.com/office/drawing/2014/main" id="{C034A393-75D3-4545-9C45-0A314DC471FB}"/>
              </a:ext>
            </a:extLst>
          </p:cNvPr>
          <p:cNvSpPr txBox="1"/>
          <p:nvPr userDrawn="1"/>
        </p:nvSpPr>
        <p:spPr>
          <a:xfrm>
            <a:off x="5563864" y="566334"/>
            <a:ext cx="253746" cy="276999"/>
          </a:xfrm>
          <a:prstGeom prst="rect">
            <a:avLst/>
          </a:prstGeom>
          <a:noFill/>
        </p:spPr>
        <p:txBody>
          <a:bodyPr wrap="square" rtlCol="0">
            <a:spAutoFit/>
          </a:bodyPr>
          <a:lstStyle/>
          <a:p>
            <a:pPr algn="r">
              <a:spcBef>
                <a:spcPts val="450"/>
              </a:spcBef>
            </a:pPr>
            <a:r>
              <a:rPr lang="en-US" sz="1200" b="1" dirty="0">
                <a:solidFill>
                  <a:schemeClr val="bg1"/>
                </a:solidFill>
                <a:latin typeface="IBM Plex Sans SemiBold" panose="020B0503050203000203" pitchFamily="34" charset="0"/>
              </a:rPr>
              <a:t>1</a:t>
            </a:r>
            <a:endParaRPr lang="en-US" sz="900" dirty="0">
              <a:solidFill>
                <a:schemeClr val="bg1"/>
              </a:solidFill>
              <a:latin typeface="+mj-lt"/>
            </a:endParaRPr>
          </a:p>
        </p:txBody>
      </p:sp>
      <p:sp>
        <p:nvSpPr>
          <p:cNvPr id="59" name="TextBox 58">
            <a:extLst>
              <a:ext uri="{FF2B5EF4-FFF2-40B4-BE49-F238E27FC236}">
                <a16:creationId xmlns:a16="http://schemas.microsoft.com/office/drawing/2014/main" id="{2B1CB6CB-175B-1A49-BDCA-1F41774EA35E}"/>
              </a:ext>
            </a:extLst>
          </p:cNvPr>
          <p:cNvSpPr txBox="1"/>
          <p:nvPr userDrawn="1"/>
        </p:nvSpPr>
        <p:spPr>
          <a:xfrm>
            <a:off x="6241366" y="1645936"/>
            <a:ext cx="1947672" cy="1115690"/>
          </a:xfrm>
          <a:prstGeom prst="rect">
            <a:avLst/>
          </a:prstGeom>
          <a:noFill/>
        </p:spPr>
        <p:txBody>
          <a:bodyPr wrap="square" rtlCol="0">
            <a:spAutoFit/>
          </a:bodyPr>
          <a:lstStyle/>
          <a:p>
            <a:pPr>
              <a:spcBef>
                <a:spcPts val="450"/>
              </a:spcBef>
            </a:pPr>
            <a:r>
              <a:rPr lang="en-US" sz="1200" b="1" dirty="0">
                <a:solidFill>
                  <a:schemeClr val="bg1"/>
                </a:solidFill>
                <a:latin typeface="IBM Plex Sans SemiBold" panose="020B0503050203000203" pitchFamily="34" charset="0"/>
              </a:rPr>
              <a:t>It</a:t>
            </a:r>
            <a:r>
              <a:rPr lang="en-US" sz="1200" b="1" baseline="0" dirty="0">
                <a:solidFill>
                  <a:schemeClr val="bg1"/>
                </a:solidFill>
                <a:latin typeface="IBM Plex Sans SemiBold" panose="020B0503050203000203" pitchFamily="34" charset="0"/>
              </a:rPr>
              <a:t> Used to be Simple</a:t>
            </a:r>
            <a:endParaRPr lang="en-US" sz="1200" b="1" dirty="0">
              <a:solidFill>
                <a:schemeClr val="bg1"/>
              </a:solidFill>
              <a:latin typeface="IBM Plex Sans SemiBold" panose="020B0503050203000203" pitchFamily="34" charset="0"/>
            </a:endParaRPr>
          </a:p>
          <a:p>
            <a:pPr marL="212598" indent="-116586">
              <a:spcBef>
                <a:spcPts val="450"/>
              </a:spcBef>
              <a:buFont typeface="Arial" panose="020B0604020202020204" pitchFamily="34" charset="0"/>
              <a:buChar char="•"/>
            </a:pPr>
            <a:r>
              <a:rPr lang="en-US" sz="1050" kern="1200" dirty="0">
                <a:solidFill>
                  <a:schemeClr val="bg1"/>
                </a:solidFill>
                <a:latin typeface="+mn-lt"/>
                <a:ea typeface="MS PGothic" panose="020B0600070205080204" pitchFamily="34" charset="-128"/>
                <a:cs typeface="+mn-cs"/>
              </a:rPr>
              <a:t>Chronology of Laws</a:t>
            </a:r>
            <a:r>
              <a:rPr lang="en-US" sz="1050" kern="1200" baseline="0" dirty="0">
                <a:solidFill>
                  <a:schemeClr val="bg1"/>
                </a:solidFill>
                <a:latin typeface="+mn-lt"/>
                <a:ea typeface="MS PGothic" panose="020B0600070205080204" pitchFamily="34" charset="-128"/>
                <a:cs typeface="+mn-cs"/>
              </a:rPr>
              <a:t> and Regulations</a:t>
            </a:r>
            <a:endParaRPr lang="en-US" sz="1050" kern="1200" dirty="0">
              <a:solidFill>
                <a:schemeClr val="bg1"/>
              </a:solidFill>
              <a:latin typeface="+mn-lt"/>
              <a:ea typeface="MS PGothic" panose="020B0600070205080204" pitchFamily="34" charset="-128"/>
              <a:cs typeface="+mn-cs"/>
            </a:endParaRPr>
          </a:p>
          <a:p>
            <a:pPr marL="212598" indent="-116586">
              <a:spcBef>
                <a:spcPts val="450"/>
              </a:spcBef>
              <a:buFont typeface="Arial" panose="020B0604020202020204" pitchFamily="34" charset="0"/>
              <a:buChar char="•"/>
            </a:pPr>
            <a:r>
              <a:rPr lang="en-US" sz="1050" kern="1200" dirty="0">
                <a:solidFill>
                  <a:schemeClr val="bg1"/>
                </a:solidFill>
                <a:latin typeface="+mn-lt"/>
                <a:ea typeface="MS PGothic" panose="020B0600070205080204" pitchFamily="34" charset="-128"/>
                <a:cs typeface="+mn-cs"/>
              </a:rPr>
              <a:t>Ris</a:t>
            </a:r>
            <a:r>
              <a:rPr lang="en-US" sz="1050" kern="1200" baseline="0" dirty="0">
                <a:solidFill>
                  <a:schemeClr val="bg1"/>
                </a:solidFill>
                <a:latin typeface="+mn-lt"/>
                <a:ea typeface="MS PGothic" panose="020B0600070205080204" pitchFamily="34" charset="-128"/>
                <a:cs typeface="+mn-cs"/>
              </a:rPr>
              <a:t>k Perspective</a:t>
            </a:r>
          </a:p>
          <a:p>
            <a:pPr marL="212598" indent="-116586">
              <a:spcBef>
                <a:spcPts val="450"/>
              </a:spcBef>
              <a:buFont typeface="Arial" panose="020B0604020202020204" pitchFamily="34" charset="0"/>
              <a:buChar char="•"/>
            </a:pPr>
            <a:r>
              <a:rPr lang="en-US" sz="1050" kern="1200" baseline="0" dirty="0">
                <a:solidFill>
                  <a:schemeClr val="bg1"/>
                </a:solidFill>
                <a:latin typeface="+mn-lt"/>
                <a:ea typeface="MS PGothic" panose="020B0600070205080204" pitchFamily="34" charset="-128"/>
                <a:cs typeface="+mn-cs"/>
              </a:rPr>
              <a:t>The CFPB and FTC</a:t>
            </a:r>
            <a:endParaRPr lang="en-US" sz="1050" kern="1200" dirty="0">
              <a:solidFill>
                <a:schemeClr val="bg1"/>
              </a:solidFill>
              <a:latin typeface="+mn-lt"/>
              <a:ea typeface="MS PGothic" panose="020B0600070205080204" pitchFamily="34" charset="-128"/>
              <a:cs typeface="+mn-cs"/>
            </a:endParaRPr>
          </a:p>
        </p:txBody>
      </p:sp>
      <p:sp>
        <p:nvSpPr>
          <p:cNvPr id="60" name="TextBox 59">
            <a:extLst>
              <a:ext uri="{FF2B5EF4-FFF2-40B4-BE49-F238E27FC236}">
                <a16:creationId xmlns:a16="http://schemas.microsoft.com/office/drawing/2014/main" id="{F4B95D9B-84D7-604B-A01B-3F754BA4C2D8}"/>
              </a:ext>
            </a:extLst>
          </p:cNvPr>
          <p:cNvSpPr txBox="1"/>
          <p:nvPr userDrawn="1"/>
        </p:nvSpPr>
        <p:spPr>
          <a:xfrm>
            <a:off x="5563864" y="1648617"/>
            <a:ext cx="253746" cy="276999"/>
          </a:xfrm>
          <a:prstGeom prst="rect">
            <a:avLst/>
          </a:prstGeom>
          <a:noFill/>
        </p:spPr>
        <p:txBody>
          <a:bodyPr wrap="square" rtlCol="0">
            <a:spAutoFit/>
          </a:bodyPr>
          <a:lstStyle/>
          <a:p>
            <a:pPr algn="r">
              <a:spcBef>
                <a:spcPts val="450"/>
              </a:spcBef>
            </a:pPr>
            <a:r>
              <a:rPr lang="en-US" sz="1200" b="1" dirty="0">
                <a:solidFill>
                  <a:schemeClr val="bg1"/>
                </a:solidFill>
                <a:latin typeface="IBM Plex Sans SemiBold" panose="020B0503050203000203" pitchFamily="34" charset="0"/>
              </a:rPr>
              <a:t>2</a:t>
            </a:r>
            <a:endParaRPr lang="en-US" sz="900" dirty="0">
              <a:solidFill>
                <a:schemeClr val="bg1"/>
              </a:solidFill>
              <a:latin typeface="+mj-lt"/>
            </a:endParaRPr>
          </a:p>
        </p:txBody>
      </p:sp>
      <p:grpSp>
        <p:nvGrpSpPr>
          <p:cNvPr id="61" name="Group 60">
            <a:extLst>
              <a:ext uri="{FF2B5EF4-FFF2-40B4-BE49-F238E27FC236}">
                <a16:creationId xmlns:a16="http://schemas.microsoft.com/office/drawing/2014/main" id="{22E82C38-3C20-BA4E-AD17-485218BE39F4}"/>
              </a:ext>
            </a:extLst>
          </p:cNvPr>
          <p:cNvGrpSpPr/>
          <p:nvPr userDrawn="1"/>
        </p:nvGrpSpPr>
        <p:grpSpPr>
          <a:xfrm rot="5400000">
            <a:off x="5487621" y="663628"/>
            <a:ext cx="96441" cy="61135"/>
            <a:chOff x="7121525" y="968375"/>
            <a:chExt cx="161926" cy="152400"/>
          </a:xfrm>
        </p:grpSpPr>
        <p:cxnSp>
          <p:nvCxnSpPr>
            <p:cNvPr id="62" name="Straight Connector 61">
              <a:extLst>
                <a:ext uri="{FF2B5EF4-FFF2-40B4-BE49-F238E27FC236}">
                  <a16:creationId xmlns:a16="http://schemas.microsoft.com/office/drawing/2014/main" id="{76DD5C8A-8439-724A-AC07-4BF325D56AB9}"/>
                </a:ext>
              </a:extLst>
            </p:cNvPr>
            <p:cNvCxnSpPr>
              <a:cxnSpLocks/>
            </p:cNvCxnSpPr>
            <p:nvPr/>
          </p:nvCxnSpPr>
          <p:spPr>
            <a:xfrm>
              <a:off x="7200900" y="968375"/>
              <a:ext cx="82551"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1A4B60D-7237-BF45-A98C-67B4529AF630}"/>
                </a:ext>
              </a:extLst>
            </p:cNvPr>
            <p:cNvCxnSpPr>
              <a:cxnSpLocks/>
            </p:cNvCxnSpPr>
            <p:nvPr/>
          </p:nvCxnSpPr>
          <p:spPr>
            <a:xfrm flipH="1">
              <a:off x="7121525" y="968375"/>
              <a:ext cx="79375"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846FA7AE-7E36-B749-AB1B-BD8452888F74}"/>
              </a:ext>
            </a:extLst>
          </p:cNvPr>
          <p:cNvSpPr txBox="1"/>
          <p:nvPr userDrawn="1"/>
        </p:nvSpPr>
        <p:spPr>
          <a:xfrm>
            <a:off x="6241366" y="2802835"/>
            <a:ext cx="1947672" cy="1397819"/>
          </a:xfrm>
          <a:prstGeom prst="rect">
            <a:avLst/>
          </a:prstGeom>
          <a:noFill/>
        </p:spPr>
        <p:txBody>
          <a:bodyPr wrap="square" rtlCol="0">
            <a:spAutoFit/>
          </a:bodyPr>
          <a:lstStyle/>
          <a:p>
            <a:pPr>
              <a:spcBef>
                <a:spcPts val="450"/>
              </a:spcBef>
            </a:pPr>
            <a:r>
              <a:rPr lang="en-US" sz="1200" b="1" dirty="0">
                <a:solidFill>
                  <a:schemeClr val="bg1"/>
                </a:solidFill>
                <a:latin typeface="IBM Plex Sans SemiBold" panose="020B0503050203000203" pitchFamily="34" charset="0"/>
              </a:rPr>
              <a:t>Is the Past the Prologue</a:t>
            </a:r>
            <a:r>
              <a:rPr lang="en-US" sz="1200" b="1" baseline="0" dirty="0">
                <a:solidFill>
                  <a:schemeClr val="bg1"/>
                </a:solidFill>
                <a:latin typeface="IBM Plex Sans SemiBold" panose="020B0503050203000203" pitchFamily="34" charset="0"/>
              </a:rPr>
              <a:t> for the Future?</a:t>
            </a:r>
            <a:endParaRPr lang="en-US" sz="1200" b="1" dirty="0">
              <a:solidFill>
                <a:schemeClr val="bg1"/>
              </a:solidFill>
              <a:latin typeface="IBM Plex Sans SemiBold" panose="020B0503050203000203" pitchFamily="34" charset="0"/>
            </a:endParaRPr>
          </a:p>
          <a:p>
            <a:pPr marL="212598" indent="-116586">
              <a:spcBef>
                <a:spcPts val="450"/>
              </a:spcBef>
              <a:buFont typeface="Arial" panose="020B0604020202020204" pitchFamily="34" charset="0"/>
              <a:buChar char="•"/>
            </a:pPr>
            <a:r>
              <a:rPr lang="en-US" sz="1050" dirty="0">
                <a:solidFill>
                  <a:schemeClr val="bg1"/>
                </a:solidFill>
                <a:latin typeface="+mj-lt"/>
              </a:rPr>
              <a:t>Contemporary</a:t>
            </a:r>
            <a:r>
              <a:rPr lang="en-US" sz="1050" baseline="0" dirty="0">
                <a:solidFill>
                  <a:schemeClr val="bg1"/>
                </a:solidFill>
                <a:latin typeface="+mj-lt"/>
              </a:rPr>
              <a:t> Cases and Initiatives – Federal, Indiana, and Ohio</a:t>
            </a:r>
            <a:endParaRPr lang="en-US" sz="1050" dirty="0">
              <a:solidFill>
                <a:schemeClr val="bg1"/>
              </a:solidFill>
              <a:latin typeface="+mj-lt"/>
            </a:endParaRPr>
          </a:p>
          <a:p>
            <a:pPr marL="212598" indent="-116586">
              <a:spcBef>
                <a:spcPts val="450"/>
              </a:spcBef>
              <a:buFont typeface="Arial" panose="020B0604020202020204" pitchFamily="34" charset="0"/>
              <a:buChar char="•"/>
            </a:pPr>
            <a:r>
              <a:rPr lang="en-US" sz="1050" baseline="0" dirty="0">
                <a:solidFill>
                  <a:schemeClr val="bg1"/>
                </a:solidFill>
                <a:latin typeface="+mj-lt"/>
              </a:rPr>
              <a:t>O’ Brave New World! – Potential New Legal Risks</a:t>
            </a:r>
          </a:p>
        </p:txBody>
      </p:sp>
      <p:sp>
        <p:nvSpPr>
          <p:cNvPr id="65" name="TextBox 64">
            <a:extLst>
              <a:ext uri="{FF2B5EF4-FFF2-40B4-BE49-F238E27FC236}">
                <a16:creationId xmlns:a16="http://schemas.microsoft.com/office/drawing/2014/main" id="{01FC3037-662B-4E42-A883-7808D3D02F92}"/>
              </a:ext>
            </a:extLst>
          </p:cNvPr>
          <p:cNvSpPr txBox="1"/>
          <p:nvPr userDrawn="1"/>
        </p:nvSpPr>
        <p:spPr>
          <a:xfrm>
            <a:off x="5563864" y="2847021"/>
            <a:ext cx="253746" cy="276999"/>
          </a:xfrm>
          <a:prstGeom prst="rect">
            <a:avLst/>
          </a:prstGeom>
          <a:noFill/>
        </p:spPr>
        <p:txBody>
          <a:bodyPr wrap="square" rtlCol="0">
            <a:spAutoFit/>
          </a:bodyPr>
          <a:lstStyle/>
          <a:p>
            <a:pPr algn="r">
              <a:spcBef>
                <a:spcPts val="450"/>
              </a:spcBef>
            </a:pPr>
            <a:r>
              <a:rPr lang="en-US" sz="1200" b="1" dirty="0">
                <a:solidFill>
                  <a:schemeClr val="bg1"/>
                </a:solidFill>
                <a:latin typeface="IBM Plex Sans SemiBold" panose="020B0503050203000203" pitchFamily="34" charset="0"/>
              </a:rPr>
              <a:t>3</a:t>
            </a:r>
            <a:endParaRPr lang="en-US" sz="900" dirty="0">
              <a:solidFill>
                <a:schemeClr val="bg1"/>
              </a:solidFill>
              <a:latin typeface="+mj-lt"/>
            </a:endParaRPr>
          </a:p>
        </p:txBody>
      </p:sp>
      <p:sp>
        <p:nvSpPr>
          <p:cNvPr id="66" name="TextBox 65">
            <a:extLst>
              <a:ext uri="{FF2B5EF4-FFF2-40B4-BE49-F238E27FC236}">
                <a16:creationId xmlns:a16="http://schemas.microsoft.com/office/drawing/2014/main" id="{A1E8BA40-3E46-2F43-97EC-908A807B9338}"/>
              </a:ext>
            </a:extLst>
          </p:cNvPr>
          <p:cNvSpPr txBox="1"/>
          <p:nvPr userDrawn="1"/>
        </p:nvSpPr>
        <p:spPr>
          <a:xfrm>
            <a:off x="6241366" y="4177157"/>
            <a:ext cx="1947672" cy="276999"/>
          </a:xfrm>
          <a:prstGeom prst="rect">
            <a:avLst/>
          </a:prstGeom>
          <a:noFill/>
        </p:spPr>
        <p:txBody>
          <a:bodyPr wrap="square" rtlCol="0">
            <a:spAutoFit/>
          </a:bodyPr>
          <a:lstStyle/>
          <a:p>
            <a:pPr>
              <a:spcBef>
                <a:spcPts val="450"/>
              </a:spcBef>
            </a:pPr>
            <a:r>
              <a:rPr lang="en-US" sz="1200" b="1" dirty="0">
                <a:solidFill>
                  <a:schemeClr val="bg1"/>
                </a:solidFill>
                <a:latin typeface="IBM Plex Sans SemiBold" panose="020B0503050203000203" pitchFamily="34" charset="0"/>
              </a:rPr>
              <a:t>Recommendations</a:t>
            </a:r>
          </a:p>
        </p:txBody>
      </p:sp>
      <p:sp>
        <p:nvSpPr>
          <p:cNvPr id="67" name="TextBox 66">
            <a:extLst>
              <a:ext uri="{FF2B5EF4-FFF2-40B4-BE49-F238E27FC236}">
                <a16:creationId xmlns:a16="http://schemas.microsoft.com/office/drawing/2014/main" id="{7B537F39-CE3B-5747-B562-9B674937BF08}"/>
              </a:ext>
            </a:extLst>
          </p:cNvPr>
          <p:cNvSpPr txBox="1"/>
          <p:nvPr userDrawn="1"/>
        </p:nvSpPr>
        <p:spPr>
          <a:xfrm>
            <a:off x="5566409" y="4170947"/>
            <a:ext cx="253746" cy="276999"/>
          </a:xfrm>
          <a:prstGeom prst="rect">
            <a:avLst/>
          </a:prstGeom>
          <a:noFill/>
        </p:spPr>
        <p:txBody>
          <a:bodyPr wrap="square" rtlCol="0">
            <a:spAutoFit/>
          </a:bodyPr>
          <a:lstStyle/>
          <a:p>
            <a:pPr algn="r">
              <a:spcBef>
                <a:spcPts val="450"/>
              </a:spcBef>
            </a:pPr>
            <a:r>
              <a:rPr lang="en-US" sz="1200" b="1" dirty="0">
                <a:solidFill>
                  <a:schemeClr val="bg1"/>
                </a:solidFill>
                <a:latin typeface="IBM Plex Sans SemiBold" panose="020B0503050203000203" pitchFamily="34" charset="0"/>
              </a:rPr>
              <a:t>4</a:t>
            </a:r>
            <a:endParaRPr lang="en-US" sz="900" dirty="0">
              <a:solidFill>
                <a:schemeClr val="bg1"/>
              </a:solidFill>
              <a:latin typeface="+mj-lt"/>
            </a:endParaRPr>
          </a:p>
        </p:txBody>
      </p:sp>
      <p:grpSp>
        <p:nvGrpSpPr>
          <p:cNvPr id="68" name="Group 67">
            <a:extLst>
              <a:ext uri="{FF2B5EF4-FFF2-40B4-BE49-F238E27FC236}">
                <a16:creationId xmlns:a16="http://schemas.microsoft.com/office/drawing/2014/main" id="{79028CD4-B91E-4B47-897F-B2AB9DA3EEB4}"/>
              </a:ext>
            </a:extLst>
          </p:cNvPr>
          <p:cNvGrpSpPr/>
          <p:nvPr userDrawn="1"/>
        </p:nvGrpSpPr>
        <p:grpSpPr>
          <a:xfrm rot="5400000">
            <a:off x="5487621" y="1742842"/>
            <a:ext cx="96441" cy="61135"/>
            <a:chOff x="7121525" y="968375"/>
            <a:chExt cx="161926" cy="152400"/>
          </a:xfrm>
        </p:grpSpPr>
        <p:cxnSp>
          <p:nvCxnSpPr>
            <p:cNvPr id="69" name="Straight Connector 68">
              <a:extLst>
                <a:ext uri="{FF2B5EF4-FFF2-40B4-BE49-F238E27FC236}">
                  <a16:creationId xmlns:a16="http://schemas.microsoft.com/office/drawing/2014/main" id="{0612FA97-1E1C-CF42-9AA8-0A032F08A3FD}"/>
                </a:ext>
              </a:extLst>
            </p:cNvPr>
            <p:cNvCxnSpPr>
              <a:cxnSpLocks/>
            </p:cNvCxnSpPr>
            <p:nvPr/>
          </p:nvCxnSpPr>
          <p:spPr>
            <a:xfrm>
              <a:off x="7200900" y="968375"/>
              <a:ext cx="82551"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CCFB3AD-3861-F045-BD5E-88CC6B38D966}"/>
                </a:ext>
              </a:extLst>
            </p:cNvPr>
            <p:cNvCxnSpPr>
              <a:cxnSpLocks/>
            </p:cNvCxnSpPr>
            <p:nvPr/>
          </p:nvCxnSpPr>
          <p:spPr>
            <a:xfrm flipH="1">
              <a:off x="7121525" y="968375"/>
              <a:ext cx="79375"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2379B439-977B-5740-AC6D-E7042A99BD7F}"/>
              </a:ext>
            </a:extLst>
          </p:cNvPr>
          <p:cNvGrpSpPr/>
          <p:nvPr userDrawn="1"/>
        </p:nvGrpSpPr>
        <p:grpSpPr>
          <a:xfrm rot="5400000">
            <a:off x="5487621" y="2944365"/>
            <a:ext cx="96441" cy="61135"/>
            <a:chOff x="7121525" y="968375"/>
            <a:chExt cx="161926" cy="152400"/>
          </a:xfrm>
        </p:grpSpPr>
        <p:cxnSp>
          <p:nvCxnSpPr>
            <p:cNvPr id="72" name="Straight Connector 71">
              <a:extLst>
                <a:ext uri="{FF2B5EF4-FFF2-40B4-BE49-F238E27FC236}">
                  <a16:creationId xmlns:a16="http://schemas.microsoft.com/office/drawing/2014/main" id="{32C7EE9C-05F5-0544-9B14-37E1A63D96C3}"/>
                </a:ext>
              </a:extLst>
            </p:cNvPr>
            <p:cNvCxnSpPr>
              <a:cxnSpLocks/>
            </p:cNvCxnSpPr>
            <p:nvPr/>
          </p:nvCxnSpPr>
          <p:spPr>
            <a:xfrm>
              <a:off x="7200900" y="968375"/>
              <a:ext cx="82551"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14451DF-32BF-D746-85A6-13BA8164B88D}"/>
                </a:ext>
              </a:extLst>
            </p:cNvPr>
            <p:cNvCxnSpPr>
              <a:cxnSpLocks/>
            </p:cNvCxnSpPr>
            <p:nvPr/>
          </p:nvCxnSpPr>
          <p:spPr>
            <a:xfrm flipH="1">
              <a:off x="7121525" y="968375"/>
              <a:ext cx="79375"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CB2788C-571F-F947-85A2-2D8B3826DAFF}"/>
              </a:ext>
            </a:extLst>
          </p:cNvPr>
          <p:cNvGrpSpPr/>
          <p:nvPr userDrawn="1"/>
        </p:nvGrpSpPr>
        <p:grpSpPr>
          <a:xfrm rot="5400000">
            <a:off x="5493221" y="4286035"/>
            <a:ext cx="96441" cy="61135"/>
            <a:chOff x="7121525" y="968375"/>
            <a:chExt cx="161926" cy="152400"/>
          </a:xfrm>
        </p:grpSpPr>
        <p:cxnSp>
          <p:nvCxnSpPr>
            <p:cNvPr id="75" name="Straight Connector 74">
              <a:extLst>
                <a:ext uri="{FF2B5EF4-FFF2-40B4-BE49-F238E27FC236}">
                  <a16:creationId xmlns:a16="http://schemas.microsoft.com/office/drawing/2014/main" id="{FFB64ABD-61AA-A04B-9540-7AEEDC639B2A}"/>
                </a:ext>
              </a:extLst>
            </p:cNvPr>
            <p:cNvCxnSpPr>
              <a:cxnSpLocks/>
            </p:cNvCxnSpPr>
            <p:nvPr/>
          </p:nvCxnSpPr>
          <p:spPr>
            <a:xfrm>
              <a:off x="7200900" y="968375"/>
              <a:ext cx="82551"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044613A-FB74-D042-ABD2-FCD423F71C29}"/>
                </a:ext>
              </a:extLst>
            </p:cNvPr>
            <p:cNvCxnSpPr>
              <a:cxnSpLocks/>
            </p:cNvCxnSpPr>
            <p:nvPr/>
          </p:nvCxnSpPr>
          <p:spPr>
            <a:xfrm flipH="1">
              <a:off x="7121525" y="968375"/>
              <a:ext cx="79375" cy="152400"/>
            </a:xfrm>
            <a:prstGeom prst="line">
              <a:avLst/>
            </a:prstGeom>
            <a:ln w="9525" cap="rnd">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1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8"/>
                                        </p:tgtEl>
                                      </p:cBhvr>
                                    </p:animEffect>
                                    <p:set>
                                      <p:cBhvr>
                                        <p:cTn id="26" dur="1" fill="hold">
                                          <p:stCondLst>
                                            <p:cond delay="499"/>
                                          </p:stCondLst>
                                        </p:cTn>
                                        <p:tgtEl>
                                          <p:spTgt spid="6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1"/>
                                        </p:tgtEl>
                                      </p:cBhvr>
                                    </p:animEffect>
                                    <p:set>
                                      <p:cBhvr>
                                        <p:cTn id="37" dur="1" fill="hold">
                                          <p:stCondLst>
                                            <p:cond delay="499"/>
                                          </p:stCondLst>
                                        </p:cTn>
                                        <p:tgtEl>
                                          <p:spTgt spid="7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4" grpId="0"/>
      <p:bldP spid="6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Screenshot Image w/ Sub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1059997" y="2403784"/>
            <a:ext cx="4920674" cy="2401283"/>
          </a:xfrm>
          <a:prstGeom prst="rect">
            <a:avLst/>
          </a:prstGeom>
        </p:spPr>
        <p:txBody>
          <a:bodyPr/>
          <a:lstStyle>
            <a:lvl1pPr marL="0" indent="0">
              <a:buNone/>
              <a:defRPr sz="750"/>
            </a:lvl1pPr>
          </a:lstStyle>
          <a:p>
            <a:r>
              <a:rPr lang="en-US" dirty="0"/>
              <a:t>Click to add a horizontal image (screenshot / product-in-use / visual assistance / etc. )</a:t>
            </a:r>
          </a:p>
        </p:txBody>
      </p:sp>
      <p:sp>
        <p:nvSpPr>
          <p:cNvPr id="14" name="Text Placeholder 8">
            <a:extLst>
              <a:ext uri="{FF2B5EF4-FFF2-40B4-BE49-F238E27FC236}">
                <a16:creationId xmlns:a16="http://schemas.microsoft.com/office/drawing/2014/main" id="{20457F3C-5A84-AA46-B7CA-FE47FD470693}"/>
              </a:ext>
            </a:extLst>
          </p:cNvPr>
          <p:cNvSpPr>
            <a:spLocks noGrp="1"/>
          </p:cNvSpPr>
          <p:nvPr>
            <p:ph type="body" sz="quarter" idx="12" hasCustomPrompt="1"/>
          </p:nvPr>
        </p:nvSpPr>
        <p:spPr>
          <a:xfrm>
            <a:off x="962025" y="1688392"/>
            <a:ext cx="6189890" cy="486398"/>
          </a:xfrm>
          <a:prstGeom prst="rect">
            <a:avLst/>
          </a:prstGeom>
        </p:spPr>
        <p:txBody>
          <a:bodyPr>
            <a:noAutofit/>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200"/>
            </a:lvl1pPr>
            <a:lvl2pPr indent="-145733">
              <a:lnSpc>
                <a:spcPct val="100000"/>
              </a:lnSpc>
              <a:defRPr/>
            </a:lvl2pPr>
          </a:lstStyle>
          <a:p>
            <a:pPr lvl="0"/>
            <a:r>
              <a:rPr lang="en-US" dirty="0"/>
              <a:t>Click to edit content</a:t>
            </a:r>
          </a:p>
          <a:p>
            <a:pPr lvl="1"/>
            <a:r>
              <a:rPr lang="en-US" dirty="0"/>
              <a:t>Second level</a:t>
            </a:r>
          </a:p>
          <a:p>
            <a:pPr lvl="1"/>
            <a:endParaRPr lang="en-US" dirty="0"/>
          </a:p>
          <a:p>
            <a:pPr lvl="0"/>
            <a:endParaRPr lang="en-US" dirty="0"/>
          </a:p>
        </p:txBody>
      </p:sp>
      <p:sp>
        <p:nvSpPr>
          <p:cNvPr id="15" name="Text Placeholder 8">
            <a:extLst>
              <a:ext uri="{FF2B5EF4-FFF2-40B4-BE49-F238E27FC236}">
                <a16:creationId xmlns:a16="http://schemas.microsoft.com/office/drawing/2014/main" id="{C1D7F8CA-FF31-E24C-9474-07AF88C24F9A}"/>
              </a:ext>
            </a:extLst>
          </p:cNvPr>
          <p:cNvSpPr>
            <a:spLocks noGrp="1"/>
          </p:cNvSpPr>
          <p:nvPr>
            <p:ph type="body" sz="quarter" idx="13" hasCustomPrompt="1"/>
          </p:nvPr>
        </p:nvSpPr>
        <p:spPr>
          <a:xfrm>
            <a:off x="962025" y="1271588"/>
            <a:ext cx="6189890" cy="275930"/>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2" name="Slide Number Placeholder 1">
            <a:extLst>
              <a:ext uri="{FF2B5EF4-FFF2-40B4-BE49-F238E27FC236}">
                <a16:creationId xmlns:a16="http://schemas.microsoft.com/office/drawing/2014/main" id="{6FAD7A30-EC81-F74A-A659-1754D040A621}"/>
              </a:ext>
            </a:extLst>
          </p:cNvPr>
          <p:cNvSpPr>
            <a:spLocks noGrp="1"/>
          </p:cNvSpPr>
          <p:nvPr>
            <p:ph type="sldNum" sz="quarter" idx="14"/>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A0CB02F9-9F59-F443-9E06-E45D848702F9}"/>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Tree>
    <p:extLst>
      <p:ext uri="{BB962C8B-B14F-4D97-AF65-F5344CB8AC3E}">
        <p14:creationId xmlns:p14="http://schemas.microsoft.com/office/powerpoint/2010/main" val="94931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Screenshot Image w/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EF93EC-E473-9F40-BF97-F2BBF395FE1F}"/>
              </a:ext>
            </a:extLst>
          </p:cNvPr>
          <p:cNvSpPr>
            <a:spLocks noGrp="1"/>
          </p:cNvSpPr>
          <p:nvPr>
            <p:ph type="pic" sz="quarter" idx="11" hasCustomPrompt="1"/>
          </p:nvPr>
        </p:nvSpPr>
        <p:spPr>
          <a:xfrm>
            <a:off x="1059996" y="2156792"/>
            <a:ext cx="5426807" cy="2648276"/>
          </a:xfrm>
          <a:prstGeom prst="rect">
            <a:avLst/>
          </a:prstGeom>
        </p:spPr>
        <p:txBody>
          <a:bodyPr/>
          <a:lstStyle>
            <a:lvl1pPr marL="0" indent="0">
              <a:buNone/>
              <a:defRPr sz="750"/>
            </a:lvl1pPr>
          </a:lstStyle>
          <a:p>
            <a:r>
              <a:rPr lang="en-US" dirty="0"/>
              <a:t>Click to add a horizontal image (screenshot / product-in-use / visual assistance / etc. )</a:t>
            </a:r>
          </a:p>
        </p:txBody>
      </p:sp>
      <p:sp>
        <p:nvSpPr>
          <p:cNvPr id="8" name="Text Placeholder 8">
            <a:extLst>
              <a:ext uri="{FF2B5EF4-FFF2-40B4-BE49-F238E27FC236}">
                <a16:creationId xmlns:a16="http://schemas.microsoft.com/office/drawing/2014/main" id="{1975304A-4090-6B49-9EC2-B8B6DBBC0A21}"/>
              </a:ext>
            </a:extLst>
          </p:cNvPr>
          <p:cNvSpPr>
            <a:spLocks noGrp="1"/>
          </p:cNvSpPr>
          <p:nvPr>
            <p:ph type="body" sz="quarter" idx="10" hasCustomPrompt="1"/>
          </p:nvPr>
        </p:nvSpPr>
        <p:spPr>
          <a:xfrm>
            <a:off x="962025" y="1271589"/>
            <a:ext cx="6189890" cy="656603"/>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sz="1200"/>
            </a:lvl2pPr>
          </a:lstStyle>
          <a:p>
            <a:pPr lvl="0"/>
            <a:r>
              <a:rPr lang="en-US" dirty="0"/>
              <a:t>Click to edit content</a:t>
            </a:r>
          </a:p>
          <a:p>
            <a:pPr lvl="1"/>
            <a:r>
              <a:rPr lang="en-US" dirty="0"/>
              <a:t>Second level</a:t>
            </a:r>
          </a:p>
        </p:txBody>
      </p:sp>
      <p:sp>
        <p:nvSpPr>
          <p:cNvPr id="2" name="Slide Number Placeholder 1">
            <a:extLst>
              <a:ext uri="{FF2B5EF4-FFF2-40B4-BE49-F238E27FC236}">
                <a16:creationId xmlns:a16="http://schemas.microsoft.com/office/drawing/2014/main" id="{FA4FD6EB-3793-3640-A384-E2F5CBCD6162}"/>
              </a:ext>
            </a:extLst>
          </p:cNvPr>
          <p:cNvSpPr>
            <a:spLocks noGrp="1"/>
          </p:cNvSpPr>
          <p:nvPr>
            <p:ph type="sldNum" sz="quarter" idx="12"/>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24B7C769-7FFA-954A-AA66-E8F463A4C000}"/>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Tree>
    <p:extLst>
      <p:ext uri="{BB962C8B-B14F-4D97-AF65-F5344CB8AC3E}">
        <p14:creationId xmlns:p14="http://schemas.microsoft.com/office/powerpoint/2010/main" val="398513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cial Impact">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19697485-0F68-0E43-9358-B54D0DE12C5F}"/>
              </a:ext>
            </a:extLst>
          </p:cNvPr>
          <p:cNvSpPr>
            <a:spLocks noGrp="1"/>
          </p:cNvSpPr>
          <p:nvPr>
            <p:ph type="body" sz="quarter" idx="12" hasCustomPrompt="1"/>
          </p:nvPr>
        </p:nvSpPr>
        <p:spPr>
          <a:xfrm>
            <a:off x="1046561" y="2919337"/>
            <a:ext cx="1756798" cy="244010"/>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Issues</a:t>
            </a:r>
          </a:p>
        </p:txBody>
      </p:sp>
      <p:sp>
        <p:nvSpPr>
          <p:cNvPr id="14" name="Text Placeholder 8">
            <a:extLst>
              <a:ext uri="{FF2B5EF4-FFF2-40B4-BE49-F238E27FC236}">
                <a16:creationId xmlns:a16="http://schemas.microsoft.com/office/drawing/2014/main" id="{AAF2520E-FF37-5642-96C0-3083AE6FB850}"/>
              </a:ext>
            </a:extLst>
          </p:cNvPr>
          <p:cNvSpPr>
            <a:spLocks noGrp="1"/>
          </p:cNvSpPr>
          <p:nvPr>
            <p:ph type="body" sz="quarter" idx="13" hasCustomPrompt="1"/>
          </p:nvPr>
        </p:nvSpPr>
        <p:spPr>
          <a:xfrm>
            <a:off x="3216757" y="2919337"/>
            <a:ext cx="1756798" cy="244010"/>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Opportunities</a:t>
            </a:r>
          </a:p>
        </p:txBody>
      </p:sp>
      <p:sp>
        <p:nvSpPr>
          <p:cNvPr id="15" name="Text Placeholder 8">
            <a:extLst>
              <a:ext uri="{FF2B5EF4-FFF2-40B4-BE49-F238E27FC236}">
                <a16:creationId xmlns:a16="http://schemas.microsoft.com/office/drawing/2014/main" id="{17980344-1131-404E-BEB1-29CC352775A6}"/>
              </a:ext>
            </a:extLst>
          </p:cNvPr>
          <p:cNvSpPr>
            <a:spLocks noGrp="1"/>
          </p:cNvSpPr>
          <p:nvPr>
            <p:ph type="body" sz="quarter" idx="14" hasCustomPrompt="1"/>
          </p:nvPr>
        </p:nvSpPr>
        <p:spPr>
          <a:xfrm>
            <a:off x="5386953" y="2919337"/>
            <a:ext cx="1756798" cy="244010"/>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Metrics and Impact</a:t>
            </a:r>
          </a:p>
        </p:txBody>
      </p:sp>
      <p:sp>
        <p:nvSpPr>
          <p:cNvPr id="16" name="Text Placeholder 8">
            <a:extLst>
              <a:ext uri="{FF2B5EF4-FFF2-40B4-BE49-F238E27FC236}">
                <a16:creationId xmlns:a16="http://schemas.microsoft.com/office/drawing/2014/main" id="{B9C2CDFB-14F0-F647-9306-34DA712FC222}"/>
              </a:ext>
            </a:extLst>
          </p:cNvPr>
          <p:cNvSpPr>
            <a:spLocks noGrp="1"/>
          </p:cNvSpPr>
          <p:nvPr>
            <p:ph type="body" sz="quarter" idx="15" hasCustomPrompt="1"/>
          </p:nvPr>
        </p:nvSpPr>
        <p:spPr>
          <a:xfrm>
            <a:off x="1046560" y="3251740"/>
            <a:ext cx="1756799" cy="1224800"/>
          </a:xfrm>
          <a:prstGeom prst="rect">
            <a:avLst/>
          </a:prstGeom>
        </p:spPr>
        <p:txBody>
          <a:bodyPr>
            <a:noAutofit/>
          </a:bodyPr>
          <a:lstStyle>
            <a:lvl1pPr marL="116586" indent="-116586">
              <a:lnSpc>
                <a:spcPct val="100000"/>
              </a:lnSpc>
              <a:spcBef>
                <a:spcPts val="300"/>
              </a:spcBef>
              <a:buFont typeface="Arial" panose="020B0604020202020204" pitchFamily="34" charset="0"/>
              <a:buChar char="•"/>
              <a:defRPr sz="1200"/>
            </a:lvl1pPr>
            <a:lvl2pPr marL="342900" indent="0">
              <a:buNone/>
              <a:defRPr/>
            </a:lvl2pPr>
          </a:lstStyle>
          <a:p>
            <a:pPr lvl="0"/>
            <a:r>
              <a:rPr lang="en-US" dirty="0"/>
              <a:t>XXXX</a:t>
            </a:r>
          </a:p>
          <a:p>
            <a:pPr lvl="0"/>
            <a:r>
              <a:rPr lang="en-US" dirty="0"/>
              <a:t>XXXX</a:t>
            </a:r>
          </a:p>
          <a:p>
            <a:pPr lvl="0"/>
            <a:r>
              <a:rPr lang="en-US" dirty="0"/>
              <a:t>XXXX</a:t>
            </a:r>
          </a:p>
          <a:p>
            <a:pPr lvl="0"/>
            <a:endParaRPr lang="en-US" dirty="0"/>
          </a:p>
        </p:txBody>
      </p:sp>
      <p:sp>
        <p:nvSpPr>
          <p:cNvPr id="17" name="Text Placeholder 8">
            <a:extLst>
              <a:ext uri="{FF2B5EF4-FFF2-40B4-BE49-F238E27FC236}">
                <a16:creationId xmlns:a16="http://schemas.microsoft.com/office/drawing/2014/main" id="{D98FE82A-D4C4-0645-A443-A85CCEB919B7}"/>
              </a:ext>
            </a:extLst>
          </p:cNvPr>
          <p:cNvSpPr>
            <a:spLocks noGrp="1"/>
          </p:cNvSpPr>
          <p:nvPr>
            <p:ph type="body" sz="quarter" idx="16" hasCustomPrompt="1"/>
          </p:nvPr>
        </p:nvSpPr>
        <p:spPr>
          <a:xfrm>
            <a:off x="3216756" y="3251740"/>
            <a:ext cx="1756799" cy="1224800"/>
          </a:xfrm>
          <a:prstGeom prst="rect">
            <a:avLst/>
          </a:prstGeom>
        </p:spPr>
        <p:txBody>
          <a:bodyPr>
            <a:noAutofit/>
          </a:bodyPr>
          <a:lstStyle>
            <a:lvl1pPr marL="116586" indent="-116586">
              <a:lnSpc>
                <a:spcPct val="100000"/>
              </a:lnSpc>
              <a:spcBef>
                <a:spcPts val="300"/>
              </a:spcBef>
              <a:buFont typeface="Arial" panose="020B0604020202020204" pitchFamily="34" charset="0"/>
              <a:buChar char="•"/>
              <a:defRPr sz="1200"/>
            </a:lvl1pPr>
          </a:lstStyle>
          <a:p>
            <a:pPr lvl="0"/>
            <a:r>
              <a:rPr lang="en-US" dirty="0"/>
              <a:t>XXXX</a:t>
            </a:r>
          </a:p>
          <a:p>
            <a:pPr lvl="0"/>
            <a:r>
              <a:rPr lang="en-US" dirty="0"/>
              <a:t>XXXX</a:t>
            </a:r>
          </a:p>
          <a:p>
            <a:pPr lvl="0"/>
            <a:r>
              <a:rPr lang="en-US" dirty="0"/>
              <a:t>XXXX</a:t>
            </a:r>
          </a:p>
          <a:p>
            <a:pPr lvl="0"/>
            <a:endParaRPr lang="en-US" dirty="0"/>
          </a:p>
        </p:txBody>
      </p:sp>
      <p:sp>
        <p:nvSpPr>
          <p:cNvPr id="18" name="Text Placeholder 8">
            <a:extLst>
              <a:ext uri="{FF2B5EF4-FFF2-40B4-BE49-F238E27FC236}">
                <a16:creationId xmlns:a16="http://schemas.microsoft.com/office/drawing/2014/main" id="{44761A00-F661-054F-AEC6-57A427650F88}"/>
              </a:ext>
            </a:extLst>
          </p:cNvPr>
          <p:cNvSpPr>
            <a:spLocks noGrp="1"/>
          </p:cNvSpPr>
          <p:nvPr>
            <p:ph type="body" sz="quarter" idx="17" hasCustomPrompt="1"/>
          </p:nvPr>
        </p:nvSpPr>
        <p:spPr>
          <a:xfrm>
            <a:off x="5379414" y="3251740"/>
            <a:ext cx="1756799" cy="1224800"/>
          </a:xfrm>
          <a:prstGeom prst="rect">
            <a:avLst/>
          </a:prstGeom>
        </p:spPr>
        <p:txBody>
          <a:bodyPr>
            <a:noAutofit/>
          </a:bodyPr>
          <a:lstStyle>
            <a:lvl1pPr marL="116586" indent="-116586">
              <a:lnSpc>
                <a:spcPct val="100000"/>
              </a:lnSpc>
              <a:spcBef>
                <a:spcPts val="300"/>
              </a:spcBef>
              <a:buFont typeface="Arial" panose="020B0604020202020204" pitchFamily="34" charset="0"/>
              <a:buChar char="•"/>
              <a:defRPr sz="1200"/>
            </a:lvl1pPr>
          </a:lstStyle>
          <a:p>
            <a:pPr lvl="0"/>
            <a:r>
              <a:rPr lang="en-US" dirty="0"/>
              <a:t>XXXX</a:t>
            </a:r>
          </a:p>
          <a:p>
            <a:pPr lvl="0"/>
            <a:r>
              <a:rPr lang="en-US" dirty="0"/>
              <a:t>XXXX</a:t>
            </a:r>
          </a:p>
          <a:p>
            <a:pPr lvl="0"/>
            <a:r>
              <a:rPr lang="en-US" dirty="0"/>
              <a:t>XXXX</a:t>
            </a:r>
          </a:p>
          <a:p>
            <a:pPr lvl="0"/>
            <a:endParaRPr lang="en-US" dirty="0"/>
          </a:p>
        </p:txBody>
      </p:sp>
      <p:sp>
        <p:nvSpPr>
          <p:cNvPr id="19" name="Text Placeholder 8">
            <a:extLst>
              <a:ext uri="{FF2B5EF4-FFF2-40B4-BE49-F238E27FC236}">
                <a16:creationId xmlns:a16="http://schemas.microsoft.com/office/drawing/2014/main" id="{F410DE5C-B702-CB4A-9BD2-A41660C03055}"/>
              </a:ext>
            </a:extLst>
          </p:cNvPr>
          <p:cNvSpPr>
            <a:spLocks noGrp="1"/>
          </p:cNvSpPr>
          <p:nvPr>
            <p:ph type="body" sz="quarter" idx="18" hasCustomPrompt="1"/>
          </p:nvPr>
        </p:nvSpPr>
        <p:spPr>
          <a:xfrm>
            <a:off x="971551" y="1264297"/>
            <a:ext cx="6164663" cy="1478903"/>
          </a:xfrm>
          <a:prstGeom prst="rect">
            <a:avLst/>
          </a:prstGeom>
        </p:spPr>
        <p:txBody>
          <a:bodyPr>
            <a:noAutofit/>
          </a:bodyPr>
          <a:lstStyle>
            <a:lvl1pPr marL="0" indent="0">
              <a:lnSpc>
                <a:spcPct val="100000"/>
              </a:lnSpc>
              <a:buFont typeface="Arial" panose="020B0604020202020204" pitchFamily="34" charset="0"/>
              <a:buNone/>
              <a:defRPr sz="1200"/>
            </a:lvl1pPr>
          </a:lstStyle>
          <a:p>
            <a:pPr lvl="0"/>
            <a:r>
              <a:rPr lang="en-US" dirty="0"/>
              <a:t>Click to edit content</a:t>
            </a:r>
          </a:p>
        </p:txBody>
      </p:sp>
      <p:sp>
        <p:nvSpPr>
          <p:cNvPr id="2" name="Slide Number Placeholder 1">
            <a:extLst>
              <a:ext uri="{FF2B5EF4-FFF2-40B4-BE49-F238E27FC236}">
                <a16:creationId xmlns:a16="http://schemas.microsoft.com/office/drawing/2014/main" id="{865054BA-DDE9-7D48-BB6D-76A41272BA65}"/>
              </a:ext>
            </a:extLst>
          </p:cNvPr>
          <p:cNvSpPr>
            <a:spLocks noGrp="1"/>
          </p:cNvSpPr>
          <p:nvPr>
            <p:ph type="sldNum" sz="quarter" idx="19"/>
          </p:nvPr>
        </p:nvSpPr>
        <p:spPr/>
        <p:txBody>
          <a:bodyPr/>
          <a:lstStyle/>
          <a:p>
            <a:fld id="{E458F1FD-D093-1944-B539-344221EA9C23}" type="slidenum">
              <a:rPr lang="en-US" smtClean="0"/>
              <a:pPr/>
              <a:t>‹#›</a:t>
            </a:fld>
            <a:endParaRPr lang="en-US"/>
          </a:p>
        </p:txBody>
      </p:sp>
      <p:sp>
        <p:nvSpPr>
          <p:cNvPr id="11" name="Title 6">
            <a:extLst>
              <a:ext uri="{FF2B5EF4-FFF2-40B4-BE49-F238E27FC236}">
                <a16:creationId xmlns:a16="http://schemas.microsoft.com/office/drawing/2014/main" id="{ADA0BD86-9496-6548-A704-B376221A611C}"/>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Tree>
    <p:extLst>
      <p:ext uri="{BB962C8B-B14F-4D97-AF65-F5344CB8AC3E}">
        <p14:creationId xmlns:p14="http://schemas.microsoft.com/office/powerpoint/2010/main" val="2146730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08791-D14E-D847-8E38-D58F1260B9B6}"/>
              </a:ext>
            </a:extLst>
          </p:cNvPr>
          <p:cNvSpPr>
            <a:spLocks noGrp="1"/>
          </p:cNvSpPr>
          <p:nvPr>
            <p:ph type="sldNum" sz="quarter" idx="23"/>
          </p:nvPr>
        </p:nvSpPr>
        <p:spPr/>
        <p:txBody>
          <a:bodyPr/>
          <a:lstStyle/>
          <a:p>
            <a:fld id="{E458F1FD-D093-1944-B539-344221EA9C23}" type="slidenum">
              <a:rPr lang="en-US" smtClean="0"/>
              <a:pPr/>
              <a:t>‹#›</a:t>
            </a:fld>
            <a:endParaRPr lang="en-US"/>
          </a:p>
        </p:txBody>
      </p:sp>
      <p:sp>
        <p:nvSpPr>
          <p:cNvPr id="11" name="Text Placeholder 8">
            <a:extLst>
              <a:ext uri="{FF2B5EF4-FFF2-40B4-BE49-F238E27FC236}">
                <a16:creationId xmlns:a16="http://schemas.microsoft.com/office/drawing/2014/main" id="{3E446C80-ABAF-0547-9A8D-72F060D2D8DD}"/>
              </a:ext>
            </a:extLst>
          </p:cNvPr>
          <p:cNvSpPr>
            <a:spLocks noGrp="1"/>
          </p:cNvSpPr>
          <p:nvPr>
            <p:ph type="body" sz="quarter" idx="10" hasCustomPrompt="1"/>
          </p:nvPr>
        </p:nvSpPr>
        <p:spPr>
          <a:xfrm>
            <a:off x="962025" y="2575321"/>
            <a:ext cx="3609975" cy="2197286"/>
          </a:xfrm>
          <a:prstGeom prst="rect">
            <a:avLst/>
          </a:prstGeom>
        </p:spPr>
        <p:txBody>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050"/>
            </a:lvl1pPr>
            <a:lvl2pPr marL="514350" indent="-171450">
              <a:lnSpc>
                <a:spcPct val="100000"/>
              </a:lnSpc>
              <a:buFont typeface="Courier New" panose="02070309020205020404" pitchFamily="49" charset="0"/>
              <a:buChar char="o"/>
              <a:defRPr sz="1050">
                <a:solidFill>
                  <a:srgbClr val="1A2B3D"/>
                </a:solidFill>
              </a:defRPr>
            </a:lvl2pPr>
            <a:lvl3pPr marL="900113" indent="-214313">
              <a:lnSpc>
                <a:spcPct val="100000"/>
              </a:lnSpc>
              <a:buFont typeface="Wingdings" pitchFamily="2" charset="2"/>
              <a:buChar char="§"/>
              <a:defRPr sz="1050">
                <a:solidFill>
                  <a:srgbClr val="1A2B3D"/>
                </a:solidFill>
              </a:defRPr>
            </a:lvl3pPr>
          </a:lstStyle>
          <a:p>
            <a:pPr lvl="0"/>
            <a:r>
              <a:rPr lang="en-US" dirty="0"/>
              <a:t>Click to edit content</a:t>
            </a:r>
          </a:p>
          <a:p>
            <a:pPr lvl="1"/>
            <a:r>
              <a:rPr lang="en-US" dirty="0"/>
              <a:t>Second level</a:t>
            </a:r>
          </a:p>
          <a:p>
            <a:pPr lvl="1"/>
            <a:endParaRPr lang="en-US" dirty="0"/>
          </a:p>
          <a:p>
            <a:pPr lvl="2"/>
            <a:endParaRPr lang="en-US" dirty="0"/>
          </a:p>
          <a:p>
            <a:pPr lvl="0"/>
            <a:endParaRPr lang="en-US" dirty="0"/>
          </a:p>
        </p:txBody>
      </p:sp>
      <p:sp>
        <p:nvSpPr>
          <p:cNvPr id="12" name="Text Placeholder 8">
            <a:extLst>
              <a:ext uri="{FF2B5EF4-FFF2-40B4-BE49-F238E27FC236}">
                <a16:creationId xmlns:a16="http://schemas.microsoft.com/office/drawing/2014/main" id="{113A56FE-B0C7-2349-BE6F-7342B7AE8FF7}"/>
              </a:ext>
            </a:extLst>
          </p:cNvPr>
          <p:cNvSpPr>
            <a:spLocks noGrp="1"/>
          </p:cNvSpPr>
          <p:nvPr>
            <p:ph type="body" sz="quarter" idx="15" hasCustomPrompt="1"/>
          </p:nvPr>
        </p:nvSpPr>
        <p:spPr>
          <a:xfrm>
            <a:off x="962025" y="1271587"/>
            <a:ext cx="3609976" cy="785813"/>
          </a:xfrm>
          <a:prstGeom prst="rect">
            <a:avLst/>
          </a:prstGeom>
        </p:spPr>
        <p:txBody>
          <a:bodyPr>
            <a:normAutofit/>
          </a:bodyPr>
          <a:lstStyle>
            <a:lvl1pPr marL="0" indent="0">
              <a:lnSpc>
                <a:spcPct val="100000"/>
              </a:lnSpc>
              <a:buFontTx/>
              <a:buNone/>
              <a:defRPr sz="1200" b="0" i="0">
                <a:latin typeface="+mn-lt"/>
              </a:defRPr>
            </a:lvl1pPr>
          </a:lstStyle>
          <a:p>
            <a:pPr lvl="0"/>
            <a:r>
              <a:rPr lang="en-US" dirty="0"/>
              <a:t>Click to edit sub title</a:t>
            </a:r>
          </a:p>
        </p:txBody>
      </p:sp>
      <p:sp>
        <p:nvSpPr>
          <p:cNvPr id="16" name="Picture Placeholder 24">
            <a:extLst>
              <a:ext uri="{FF2B5EF4-FFF2-40B4-BE49-F238E27FC236}">
                <a16:creationId xmlns:a16="http://schemas.microsoft.com/office/drawing/2014/main" id="{172EBD60-2D69-3347-B49E-B6A44EFE83BB}"/>
              </a:ext>
            </a:extLst>
          </p:cNvPr>
          <p:cNvSpPr>
            <a:spLocks noGrp="1"/>
          </p:cNvSpPr>
          <p:nvPr>
            <p:ph type="pic" sz="quarter" idx="19"/>
          </p:nvPr>
        </p:nvSpPr>
        <p:spPr>
          <a:xfrm>
            <a:off x="4723623" y="1271587"/>
            <a:ext cx="3995835" cy="2584133"/>
          </a:xfrm>
          <a:prstGeom prst="rect">
            <a:avLst/>
          </a:prstGeom>
        </p:spPr>
        <p:txBody>
          <a:bodyPr/>
          <a:lstStyle>
            <a:lvl1pPr marL="0" indent="0">
              <a:buNone/>
              <a:defRPr sz="825"/>
            </a:lvl1pPr>
          </a:lstStyle>
          <a:p>
            <a:endParaRPr lang="en-US" dirty="0"/>
          </a:p>
        </p:txBody>
      </p:sp>
      <p:sp>
        <p:nvSpPr>
          <p:cNvPr id="17" name="TextBox 16">
            <a:extLst>
              <a:ext uri="{FF2B5EF4-FFF2-40B4-BE49-F238E27FC236}">
                <a16:creationId xmlns:a16="http://schemas.microsoft.com/office/drawing/2014/main" id="{FC0B80C4-3430-014A-A0B1-CAA54CFF67C7}"/>
              </a:ext>
            </a:extLst>
          </p:cNvPr>
          <p:cNvSpPr txBox="1"/>
          <p:nvPr userDrawn="1"/>
        </p:nvSpPr>
        <p:spPr>
          <a:xfrm>
            <a:off x="962025" y="2211193"/>
            <a:ext cx="3609976" cy="369332"/>
          </a:xfrm>
          <a:prstGeom prst="rect">
            <a:avLst/>
          </a:prstGeom>
          <a:noFill/>
        </p:spPr>
        <p:txBody>
          <a:bodyPr wrap="square" rtlCol="0">
            <a:spAutoFit/>
          </a:bodyPr>
          <a:lstStyle/>
          <a:p>
            <a:r>
              <a:rPr lang="en-US" b="0" i="0" dirty="0">
                <a:solidFill>
                  <a:srgbClr val="8E8E8E"/>
                </a:solidFill>
                <a:latin typeface="IBM Plex Sans Light" panose="020B0403050203000203" pitchFamily="34" charset="0"/>
              </a:rPr>
              <a:t>Overview</a:t>
            </a:r>
          </a:p>
        </p:txBody>
      </p:sp>
      <p:sp>
        <p:nvSpPr>
          <p:cNvPr id="19" name="Title 6">
            <a:extLst>
              <a:ext uri="{FF2B5EF4-FFF2-40B4-BE49-F238E27FC236}">
                <a16:creationId xmlns:a16="http://schemas.microsoft.com/office/drawing/2014/main" id="{D0351CAD-F92A-EB4B-930B-55ED7593A4F5}"/>
              </a:ext>
            </a:extLst>
          </p:cNvPr>
          <p:cNvSpPr>
            <a:spLocks noGrp="1"/>
          </p:cNvSpPr>
          <p:nvPr>
            <p:ph type="title" hasCustomPrompt="1"/>
          </p:nvPr>
        </p:nvSpPr>
        <p:spPr>
          <a:xfrm>
            <a:off x="971550" y="464344"/>
            <a:ext cx="7562065" cy="411956"/>
          </a:xfrm>
          <a:prstGeom prst="rect">
            <a:avLst/>
          </a:prstGeom>
        </p:spPr>
        <p:txBody>
          <a:bodyPr/>
          <a:lstStyle>
            <a:lvl1pPr>
              <a:defRPr sz="1875"/>
            </a:lvl1pPr>
          </a:lstStyle>
          <a:p>
            <a:r>
              <a:rPr lang="en-US" dirty="0"/>
              <a:t>Content Slide Headline</a:t>
            </a:r>
          </a:p>
        </p:txBody>
      </p:sp>
    </p:spTree>
    <p:extLst>
      <p:ext uri="{BB962C8B-B14F-4D97-AF65-F5344CB8AC3E}">
        <p14:creationId xmlns:p14="http://schemas.microsoft.com/office/powerpoint/2010/main" val="889386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duct Overview with Quo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08791-D14E-D847-8E38-D58F1260B9B6}"/>
              </a:ext>
            </a:extLst>
          </p:cNvPr>
          <p:cNvSpPr>
            <a:spLocks noGrp="1"/>
          </p:cNvSpPr>
          <p:nvPr>
            <p:ph type="sldNum" sz="quarter" idx="23"/>
          </p:nvPr>
        </p:nvSpPr>
        <p:spPr/>
        <p:txBody>
          <a:bodyPr/>
          <a:lstStyle/>
          <a:p>
            <a:fld id="{E458F1FD-D093-1944-B539-344221EA9C23}" type="slidenum">
              <a:rPr lang="en-US" smtClean="0"/>
              <a:pPr/>
              <a:t>‹#›</a:t>
            </a:fld>
            <a:endParaRPr lang="en-US"/>
          </a:p>
        </p:txBody>
      </p:sp>
      <p:sp>
        <p:nvSpPr>
          <p:cNvPr id="16" name="object 6">
            <a:extLst>
              <a:ext uri="{FF2B5EF4-FFF2-40B4-BE49-F238E27FC236}">
                <a16:creationId xmlns:a16="http://schemas.microsoft.com/office/drawing/2014/main" id="{8C871A13-6583-DD41-9F37-91D9F7ED3FB3}"/>
              </a:ext>
            </a:extLst>
          </p:cNvPr>
          <p:cNvSpPr>
            <a:spLocks/>
          </p:cNvSpPr>
          <p:nvPr userDrawn="1"/>
        </p:nvSpPr>
        <p:spPr bwMode="auto">
          <a:xfrm>
            <a:off x="4723623" y="3530372"/>
            <a:ext cx="4513684" cy="1375197"/>
          </a:xfrm>
          <a:custGeom>
            <a:avLst/>
            <a:gdLst>
              <a:gd name="T0" fmla="*/ 3850512 w 3850640"/>
              <a:gd name="T1" fmla="*/ 2675890 h 2675890"/>
              <a:gd name="T2" fmla="*/ 0 w 3850640"/>
              <a:gd name="T3" fmla="*/ 2675890 h 2675890"/>
              <a:gd name="T4" fmla="*/ 0 w 3850640"/>
              <a:gd name="T5" fmla="*/ 0 h 2675890"/>
              <a:gd name="T6" fmla="*/ 3850512 w 3850640"/>
              <a:gd name="T7" fmla="*/ 0 h 2675890"/>
              <a:gd name="T8" fmla="*/ 3850512 w 3850640"/>
              <a:gd name="T9" fmla="*/ 2675890 h 2675890"/>
            </a:gdLst>
            <a:ahLst/>
            <a:cxnLst>
              <a:cxn ang="0">
                <a:pos x="T0" y="T1"/>
              </a:cxn>
              <a:cxn ang="0">
                <a:pos x="T2" y="T3"/>
              </a:cxn>
              <a:cxn ang="0">
                <a:pos x="T4" y="T5"/>
              </a:cxn>
              <a:cxn ang="0">
                <a:pos x="T6" y="T7"/>
              </a:cxn>
              <a:cxn ang="0">
                <a:pos x="T8" y="T9"/>
              </a:cxn>
            </a:cxnLst>
            <a:rect l="0" t="0" r="r" b="b"/>
            <a:pathLst>
              <a:path w="3850640" h="2675890">
                <a:moveTo>
                  <a:pt x="3850512" y="2675890"/>
                </a:moveTo>
                <a:lnTo>
                  <a:pt x="0" y="2675890"/>
                </a:lnTo>
                <a:lnTo>
                  <a:pt x="0" y="0"/>
                </a:lnTo>
                <a:lnTo>
                  <a:pt x="3850512" y="0"/>
                </a:lnTo>
                <a:lnTo>
                  <a:pt x="3850512" y="2675890"/>
                </a:lnTo>
                <a:close/>
              </a:path>
            </a:pathLst>
          </a:custGeom>
          <a:solidFill>
            <a:schemeClr val="bg2">
              <a:alpha val="20000"/>
            </a:schemeClr>
          </a:solidFill>
          <a:ln>
            <a:noFill/>
          </a:ln>
        </p:spPr>
        <p:txBody>
          <a:bodyPr lIns="0" tIns="0" rIns="0" bIns="0"/>
          <a:lstStyle/>
          <a:p>
            <a:endParaRPr lang="en-US"/>
          </a:p>
        </p:txBody>
      </p:sp>
      <p:sp>
        <p:nvSpPr>
          <p:cNvPr id="18" name="Text Placeholder 8">
            <a:extLst>
              <a:ext uri="{FF2B5EF4-FFF2-40B4-BE49-F238E27FC236}">
                <a16:creationId xmlns:a16="http://schemas.microsoft.com/office/drawing/2014/main" id="{994956B7-3497-9F43-AE44-BEFD009B5AC7}"/>
              </a:ext>
            </a:extLst>
          </p:cNvPr>
          <p:cNvSpPr>
            <a:spLocks noGrp="1"/>
          </p:cNvSpPr>
          <p:nvPr>
            <p:ph type="body" sz="quarter" idx="10" hasCustomPrompt="1"/>
          </p:nvPr>
        </p:nvSpPr>
        <p:spPr>
          <a:xfrm>
            <a:off x="962025" y="2575321"/>
            <a:ext cx="3609975" cy="2197286"/>
          </a:xfrm>
          <a:prstGeom prst="rect">
            <a:avLst/>
          </a:prstGeom>
        </p:spPr>
        <p:txBody>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050"/>
            </a:lvl1pPr>
            <a:lvl2pPr marL="514350" indent="-171450">
              <a:lnSpc>
                <a:spcPct val="100000"/>
              </a:lnSpc>
              <a:buFont typeface="Courier New" panose="02070309020205020404" pitchFamily="49" charset="0"/>
              <a:buChar char="o"/>
              <a:defRPr sz="1050"/>
            </a:lvl2pPr>
            <a:lvl3pPr marL="857250" indent="-171450">
              <a:lnSpc>
                <a:spcPct val="100000"/>
              </a:lnSpc>
              <a:buFont typeface="Wingdings" pitchFamily="2" charset="2"/>
              <a:buChar char="§"/>
              <a:defRPr sz="1050"/>
            </a:lvl3pPr>
          </a:lstStyle>
          <a:p>
            <a:pPr lvl="0"/>
            <a:r>
              <a:rPr lang="en-US" dirty="0"/>
              <a:t>Click to edit content</a:t>
            </a:r>
          </a:p>
          <a:p>
            <a:pPr lvl="1"/>
            <a:r>
              <a:rPr lang="en-US" dirty="0"/>
              <a:t>Second level</a:t>
            </a:r>
          </a:p>
          <a:p>
            <a:pPr lvl="1"/>
            <a:endParaRPr lang="en-US" sz="1050" dirty="0"/>
          </a:p>
          <a:p>
            <a:pPr lvl="2"/>
            <a:endParaRPr lang="en-US" dirty="0"/>
          </a:p>
          <a:p>
            <a:pPr lvl="0"/>
            <a:endParaRPr lang="en-US" dirty="0"/>
          </a:p>
        </p:txBody>
      </p:sp>
      <p:sp>
        <p:nvSpPr>
          <p:cNvPr id="24" name="Text Placeholder 8">
            <a:extLst>
              <a:ext uri="{FF2B5EF4-FFF2-40B4-BE49-F238E27FC236}">
                <a16:creationId xmlns:a16="http://schemas.microsoft.com/office/drawing/2014/main" id="{3617EDC0-94C3-C243-A394-4EF75C4A7B07}"/>
              </a:ext>
            </a:extLst>
          </p:cNvPr>
          <p:cNvSpPr>
            <a:spLocks noGrp="1"/>
          </p:cNvSpPr>
          <p:nvPr>
            <p:ph type="body" sz="quarter" idx="15" hasCustomPrompt="1"/>
          </p:nvPr>
        </p:nvSpPr>
        <p:spPr>
          <a:xfrm>
            <a:off x="962025" y="1271587"/>
            <a:ext cx="3609976" cy="785813"/>
          </a:xfrm>
          <a:prstGeom prst="rect">
            <a:avLst/>
          </a:prstGeom>
        </p:spPr>
        <p:txBody>
          <a:bodyPr>
            <a:normAutofit/>
          </a:bodyPr>
          <a:lstStyle>
            <a:lvl1pPr marL="0" indent="0">
              <a:lnSpc>
                <a:spcPct val="100000"/>
              </a:lnSpc>
              <a:buFontTx/>
              <a:buNone/>
              <a:defRPr sz="1200" b="0" i="0">
                <a:latin typeface="+mn-lt"/>
              </a:defRPr>
            </a:lvl1pPr>
          </a:lstStyle>
          <a:p>
            <a:pPr lvl="0"/>
            <a:r>
              <a:rPr lang="en-US" dirty="0"/>
              <a:t>Click to edit sub title</a:t>
            </a:r>
          </a:p>
        </p:txBody>
      </p:sp>
      <p:pic>
        <p:nvPicPr>
          <p:cNvPr id="25" name="Picture 24">
            <a:extLst>
              <a:ext uri="{FF2B5EF4-FFF2-40B4-BE49-F238E27FC236}">
                <a16:creationId xmlns:a16="http://schemas.microsoft.com/office/drawing/2014/main" id="{957E182C-B8F5-AE47-853C-2F679136AEC1}"/>
              </a:ext>
            </a:extLst>
          </p:cNvPr>
          <p:cNvPicPr>
            <a:picLocks noChangeAspect="1"/>
          </p:cNvPicPr>
          <p:nvPr userDrawn="1"/>
        </p:nvPicPr>
        <p:blipFill>
          <a:blip r:embed="rId2">
            <a:alphaModFix amt="46000"/>
          </a:blip>
          <a:stretch>
            <a:fillRect/>
          </a:stretch>
        </p:blipFill>
        <p:spPr>
          <a:xfrm>
            <a:off x="4876534" y="3612405"/>
            <a:ext cx="235660" cy="235660"/>
          </a:xfrm>
          <a:prstGeom prst="rect">
            <a:avLst/>
          </a:prstGeom>
        </p:spPr>
      </p:pic>
      <p:sp>
        <p:nvSpPr>
          <p:cNvPr id="26" name="Picture Placeholder 24">
            <a:extLst>
              <a:ext uri="{FF2B5EF4-FFF2-40B4-BE49-F238E27FC236}">
                <a16:creationId xmlns:a16="http://schemas.microsoft.com/office/drawing/2014/main" id="{DFA5B3AC-0430-474A-9F45-7EAFB91571C5}"/>
              </a:ext>
            </a:extLst>
          </p:cNvPr>
          <p:cNvSpPr>
            <a:spLocks noGrp="1"/>
          </p:cNvSpPr>
          <p:nvPr>
            <p:ph type="pic" sz="quarter" idx="19"/>
          </p:nvPr>
        </p:nvSpPr>
        <p:spPr>
          <a:xfrm>
            <a:off x="4723623" y="1271587"/>
            <a:ext cx="3995835" cy="2125823"/>
          </a:xfrm>
          <a:prstGeom prst="rect">
            <a:avLst/>
          </a:prstGeom>
        </p:spPr>
        <p:txBody>
          <a:bodyPr/>
          <a:lstStyle>
            <a:lvl1pPr marL="0" indent="0">
              <a:buNone/>
              <a:defRPr sz="825"/>
            </a:lvl1pPr>
          </a:lstStyle>
          <a:p>
            <a:endParaRPr lang="en-US" dirty="0"/>
          </a:p>
        </p:txBody>
      </p:sp>
      <p:sp>
        <p:nvSpPr>
          <p:cNvPr id="27" name="Text Placeholder 8">
            <a:extLst>
              <a:ext uri="{FF2B5EF4-FFF2-40B4-BE49-F238E27FC236}">
                <a16:creationId xmlns:a16="http://schemas.microsoft.com/office/drawing/2014/main" id="{ABE21E3A-7CC2-0F41-9029-D7FFE440991A}"/>
              </a:ext>
            </a:extLst>
          </p:cNvPr>
          <p:cNvSpPr>
            <a:spLocks noGrp="1"/>
          </p:cNvSpPr>
          <p:nvPr>
            <p:ph type="body" sz="quarter" idx="20" hasCustomPrompt="1"/>
          </p:nvPr>
        </p:nvSpPr>
        <p:spPr>
          <a:xfrm>
            <a:off x="4834546" y="3888108"/>
            <a:ext cx="3884912" cy="420589"/>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050"/>
            </a:lvl1pPr>
          </a:lstStyle>
          <a:p>
            <a:pPr lvl="0"/>
            <a:r>
              <a:rPr lang="en-US" dirty="0"/>
              <a:t>Click to add quote or testimonial</a:t>
            </a:r>
          </a:p>
          <a:p>
            <a:pPr lvl="0"/>
            <a:endParaRPr lang="en-US" dirty="0"/>
          </a:p>
        </p:txBody>
      </p:sp>
      <p:sp>
        <p:nvSpPr>
          <p:cNvPr id="28" name="Text Placeholder 8">
            <a:extLst>
              <a:ext uri="{FF2B5EF4-FFF2-40B4-BE49-F238E27FC236}">
                <a16:creationId xmlns:a16="http://schemas.microsoft.com/office/drawing/2014/main" id="{083F26F3-F5EB-204A-8C17-81E630C52013}"/>
              </a:ext>
            </a:extLst>
          </p:cNvPr>
          <p:cNvSpPr>
            <a:spLocks noGrp="1"/>
          </p:cNvSpPr>
          <p:nvPr>
            <p:ph type="body" sz="quarter" idx="21" hasCustomPrompt="1"/>
          </p:nvPr>
        </p:nvSpPr>
        <p:spPr>
          <a:xfrm>
            <a:off x="4834546" y="4398961"/>
            <a:ext cx="996920" cy="169046"/>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900" b="0" i="0">
                <a:latin typeface="IBM Plex Sans Medium" panose="020B0503050203000203" pitchFamily="34" charset="0"/>
              </a:defRPr>
            </a:lvl1pPr>
          </a:lstStyle>
          <a:p>
            <a:pPr lvl="0"/>
            <a:r>
              <a:rPr lang="en-US" dirty="0"/>
              <a:t>First Last Name</a:t>
            </a:r>
          </a:p>
          <a:p>
            <a:pPr lvl="0"/>
            <a:endParaRPr lang="en-US" dirty="0"/>
          </a:p>
        </p:txBody>
      </p:sp>
      <p:sp>
        <p:nvSpPr>
          <p:cNvPr id="29" name="Text Placeholder 8">
            <a:extLst>
              <a:ext uri="{FF2B5EF4-FFF2-40B4-BE49-F238E27FC236}">
                <a16:creationId xmlns:a16="http://schemas.microsoft.com/office/drawing/2014/main" id="{074CC923-8EEF-4F48-A997-7EEB1CBE7BB8}"/>
              </a:ext>
            </a:extLst>
          </p:cNvPr>
          <p:cNvSpPr>
            <a:spLocks noGrp="1"/>
          </p:cNvSpPr>
          <p:nvPr>
            <p:ph type="body" sz="quarter" idx="22" hasCustomPrompt="1"/>
          </p:nvPr>
        </p:nvSpPr>
        <p:spPr>
          <a:xfrm>
            <a:off x="4834546" y="4601901"/>
            <a:ext cx="3884912" cy="170707"/>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788">
                <a:solidFill>
                  <a:srgbClr val="BEC0C0"/>
                </a:solidFill>
              </a:defRPr>
            </a:lvl1pPr>
          </a:lstStyle>
          <a:p>
            <a:pPr lvl="0"/>
            <a:r>
              <a:rPr lang="en-US" dirty="0"/>
              <a:t>Title | Dealership</a:t>
            </a:r>
          </a:p>
          <a:p>
            <a:pPr lvl="0"/>
            <a:endParaRPr lang="en-US" dirty="0"/>
          </a:p>
        </p:txBody>
      </p:sp>
      <p:sp>
        <p:nvSpPr>
          <p:cNvPr id="30" name="TextBox 29">
            <a:extLst>
              <a:ext uri="{FF2B5EF4-FFF2-40B4-BE49-F238E27FC236}">
                <a16:creationId xmlns:a16="http://schemas.microsoft.com/office/drawing/2014/main" id="{1EF2B9DD-22D4-2D44-A281-7DD4A90CCFA3}"/>
              </a:ext>
            </a:extLst>
          </p:cNvPr>
          <p:cNvSpPr txBox="1"/>
          <p:nvPr userDrawn="1"/>
        </p:nvSpPr>
        <p:spPr>
          <a:xfrm>
            <a:off x="962025" y="2211193"/>
            <a:ext cx="3609976" cy="369332"/>
          </a:xfrm>
          <a:prstGeom prst="rect">
            <a:avLst/>
          </a:prstGeom>
          <a:noFill/>
        </p:spPr>
        <p:txBody>
          <a:bodyPr wrap="square" rtlCol="0">
            <a:spAutoFit/>
          </a:bodyPr>
          <a:lstStyle/>
          <a:p>
            <a:r>
              <a:rPr lang="en-US" b="0" i="0" dirty="0">
                <a:solidFill>
                  <a:srgbClr val="8E8E8E"/>
                </a:solidFill>
                <a:latin typeface="IBM Plex Sans Light" panose="020B0403050203000203" pitchFamily="34" charset="0"/>
              </a:rPr>
              <a:t>Overview</a:t>
            </a:r>
          </a:p>
        </p:txBody>
      </p:sp>
      <p:sp>
        <p:nvSpPr>
          <p:cNvPr id="31" name="Title 6">
            <a:extLst>
              <a:ext uri="{FF2B5EF4-FFF2-40B4-BE49-F238E27FC236}">
                <a16:creationId xmlns:a16="http://schemas.microsoft.com/office/drawing/2014/main" id="{8968BD86-BA33-B649-B1BD-C49C56B72B3B}"/>
              </a:ext>
            </a:extLst>
          </p:cNvPr>
          <p:cNvSpPr>
            <a:spLocks noGrp="1"/>
          </p:cNvSpPr>
          <p:nvPr>
            <p:ph type="title" hasCustomPrompt="1"/>
          </p:nvPr>
        </p:nvSpPr>
        <p:spPr>
          <a:xfrm>
            <a:off x="971550" y="464344"/>
            <a:ext cx="7562065" cy="411956"/>
          </a:xfrm>
          <a:prstGeom prst="rect">
            <a:avLst/>
          </a:prstGeom>
        </p:spPr>
        <p:txBody>
          <a:bodyPr/>
          <a:lstStyle>
            <a:lvl1pPr>
              <a:defRPr sz="1875"/>
            </a:lvl1pPr>
          </a:lstStyle>
          <a:p>
            <a:r>
              <a:rPr lang="en-US" dirty="0"/>
              <a:t>Content Slide Headline</a:t>
            </a:r>
          </a:p>
        </p:txBody>
      </p:sp>
    </p:spTree>
    <p:extLst>
      <p:ext uri="{BB962C8B-B14F-4D97-AF65-F5344CB8AC3E}">
        <p14:creationId xmlns:p14="http://schemas.microsoft.com/office/powerpoint/2010/main" val="654290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duct Overview with Sta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08791-D14E-D847-8E38-D58F1260B9B6}"/>
              </a:ext>
            </a:extLst>
          </p:cNvPr>
          <p:cNvSpPr>
            <a:spLocks noGrp="1"/>
          </p:cNvSpPr>
          <p:nvPr>
            <p:ph type="sldNum" sz="quarter" idx="23"/>
          </p:nvPr>
        </p:nvSpPr>
        <p:spPr/>
        <p:txBody>
          <a:bodyPr/>
          <a:lstStyle/>
          <a:p>
            <a:fld id="{E458F1FD-D093-1944-B539-344221EA9C23}" type="slidenum">
              <a:rPr lang="en-US" smtClean="0"/>
              <a:pPr/>
              <a:t>‹#›</a:t>
            </a:fld>
            <a:endParaRPr lang="en-US"/>
          </a:p>
        </p:txBody>
      </p:sp>
      <p:sp>
        <p:nvSpPr>
          <p:cNvPr id="18" name="Text Placeholder 8">
            <a:extLst>
              <a:ext uri="{FF2B5EF4-FFF2-40B4-BE49-F238E27FC236}">
                <a16:creationId xmlns:a16="http://schemas.microsoft.com/office/drawing/2014/main" id="{994956B7-3497-9F43-AE44-BEFD009B5AC7}"/>
              </a:ext>
            </a:extLst>
          </p:cNvPr>
          <p:cNvSpPr>
            <a:spLocks noGrp="1"/>
          </p:cNvSpPr>
          <p:nvPr>
            <p:ph type="body" sz="quarter" idx="10" hasCustomPrompt="1"/>
          </p:nvPr>
        </p:nvSpPr>
        <p:spPr>
          <a:xfrm>
            <a:off x="962025" y="2575321"/>
            <a:ext cx="3609975" cy="2197286"/>
          </a:xfrm>
          <a:prstGeom prst="rect">
            <a:avLst/>
          </a:prstGeom>
        </p:spPr>
        <p:txBody>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050"/>
            </a:lvl1pPr>
            <a:lvl2pPr marL="514350" indent="-171450">
              <a:lnSpc>
                <a:spcPct val="100000"/>
              </a:lnSpc>
              <a:buFont typeface="Courier New" panose="02070309020205020404" pitchFamily="49" charset="0"/>
              <a:buChar char="o"/>
              <a:defRPr sz="1050"/>
            </a:lvl2pPr>
            <a:lvl3pPr marL="857250" indent="-171450">
              <a:lnSpc>
                <a:spcPct val="100000"/>
              </a:lnSpc>
              <a:buFont typeface="Wingdings" pitchFamily="2" charset="2"/>
              <a:buChar char="§"/>
              <a:defRPr sz="1050"/>
            </a:lvl3pPr>
          </a:lstStyle>
          <a:p>
            <a:pPr lvl="0"/>
            <a:r>
              <a:rPr lang="en-US" dirty="0"/>
              <a:t>Click to edit content</a:t>
            </a:r>
          </a:p>
          <a:p>
            <a:pPr lvl="1"/>
            <a:r>
              <a:rPr lang="en-US" dirty="0"/>
              <a:t>Second level</a:t>
            </a:r>
          </a:p>
          <a:p>
            <a:pPr lvl="1"/>
            <a:endParaRPr lang="en-US" sz="1050" dirty="0"/>
          </a:p>
          <a:p>
            <a:pPr lvl="2"/>
            <a:endParaRPr lang="en-US" dirty="0"/>
          </a:p>
          <a:p>
            <a:pPr lvl="0"/>
            <a:endParaRPr lang="en-US" dirty="0"/>
          </a:p>
        </p:txBody>
      </p:sp>
      <p:sp>
        <p:nvSpPr>
          <p:cNvPr id="24" name="Text Placeholder 8">
            <a:extLst>
              <a:ext uri="{FF2B5EF4-FFF2-40B4-BE49-F238E27FC236}">
                <a16:creationId xmlns:a16="http://schemas.microsoft.com/office/drawing/2014/main" id="{3617EDC0-94C3-C243-A394-4EF75C4A7B07}"/>
              </a:ext>
            </a:extLst>
          </p:cNvPr>
          <p:cNvSpPr>
            <a:spLocks noGrp="1"/>
          </p:cNvSpPr>
          <p:nvPr>
            <p:ph type="body" sz="quarter" idx="15" hasCustomPrompt="1"/>
          </p:nvPr>
        </p:nvSpPr>
        <p:spPr>
          <a:xfrm>
            <a:off x="962025" y="1271587"/>
            <a:ext cx="3609976" cy="785813"/>
          </a:xfrm>
          <a:prstGeom prst="rect">
            <a:avLst/>
          </a:prstGeom>
        </p:spPr>
        <p:txBody>
          <a:bodyPr>
            <a:normAutofit/>
          </a:bodyPr>
          <a:lstStyle>
            <a:lvl1pPr marL="0" indent="0">
              <a:lnSpc>
                <a:spcPct val="100000"/>
              </a:lnSpc>
              <a:buFontTx/>
              <a:buNone/>
              <a:defRPr sz="1200" b="0" i="0">
                <a:latin typeface="+mn-lt"/>
              </a:defRPr>
            </a:lvl1pPr>
          </a:lstStyle>
          <a:p>
            <a:pPr lvl="0"/>
            <a:r>
              <a:rPr lang="en-US" dirty="0"/>
              <a:t>Click to edit sub title</a:t>
            </a:r>
          </a:p>
        </p:txBody>
      </p:sp>
      <p:sp>
        <p:nvSpPr>
          <p:cNvPr id="26" name="Picture Placeholder 24">
            <a:extLst>
              <a:ext uri="{FF2B5EF4-FFF2-40B4-BE49-F238E27FC236}">
                <a16:creationId xmlns:a16="http://schemas.microsoft.com/office/drawing/2014/main" id="{DFA5B3AC-0430-474A-9F45-7EAFB91571C5}"/>
              </a:ext>
            </a:extLst>
          </p:cNvPr>
          <p:cNvSpPr>
            <a:spLocks noGrp="1"/>
          </p:cNvSpPr>
          <p:nvPr>
            <p:ph type="pic" sz="quarter" idx="19"/>
          </p:nvPr>
        </p:nvSpPr>
        <p:spPr>
          <a:xfrm>
            <a:off x="4723623" y="1271587"/>
            <a:ext cx="3995835" cy="2125823"/>
          </a:xfrm>
          <a:prstGeom prst="rect">
            <a:avLst/>
          </a:prstGeom>
        </p:spPr>
        <p:txBody>
          <a:bodyPr/>
          <a:lstStyle>
            <a:lvl1pPr marL="0" indent="0">
              <a:buNone/>
              <a:defRPr sz="825"/>
            </a:lvl1pPr>
          </a:lstStyle>
          <a:p>
            <a:endParaRPr lang="en-US" dirty="0"/>
          </a:p>
        </p:txBody>
      </p:sp>
      <p:sp>
        <p:nvSpPr>
          <p:cNvPr id="30" name="TextBox 29">
            <a:extLst>
              <a:ext uri="{FF2B5EF4-FFF2-40B4-BE49-F238E27FC236}">
                <a16:creationId xmlns:a16="http://schemas.microsoft.com/office/drawing/2014/main" id="{1EF2B9DD-22D4-2D44-A281-7DD4A90CCFA3}"/>
              </a:ext>
            </a:extLst>
          </p:cNvPr>
          <p:cNvSpPr txBox="1"/>
          <p:nvPr userDrawn="1"/>
        </p:nvSpPr>
        <p:spPr>
          <a:xfrm>
            <a:off x="962025" y="2211193"/>
            <a:ext cx="3609976" cy="369332"/>
          </a:xfrm>
          <a:prstGeom prst="rect">
            <a:avLst/>
          </a:prstGeom>
          <a:noFill/>
        </p:spPr>
        <p:txBody>
          <a:bodyPr wrap="square" rtlCol="0">
            <a:spAutoFit/>
          </a:bodyPr>
          <a:lstStyle/>
          <a:p>
            <a:r>
              <a:rPr lang="en-US" b="0" i="0" dirty="0">
                <a:solidFill>
                  <a:srgbClr val="8E8E8E"/>
                </a:solidFill>
                <a:latin typeface="IBM Plex Sans Light" panose="020B0403050203000203" pitchFamily="34" charset="0"/>
              </a:rPr>
              <a:t>Overview</a:t>
            </a:r>
          </a:p>
        </p:txBody>
      </p:sp>
      <p:sp>
        <p:nvSpPr>
          <p:cNvPr id="31" name="Title 6">
            <a:extLst>
              <a:ext uri="{FF2B5EF4-FFF2-40B4-BE49-F238E27FC236}">
                <a16:creationId xmlns:a16="http://schemas.microsoft.com/office/drawing/2014/main" id="{8968BD86-BA33-B649-B1BD-C49C56B72B3B}"/>
              </a:ext>
            </a:extLst>
          </p:cNvPr>
          <p:cNvSpPr>
            <a:spLocks noGrp="1"/>
          </p:cNvSpPr>
          <p:nvPr>
            <p:ph type="title" hasCustomPrompt="1"/>
          </p:nvPr>
        </p:nvSpPr>
        <p:spPr>
          <a:xfrm>
            <a:off x="971550" y="464344"/>
            <a:ext cx="7562065" cy="411956"/>
          </a:xfrm>
          <a:prstGeom prst="rect">
            <a:avLst/>
          </a:prstGeom>
        </p:spPr>
        <p:txBody>
          <a:bodyPr/>
          <a:lstStyle>
            <a:lvl1pPr>
              <a:defRPr sz="1875"/>
            </a:lvl1pPr>
          </a:lstStyle>
          <a:p>
            <a:r>
              <a:rPr lang="en-US" dirty="0"/>
              <a:t>Content Slide Headline</a:t>
            </a:r>
          </a:p>
        </p:txBody>
      </p:sp>
      <p:sp>
        <p:nvSpPr>
          <p:cNvPr id="13" name="object 6">
            <a:extLst>
              <a:ext uri="{FF2B5EF4-FFF2-40B4-BE49-F238E27FC236}">
                <a16:creationId xmlns:a16="http://schemas.microsoft.com/office/drawing/2014/main" id="{0274487F-26B0-4742-AEAB-D07D91296169}"/>
              </a:ext>
            </a:extLst>
          </p:cNvPr>
          <p:cNvSpPr>
            <a:spLocks/>
          </p:cNvSpPr>
          <p:nvPr userDrawn="1"/>
        </p:nvSpPr>
        <p:spPr bwMode="auto">
          <a:xfrm>
            <a:off x="4723623" y="3530372"/>
            <a:ext cx="4513684" cy="1375197"/>
          </a:xfrm>
          <a:custGeom>
            <a:avLst/>
            <a:gdLst>
              <a:gd name="T0" fmla="*/ 3850512 w 3850640"/>
              <a:gd name="T1" fmla="*/ 2675890 h 2675890"/>
              <a:gd name="T2" fmla="*/ 0 w 3850640"/>
              <a:gd name="T3" fmla="*/ 2675890 h 2675890"/>
              <a:gd name="T4" fmla="*/ 0 w 3850640"/>
              <a:gd name="T5" fmla="*/ 0 h 2675890"/>
              <a:gd name="T6" fmla="*/ 3850512 w 3850640"/>
              <a:gd name="T7" fmla="*/ 0 h 2675890"/>
              <a:gd name="T8" fmla="*/ 3850512 w 3850640"/>
              <a:gd name="T9" fmla="*/ 2675890 h 2675890"/>
            </a:gdLst>
            <a:ahLst/>
            <a:cxnLst>
              <a:cxn ang="0">
                <a:pos x="T0" y="T1"/>
              </a:cxn>
              <a:cxn ang="0">
                <a:pos x="T2" y="T3"/>
              </a:cxn>
              <a:cxn ang="0">
                <a:pos x="T4" y="T5"/>
              </a:cxn>
              <a:cxn ang="0">
                <a:pos x="T6" y="T7"/>
              </a:cxn>
              <a:cxn ang="0">
                <a:pos x="T8" y="T9"/>
              </a:cxn>
            </a:cxnLst>
            <a:rect l="0" t="0" r="r" b="b"/>
            <a:pathLst>
              <a:path w="3850640" h="2675890">
                <a:moveTo>
                  <a:pt x="3850512" y="2675890"/>
                </a:moveTo>
                <a:lnTo>
                  <a:pt x="0" y="2675890"/>
                </a:lnTo>
                <a:lnTo>
                  <a:pt x="0" y="0"/>
                </a:lnTo>
                <a:lnTo>
                  <a:pt x="3850512" y="0"/>
                </a:lnTo>
                <a:lnTo>
                  <a:pt x="3850512" y="2675890"/>
                </a:lnTo>
                <a:close/>
              </a:path>
            </a:pathLst>
          </a:custGeom>
          <a:solidFill>
            <a:schemeClr val="bg2">
              <a:alpha val="20000"/>
            </a:schemeClr>
          </a:solidFill>
          <a:ln>
            <a:noFill/>
          </a:ln>
        </p:spPr>
        <p:txBody>
          <a:bodyPr lIns="0" tIns="0" rIns="0" bIns="0"/>
          <a:lstStyle/>
          <a:p>
            <a:endParaRPr lang="en-US"/>
          </a:p>
        </p:txBody>
      </p:sp>
      <p:sp>
        <p:nvSpPr>
          <p:cNvPr id="14" name="Text Placeholder 8">
            <a:extLst>
              <a:ext uri="{FF2B5EF4-FFF2-40B4-BE49-F238E27FC236}">
                <a16:creationId xmlns:a16="http://schemas.microsoft.com/office/drawing/2014/main" id="{AA9D1E11-0AFA-1E48-89C6-0A5AE00FE82D}"/>
              </a:ext>
            </a:extLst>
          </p:cNvPr>
          <p:cNvSpPr>
            <a:spLocks noGrp="1"/>
          </p:cNvSpPr>
          <p:nvPr>
            <p:ph type="body" sz="quarter" idx="20" hasCustomPrompt="1"/>
          </p:nvPr>
        </p:nvSpPr>
        <p:spPr>
          <a:xfrm>
            <a:off x="4834546" y="3701596"/>
            <a:ext cx="3539835" cy="870404"/>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stStyle>
          <a:p>
            <a:pPr lvl="0"/>
            <a:r>
              <a:rPr lang="en-US" dirty="0"/>
              <a:t>Click to add a stat</a:t>
            </a:r>
          </a:p>
        </p:txBody>
      </p:sp>
      <p:sp>
        <p:nvSpPr>
          <p:cNvPr id="15" name="Text Placeholder 8">
            <a:extLst>
              <a:ext uri="{FF2B5EF4-FFF2-40B4-BE49-F238E27FC236}">
                <a16:creationId xmlns:a16="http://schemas.microsoft.com/office/drawing/2014/main" id="{401C9915-3EF5-CB47-81B4-1D3D72B3F820}"/>
              </a:ext>
            </a:extLst>
          </p:cNvPr>
          <p:cNvSpPr>
            <a:spLocks noGrp="1"/>
          </p:cNvSpPr>
          <p:nvPr>
            <p:ph type="body" sz="quarter" idx="21" hasCustomPrompt="1"/>
          </p:nvPr>
        </p:nvSpPr>
        <p:spPr>
          <a:xfrm>
            <a:off x="4834546" y="4572001"/>
            <a:ext cx="3884912" cy="198950"/>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900">
                <a:solidFill>
                  <a:srgbClr val="BEC0C0"/>
                </a:solidFill>
              </a:defRPr>
            </a:lvl1pPr>
          </a:lstStyle>
          <a:p>
            <a:pPr lvl="0"/>
            <a:r>
              <a:rPr lang="en-US" dirty="0"/>
              <a:t>1 Source goes here</a:t>
            </a:r>
          </a:p>
        </p:txBody>
      </p:sp>
    </p:spTree>
    <p:extLst>
      <p:ext uri="{BB962C8B-B14F-4D97-AF65-F5344CB8AC3E}">
        <p14:creationId xmlns:p14="http://schemas.microsoft.com/office/powerpoint/2010/main" val="4117312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duct Results">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E6548F18-AC4A-9C48-8DCF-342DEE97343E}"/>
              </a:ext>
            </a:extLst>
          </p:cNvPr>
          <p:cNvSpPr>
            <a:spLocks noGrp="1"/>
          </p:cNvSpPr>
          <p:nvPr>
            <p:ph type="pic" sz="quarter" idx="11" hasCustomPrompt="1"/>
          </p:nvPr>
        </p:nvSpPr>
        <p:spPr>
          <a:xfrm>
            <a:off x="1046560" y="1270747"/>
            <a:ext cx="3626294" cy="1757895"/>
          </a:xfrm>
          <a:prstGeom prst="rect">
            <a:avLst/>
          </a:prstGeom>
        </p:spPr>
        <p:txBody>
          <a:bodyPr/>
          <a:lstStyle>
            <a:lvl1pPr marL="0" indent="0">
              <a:buNone/>
              <a:defRPr sz="750"/>
            </a:lvl1pPr>
          </a:lstStyle>
          <a:p>
            <a:r>
              <a:rPr lang="en-US" dirty="0"/>
              <a:t>Click to add screenshots of product</a:t>
            </a:r>
          </a:p>
        </p:txBody>
      </p:sp>
      <p:sp>
        <p:nvSpPr>
          <p:cNvPr id="2" name="TextBox 1">
            <a:extLst>
              <a:ext uri="{FF2B5EF4-FFF2-40B4-BE49-F238E27FC236}">
                <a16:creationId xmlns:a16="http://schemas.microsoft.com/office/drawing/2014/main" id="{3A981037-60E3-8F40-81AD-0A03D84F9376}"/>
              </a:ext>
            </a:extLst>
          </p:cNvPr>
          <p:cNvSpPr txBox="1"/>
          <p:nvPr userDrawn="1"/>
        </p:nvSpPr>
        <p:spPr>
          <a:xfrm>
            <a:off x="962025" y="3086100"/>
            <a:ext cx="3609976" cy="276999"/>
          </a:xfrm>
          <a:prstGeom prst="rect">
            <a:avLst/>
          </a:prstGeom>
          <a:noFill/>
        </p:spPr>
        <p:txBody>
          <a:bodyPr wrap="square" rtlCol="0">
            <a:noAutofit/>
          </a:bodyPr>
          <a:lstStyle/>
          <a:p>
            <a:r>
              <a:rPr lang="en-US" b="0" i="0" dirty="0">
                <a:solidFill>
                  <a:srgbClr val="8E8E8E"/>
                </a:solidFill>
                <a:latin typeface="IBM Plex Sans Light" panose="020B0403050203000203" pitchFamily="34" charset="0"/>
              </a:rPr>
              <a:t>Results</a:t>
            </a:r>
          </a:p>
        </p:txBody>
      </p:sp>
      <p:sp>
        <p:nvSpPr>
          <p:cNvPr id="14" name="Picture Placeholder 9">
            <a:extLst>
              <a:ext uri="{FF2B5EF4-FFF2-40B4-BE49-F238E27FC236}">
                <a16:creationId xmlns:a16="http://schemas.microsoft.com/office/drawing/2014/main" id="{9AEAF697-5508-4D4F-961E-D55BDEB3D3CD}"/>
              </a:ext>
            </a:extLst>
          </p:cNvPr>
          <p:cNvSpPr>
            <a:spLocks noGrp="1"/>
          </p:cNvSpPr>
          <p:nvPr>
            <p:ph type="pic" sz="quarter" idx="12" hasCustomPrompt="1"/>
          </p:nvPr>
        </p:nvSpPr>
        <p:spPr>
          <a:xfrm>
            <a:off x="4814047" y="1270747"/>
            <a:ext cx="3719567" cy="1757895"/>
          </a:xfrm>
          <a:prstGeom prst="rect">
            <a:avLst/>
          </a:prstGeom>
        </p:spPr>
        <p:txBody>
          <a:bodyPr/>
          <a:lstStyle>
            <a:lvl1pPr marL="0" indent="0">
              <a:buNone/>
              <a:defRPr sz="750"/>
            </a:lvl1pPr>
          </a:lstStyle>
          <a:p>
            <a:r>
              <a:rPr lang="en-US" dirty="0"/>
              <a:t>Click to add screenshots of product</a:t>
            </a:r>
          </a:p>
        </p:txBody>
      </p:sp>
      <p:sp>
        <p:nvSpPr>
          <p:cNvPr id="3" name="Slide Number Placeholder 2">
            <a:extLst>
              <a:ext uri="{FF2B5EF4-FFF2-40B4-BE49-F238E27FC236}">
                <a16:creationId xmlns:a16="http://schemas.microsoft.com/office/drawing/2014/main" id="{E93141A5-611C-0C4D-9CDB-1AEB87B72CBE}"/>
              </a:ext>
            </a:extLst>
          </p:cNvPr>
          <p:cNvSpPr>
            <a:spLocks noGrp="1"/>
          </p:cNvSpPr>
          <p:nvPr>
            <p:ph type="sldNum" sz="quarter" idx="13"/>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22265B8B-2335-634B-9826-F42ECE4CF085}"/>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10" name="Text Placeholder 8">
            <a:extLst>
              <a:ext uri="{FF2B5EF4-FFF2-40B4-BE49-F238E27FC236}">
                <a16:creationId xmlns:a16="http://schemas.microsoft.com/office/drawing/2014/main" id="{AF279409-2891-344B-B2C2-E03598582B47}"/>
              </a:ext>
            </a:extLst>
          </p:cNvPr>
          <p:cNvSpPr>
            <a:spLocks noGrp="1"/>
          </p:cNvSpPr>
          <p:nvPr>
            <p:ph type="body" sz="quarter" idx="15" hasCustomPrompt="1"/>
          </p:nvPr>
        </p:nvSpPr>
        <p:spPr>
          <a:xfrm>
            <a:off x="962024" y="3387104"/>
            <a:ext cx="7571589" cy="1394151"/>
          </a:xfrm>
          <a:prstGeom prst="rect">
            <a:avLst/>
          </a:prstGeom>
        </p:spPr>
        <p:txBody>
          <a:bodyPr>
            <a:noAutofit/>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050"/>
            </a:lvl1pPr>
            <a:lvl2pPr marL="352425" indent="-145733">
              <a:lnSpc>
                <a:spcPct val="100000"/>
              </a:lnSpc>
              <a:buFont typeface="Courier New" panose="02070309020205020404" pitchFamily="49" charset="0"/>
              <a:buChar char="o"/>
              <a:tabLst/>
              <a:defRPr sz="1050"/>
            </a:lvl2pPr>
            <a:lvl3pPr marL="259556" indent="0">
              <a:lnSpc>
                <a:spcPct val="100000"/>
              </a:lnSpc>
              <a:buFont typeface="Wingdings" pitchFamily="2" charset="2"/>
              <a:buNone/>
              <a:tabLst/>
              <a:defRPr sz="1200"/>
            </a:lvl3pPr>
          </a:lstStyle>
          <a:p>
            <a:pPr lvl="0"/>
            <a:r>
              <a:rPr lang="en-US" dirty="0"/>
              <a:t>Click to edit content</a:t>
            </a:r>
          </a:p>
          <a:p>
            <a:pPr lvl="1"/>
            <a:r>
              <a:rPr lang="en-US" dirty="0"/>
              <a:t>Second level</a:t>
            </a:r>
          </a:p>
          <a:p>
            <a:pPr lvl="1"/>
            <a:endParaRPr lang="en-US" dirty="0"/>
          </a:p>
          <a:p>
            <a:pPr lvl="2"/>
            <a:endParaRPr lang="en-US" dirty="0"/>
          </a:p>
          <a:p>
            <a:pPr lvl="2"/>
            <a:endParaRPr lang="en-US" dirty="0"/>
          </a:p>
          <a:p>
            <a:pPr lvl="2"/>
            <a:endParaRPr lang="en-US" dirty="0"/>
          </a:p>
          <a:p>
            <a:pPr lvl="2"/>
            <a:endParaRPr lang="en-US" dirty="0"/>
          </a:p>
          <a:p>
            <a:pPr lvl="0"/>
            <a:endParaRPr lang="en-US" dirty="0"/>
          </a:p>
        </p:txBody>
      </p:sp>
    </p:spTree>
    <p:extLst>
      <p:ext uri="{BB962C8B-B14F-4D97-AF65-F5344CB8AC3E}">
        <p14:creationId xmlns:p14="http://schemas.microsoft.com/office/powerpoint/2010/main" val="2162744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duct Result with Quot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D1D152-3B20-834D-B2D0-859C0AFB04DE}"/>
              </a:ext>
            </a:extLst>
          </p:cNvPr>
          <p:cNvSpPr>
            <a:spLocks noGrp="1"/>
          </p:cNvSpPr>
          <p:nvPr>
            <p:ph type="sldNum" sz="quarter" idx="23"/>
          </p:nvPr>
        </p:nvSpPr>
        <p:spPr/>
        <p:txBody>
          <a:bodyPr/>
          <a:lstStyle/>
          <a:p>
            <a:fld id="{E458F1FD-D093-1944-B539-344221EA9C23}" type="slidenum">
              <a:rPr lang="en-US" smtClean="0"/>
              <a:pPr/>
              <a:t>‹#›</a:t>
            </a:fld>
            <a:endParaRPr lang="en-US"/>
          </a:p>
        </p:txBody>
      </p:sp>
      <p:sp>
        <p:nvSpPr>
          <p:cNvPr id="12" name="Title 6">
            <a:extLst>
              <a:ext uri="{FF2B5EF4-FFF2-40B4-BE49-F238E27FC236}">
                <a16:creationId xmlns:a16="http://schemas.microsoft.com/office/drawing/2014/main" id="{72353BC3-619C-1646-B6F7-895C87D58E37}"/>
              </a:ext>
            </a:extLst>
          </p:cNvPr>
          <p:cNvSpPr>
            <a:spLocks noGrp="1"/>
          </p:cNvSpPr>
          <p:nvPr>
            <p:ph type="title" hasCustomPrompt="1"/>
          </p:nvPr>
        </p:nvSpPr>
        <p:spPr>
          <a:xfrm>
            <a:off x="971550" y="464344"/>
            <a:ext cx="7562065" cy="411956"/>
          </a:xfrm>
          <a:prstGeom prst="rect">
            <a:avLst/>
          </a:prstGeom>
        </p:spPr>
        <p:txBody>
          <a:bodyPr/>
          <a:lstStyle>
            <a:lvl1pPr>
              <a:defRPr sz="1875"/>
            </a:lvl1pPr>
          </a:lstStyle>
          <a:p>
            <a:r>
              <a:rPr lang="en-US" dirty="0"/>
              <a:t>Content Slide Headline</a:t>
            </a:r>
          </a:p>
        </p:txBody>
      </p:sp>
      <p:sp>
        <p:nvSpPr>
          <p:cNvPr id="16" name="Picture Placeholder 9">
            <a:extLst>
              <a:ext uri="{FF2B5EF4-FFF2-40B4-BE49-F238E27FC236}">
                <a16:creationId xmlns:a16="http://schemas.microsoft.com/office/drawing/2014/main" id="{A83C4C1D-80C7-7E41-94B3-C0F0090DFF4D}"/>
              </a:ext>
            </a:extLst>
          </p:cNvPr>
          <p:cNvSpPr>
            <a:spLocks noGrp="1"/>
          </p:cNvSpPr>
          <p:nvPr>
            <p:ph type="pic" sz="quarter" idx="11"/>
          </p:nvPr>
        </p:nvSpPr>
        <p:spPr>
          <a:xfrm>
            <a:off x="1046560" y="1270747"/>
            <a:ext cx="3525440" cy="1681680"/>
          </a:xfrm>
          <a:prstGeom prst="rect">
            <a:avLst/>
          </a:prstGeom>
        </p:spPr>
        <p:txBody>
          <a:bodyPr/>
          <a:lstStyle>
            <a:lvl1pPr marL="0" indent="0">
              <a:buNone/>
              <a:defRPr sz="750"/>
            </a:lvl1pPr>
          </a:lstStyle>
          <a:p>
            <a:endParaRPr lang="en-US" dirty="0"/>
          </a:p>
        </p:txBody>
      </p:sp>
      <p:sp>
        <p:nvSpPr>
          <p:cNvPr id="18" name="TextBox 17">
            <a:extLst>
              <a:ext uri="{FF2B5EF4-FFF2-40B4-BE49-F238E27FC236}">
                <a16:creationId xmlns:a16="http://schemas.microsoft.com/office/drawing/2014/main" id="{A2F5018A-F7C2-784B-9E59-C2F401C9EB4E}"/>
              </a:ext>
            </a:extLst>
          </p:cNvPr>
          <p:cNvSpPr txBox="1"/>
          <p:nvPr userDrawn="1"/>
        </p:nvSpPr>
        <p:spPr>
          <a:xfrm>
            <a:off x="962025" y="3088671"/>
            <a:ext cx="3609976" cy="369332"/>
          </a:xfrm>
          <a:prstGeom prst="rect">
            <a:avLst/>
          </a:prstGeom>
          <a:noFill/>
        </p:spPr>
        <p:txBody>
          <a:bodyPr wrap="square" rtlCol="0">
            <a:spAutoFit/>
          </a:bodyPr>
          <a:lstStyle/>
          <a:p>
            <a:r>
              <a:rPr lang="en-US" b="0" i="0" dirty="0">
                <a:solidFill>
                  <a:srgbClr val="8E8E8E"/>
                </a:solidFill>
                <a:latin typeface="IBM Plex Sans Light" panose="020B0403050203000203" pitchFamily="34" charset="0"/>
              </a:rPr>
              <a:t>Results</a:t>
            </a:r>
          </a:p>
        </p:txBody>
      </p:sp>
      <p:sp>
        <p:nvSpPr>
          <p:cNvPr id="19" name="Text Placeholder 8">
            <a:extLst>
              <a:ext uri="{FF2B5EF4-FFF2-40B4-BE49-F238E27FC236}">
                <a16:creationId xmlns:a16="http://schemas.microsoft.com/office/drawing/2014/main" id="{D9037697-8A72-194A-99D8-490D9163B577}"/>
              </a:ext>
            </a:extLst>
          </p:cNvPr>
          <p:cNvSpPr>
            <a:spLocks noGrp="1"/>
          </p:cNvSpPr>
          <p:nvPr>
            <p:ph type="body" sz="quarter" idx="10" hasCustomPrompt="1"/>
          </p:nvPr>
        </p:nvSpPr>
        <p:spPr>
          <a:xfrm>
            <a:off x="962025" y="3397615"/>
            <a:ext cx="4361395" cy="1507955"/>
          </a:xfrm>
          <a:prstGeom prst="rect">
            <a:avLst/>
          </a:prstGeom>
        </p:spPr>
        <p:txBody>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050"/>
            </a:lvl1pPr>
            <a:lvl2pPr marL="514350" indent="-171450">
              <a:lnSpc>
                <a:spcPct val="100000"/>
              </a:lnSpc>
              <a:buFont typeface="Courier New" panose="02070309020205020404" pitchFamily="49" charset="0"/>
              <a:buChar char="o"/>
              <a:defRPr sz="1050">
                <a:solidFill>
                  <a:srgbClr val="1A2B3D"/>
                </a:solidFill>
              </a:defRPr>
            </a:lvl2pPr>
            <a:lvl3pPr marL="857250" indent="-171450">
              <a:lnSpc>
                <a:spcPct val="100000"/>
              </a:lnSpc>
              <a:buFont typeface="Wingdings" pitchFamily="2" charset="2"/>
              <a:buChar char="§"/>
              <a:defRPr sz="1050"/>
            </a:lvl3pPr>
          </a:lstStyle>
          <a:p>
            <a:pPr lvl="0"/>
            <a:r>
              <a:rPr lang="en-US" dirty="0"/>
              <a:t>Click to edit content</a:t>
            </a:r>
          </a:p>
          <a:p>
            <a:pPr lvl="1"/>
            <a:r>
              <a:rPr lang="en-US" dirty="0"/>
              <a:t>Second level</a:t>
            </a:r>
          </a:p>
          <a:p>
            <a:pPr lvl="0"/>
            <a:endParaRPr lang="en-US" dirty="0"/>
          </a:p>
          <a:p>
            <a:pPr lvl="1"/>
            <a:endParaRPr lang="en-US" dirty="0"/>
          </a:p>
          <a:p>
            <a:pPr lvl="2"/>
            <a:endParaRPr lang="en-US" dirty="0"/>
          </a:p>
          <a:p>
            <a:pPr lvl="0"/>
            <a:endParaRPr lang="en-US" dirty="0"/>
          </a:p>
        </p:txBody>
      </p:sp>
      <p:sp>
        <p:nvSpPr>
          <p:cNvPr id="22" name="Picture Placeholder 9">
            <a:extLst>
              <a:ext uri="{FF2B5EF4-FFF2-40B4-BE49-F238E27FC236}">
                <a16:creationId xmlns:a16="http://schemas.microsoft.com/office/drawing/2014/main" id="{6C054B01-B032-9746-BF28-5A52EF115195}"/>
              </a:ext>
            </a:extLst>
          </p:cNvPr>
          <p:cNvSpPr>
            <a:spLocks noGrp="1"/>
          </p:cNvSpPr>
          <p:nvPr>
            <p:ph type="pic" sz="quarter" idx="12"/>
          </p:nvPr>
        </p:nvSpPr>
        <p:spPr>
          <a:xfrm>
            <a:off x="4723622" y="1270746"/>
            <a:ext cx="3809991" cy="1681681"/>
          </a:xfrm>
          <a:prstGeom prst="rect">
            <a:avLst/>
          </a:prstGeom>
        </p:spPr>
        <p:txBody>
          <a:bodyPr/>
          <a:lstStyle>
            <a:lvl1pPr marL="0" indent="0">
              <a:buNone/>
              <a:defRPr sz="750"/>
            </a:lvl1pPr>
          </a:lstStyle>
          <a:p>
            <a:endParaRPr lang="en-US" dirty="0"/>
          </a:p>
        </p:txBody>
      </p:sp>
      <p:sp>
        <p:nvSpPr>
          <p:cNvPr id="23" name="object 6">
            <a:extLst>
              <a:ext uri="{FF2B5EF4-FFF2-40B4-BE49-F238E27FC236}">
                <a16:creationId xmlns:a16="http://schemas.microsoft.com/office/drawing/2014/main" id="{049FD5C5-9C71-F14C-B7F8-2FF4C1F408BC}"/>
              </a:ext>
            </a:extLst>
          </p:cNvPr>
          <p:cNvSpPr>
            <a:spLocks/>
          </p:cNvSpPr>
          <p:nvPr userDrawn="1"/>
        </p:nvSpPr>
        <p:spPr bwMode="auto">
          <a:xfrm>
            <a:off x="5416726" y="3397615"/>
            <a:ext cx="3820580" cy="1375197"/>
          </a:xfrm>
          <a:custGeom>
            <a:avLst/>
            <a:gdLst>
              <a:gd name="T0" fmla="*/ 3850512 w 3850640"/>
              <a:gd name="T1" fmla="*/ 2675890 h 2675890"/>
              <a:gd name="T2" fmla="*/ 0 w 3850640"/>
              <a:gd name="T3" fmla="*/ 2675890 h 2675890"/>
              <a:gd name="T4" fmla="*/ 0 w 3850640"/>
              <a:gd name="T5" fmla="*/ 0 h 2675890"/>
              <a:gd name="T6" fmla="*/ 3850512 w 3850640"/>
              <a:gd name="T7" fmla="*/ 0 h 2675890"/>
              <a:gd name="T8" fmla="*/ 3850512 w 3850640"/>
              <a:gd name="T9" fmla="*/ 2675890 h 2675890"/>
            </a:gdLst>
            <a:ahLst/>
            <a:cxnLst>
              <a:cxn ang="0">
                <a:pos x="T0" y="T1"/>
              </a:cxn>
              <a:cxn ang="0">
                <a:pos x="T2" y="T3"/>
              </a:cxn>
              <a:cxn ang="0">
                <a:pos x="T4" y="T5"/>
              </a:cxn>
              <a:cxn ang="0">
                <a:pos x="T6" y="T7"/>
              </a:cxn>
              <a:cxn ang="0">
                <a:pos x="T8" y="T9"/>
              </a:cxn>
            </a:cxnLst>
            <a:rect l="0" t="0" r="r" b="b"/>
            <a:pathLst>
              <a:path w="3850640" h="2675890">
                <a:moveTo>
                  <a:pt x="3850512" y="2675890"/>
                </a:moveTo>
                <a:lnTo>
                  <a:pt x="0" y="2675890"/>
                </a:lnTo>
                <a:lnTo>
                  <a:pt x="0" y="0"/>
                </a:lnTo>
                <a:lnTo>
                  <a:pt x="3850512" y="0"/>
                </a:lnTo>
                <a:lnTo>
                  <a:pt x="3850512" y="2675890"/>
                </a:lnTo>
                <a:close/>
              </a:path>
            </a:pathLst>
          </a:custGeom>
          <a:solidFill>
            <a:schemeClr val="bg2">
              <a:alpha val="20000"/>
            </a:schemeClr>
          </a:solidFill>
          <a:ln>
            <a:noFill/>
          </a:ln>
        </p:spPr>
        <p:txBody>
          <a:bodyPr lIns="0" tIns="0" rIns="0" bIns="0"/>
          <a:lstStyle/>
          <a:p>
            <a:endParaRPr lang="en-US"/>
          </a:p>
        </p:txBody>
      </p:sp>
      <p:pic>
        <p:nvPicPr>
          <p:cNvPr id="24" name="Picture 23">
            <a:extLst>
              <a:ext uri="{FF2B5EF4-FFF2-40B4-BE49-F238E27FC236}">
                <a16:creationId xmlns:a16="http://schemas.microsoft.com/office/drawing/2014/main" id="{CF558B8C-7AED-8447-B39D-E75352002731}"/>
              </a:ext>
            </a:extLst>
          </p:cNvPr>
          <p:cNvPicPr>
            <a:picLocks noChangeAspect="1"/>
          </p:cNvPicPr>
          <p:nvPr userDrawn="1"/>
        </p:nvPicPr>
        <p:blipFill>
          <a:blip r:embed="rId2">
            <a:alphaModFix amt="46000"/>
          </a:blip>
          <a:stretch>
            <a:fillRect/>
          </a:stretch>
        </p:blipFill>
        <p:spPr>
          <a:xfrm>
            <a:off x="5620669" y="3479648"/>
            <a:ext cx="235660" cy="235660"/>
          </a:xfrm>
          <a:prstGeom prst="rect">
            <a:avLst/>
          </a:prstGeom>
        </p:spPr>
      </p:pic>
      <p:sp>
        <p:nvSpPr>
          <p:cNvPr id="25" name="Text Placeholder 8">
            <a:extLst>
              <a:ext uri="{FF2B5EF4-FFF2-40B4-BE49-F238E27FC236}">
                <a16:creationId xmlns:a16="http://schemas.microsoft.com/office/drawing/2014/main" id="{F76FA358-76B6-3542-8A5E-B13106098706}"/>
              </a:ext>
            </a:extLst>
          </p:cNvPr>
          <p:cNvSpPr>
            <a:spLocks noGrp="1"/>
          </p:cNvSpPr>
          <p:nvPr>
            <p:ph type="body" sz="quarter" idx="20" hasCustomPrompt="1"/>
          </p:nvPr>
        </p:nvSpPr>
        <p:spPr>
          <a:xfrm>
            <a:off x="5578681" y="3755351"/>
            <a:ext cx="2671155" cy="420589"/>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050"/>
            </a:lvl1pPr>
          </a:lstStyle>
          <a:p>
            <a:pPr lvl="0"/>
            <a:r>
              <a:rPr lang="en-US" dirty="0"/>
              <a:t>Click to add quote or testimonial</a:t>
            </a:r>
          </a:p>
          <a:p>
            <a:pPr lvl="0"/>
            <a:endParaRPr lang="en-US" dirty="0"/>
          </a:p>
        </p:txBody>
      </p:sp>
      <p:sp>
        <p:nvSpPr>
          <p:cNvPr id="26" name="Text Placeholder 8">
            <a:extLst>
              <a:ext uri="{FF2B5EF4-FFF2-40B4-BE49-F238E27FC236}">
                <a16:creationId xmlns:a16="http://schemas.microsoft.com/office/drawing/2014/main" id="{897E298A-7653-8B43-BBB5-2F073BC6989E}"/>
              </a:ext>
            </a:extLst>
          </p:cNvPr>
          <p:cNvSpPr>
            <a:spLocks noGrp="1"/>
          </p:cNvSpPr>
          <p:nvPr>
            <p:ph type="body" sz="quarter" idx="21" hasCustomPrompt="1"/>
          </p:nvPr>
        </p:nvSpPr>
        <p:spPr>
          <a:xfrm>
            <a:off x="5578681" y="4266203"/>
            <a:ext cx="996920" cy="169046"/>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900" b="0" i="0">
                <a:latin typeface="IBM Plex Sans Medium" panose="020B0503050203000203" pitchFamily="34" charset="0"/>
              </a:defRPr>
            </a:lvl1pPr>
          </a:lstStyle>
          <a:p>
            <a:pPr lvl="0"/>
            <a:r>
              <a:rPr lang="en-US" dirty="0"/>
              <a:t>First Last Name</a:t>
            </a:r>
          </a:p>
          <a:p>
            <a:pPr lvl="0"/>
            <a:endParaRPr lang="en-US" dirty="0"/>
          </a:p>
        </p:txBody>
      </p:sp>
      <p:sp>
        <p:nvSpPr>
          <p:cNvPr id="27" name="Text Placeholder 8">
            <a:extLst>
              <a:ext uri="{FF2B5EF4-FFF2-40B4-BE49-F238E27FC236}">
                <a16:creationId xmlns:a16="http://schemas.microsoft.com/office/drawing/2014/main" id="{3E933E56-EAAA-0340-81BE-0E30CCE6F43F}"/>
              </a:ext>
            </a:extLst>
          </p:cNvPr>
          <p:cNvSpPr>
            <a:spLocks noGrp="1"/>
          </p:cNvSpPr>
          <p:nvPr>
            <p:ph type="body" sz="quarter" idx="22" hasCustomPrompt="1"/>
          </p:nvPr>
        </p:nvSpPr>
        <p:spPr>
          <a:xfrm>
            <a:off x="5578681" y="4469143"/>
            <a:ext cx="2671155" cy="170707"/>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788">
                <a:solidFill>
                  <a:srgbClr val="BEC0C0"/>
                </a:solidFill>
              </a:defRPr>
            </a:lvl1pPr>
          </a:lstStyle>
          <a:p>
            <a:pPr lvl="0"/>
            <a:r>
              <a:rPr lang="en-US" dirty="0"/>
              <a:t>Title | Dealership</a:t>
            </a:r>
          </a:p>
          <a:p>
            <a:pPr lvl="0"/>
            <a:endParaRPr lang="en-US" dirty="0"/>
          </a:p>
        </p:txBody>
      </p:sp>
    </p:spTree>
    <p:extLst>
      <p:ext uri="{BB962C8B-B14F-4D97-AF65-F5344CB8AC3E}">
        <p14:creationId xmlns:p14="http://schemas.microsoft.com/office/powerpoint/2010/main" val="2749612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duct Result with Sta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D1D152-3B20-834D-B2D0-859C0AFB04DE}"/>
              </a:ext>
            </a:extLst>
          </p:cNvPr>
          <p:cNvSpPr>
            <a:spLocks noGrp="1"/>
          </p:cNvSpPr>
          <p:nvPr>
            <p:ph type="sldNum" sz="quarter" idx="23"/>
          </p:nvPr>
        </p:nvSpPr>
        <p:spPr/>
        <p:txBody>
          <a:bodyPr/>
          <a:lstStyle/>
          <a:p>
            <a:fld id="{E458F1FD-D093-1944-B539-344221EA9C23}" type="slidenum">
              <a:rPr lang="en-US" smtClean="0"/>
              <a:pPr/>
              <a:t>‹#›</a:t>
            </a:fld>
            <a:endParaRPr lang="en-US"/>
          </a:p>
        </p:txBody>
      </p:sp>
      <p:sp>
        <p:nvSpPr>
          <p:cNvPr id="13" name="TextBox 7">
            <a:extLst>
              <a:ext uri="{FF2B5EF4-FFF2-40B4-BE49-F238E27FC236}">
                <a16:creationId xmlns:a16="http://schemas.microsoft.com/office/drawing/2014/main" id="{B396CF60-3CC9-3349-AEEC-56152C0B34B4}"/>
              </a:ext>
            </a:extLst>
          </p:cNvPr>
          <p:cNvSpPr txBox="1">
            <a:spLocks noChangeArrowheads="1"/>
          </p:cNvSpPr>
          <p:nvPr userDrawn="1"/>
        </p:nvSpPr>
        <p:spPr bwMode="auto">
          <a:xfrm>
            <a:off x="962025" y="3088481"/>
            <a:ext cx="3609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8E8E8E"/>
                </a:solidFill>
                <a:latin typeface="IBM Plex Sans Light" panose="020B0403050203000203" pitchFamily="34" charset="0"/>
              </a:rPr>
              <a:t>Results</a:t>
            </a:r>
          </a:p>
        </p:txBody>
      </p:sp>
      <p:sp>
        <p:nvSpPr>
          <p:cNvPr id="14" name="object 6">
            <a:extLst>
              <a:ext uri="{FF2B5EF4-FFF2-40B4-BE49-F238E27FC236}">
                <a16:creationId xmlns:a16="http://schemas.microsoft.com/office/drawing/2014/main" id="{F8349A84-F6DF-3241-812A-5B0E40CF4266}"/>
              </a:ext>
            </a:extLst>
          </p:cNvPr>
          <p:cNvSpPr>
            <a:spLocks/>
          </p:cNvSpPr>
          <p:nvPr userDrawn="1"/>
        </p:nvSpPr>
        <p:spPr bwMode="auto">
          <a:xfrm>
            <a:off x="5416154" y="3398044"/>
            <a:ext cx="3820715" cy="1375172"/>
          </a:xfrm>
          <a:custGeom>
            <a:avLst/>
            <a:gdLst>
              <a:gd name="T0" fmla="*/ 5093937 w 3850640"/>
              <a:gd name="T1" fmla="*/ 1833596 h 2675890"/>
              <a:gd name="T2" fmla="*/ 0 w 3850640"/>
              <a:gd name="T3" fmla="*/ 1833596 h 2675890"/>
              <a:gd name="T4" fmla="*/ 0 w 3850640"/>
              <a:gd name="T5" fmla="*/ 0 h 2675890"/>
              <a:gd name="T6" fmla="*/ 5093937 w 3850640"/>
              <a:gd name="T7" fmla="*/ 0 h 2675890"/>
              <a:gd name="T8" fmla="*/ 5093937 w 3850640"/>
              <a:gd name="T9" fmla="*/ 1833596 h 26758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0640" h="2675890">
                <a:moveTo>
                  <a:pt x="3850512" y="2675890"/>
                </a:moveTo>
                <a:lnTo>
                  <a:pt x="0" y="2675890"/>
                </a:lnTo>
                <a:lnTo>
                  <a:pt x="0" y="0"/>
                </a:lnTo>
                <a:lnTo>
                  <a:pt x="3850512" y="0"/>
                </a:lnTo>
                <a:lnTo>
                  <a:pt x="3850512" y="2675890"/>
                </a:ln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5" name="Title 6">
            <a:extLst>
              <a:ext uri="{FF2B5EF4-FFF2-40B4-BE49-F238E27FC236}">
                <a16:creationId xmlns:a16="http://schemas.microsoft.com/office/drawing/2014/main" id="{ADAA635A-717C-0A4B-BD78-BA6B34A050CC}"/>
              </a:ext>
            </a:extLst>
          </p:cNvPr>
          <p:cNvSpPr>
            <a:spLocks noGrp="1"/>
          </p:cNvSpPr>
          <p:nvPr>
            <p:ph type="title" hasCustomPrompt="1"/>
          </p:nvPr>
        </p:nvSpPr>
        <p:spPr>
          <a:xfrm>
            <a:off x="971550" y="464344"/>
            <a:ext cx="7562065" cy="411956"/>
          </a:xfrm>
          <a:prstGeom prst="rect">
            <a:avLst/>
          </a:prstGeom>
        </p:spPr>
        <p:txBody>
          <a:bodyPr/>
          <a:lstStyle>
            <a:lvl1pPr>
              <a:defRPr sz="1875"/>
            </a:lvl1pPr>
          </a:lstStyle>
          <a:p>
            <a:r>
              <a:rPr lang="en-US" dirty="0"/>
              <a:t>Content Slide Headline</a:t>
            </a:r>
          </a:p>
        </p:txBody>
      </p:sp>
      <p:sp>
        <p:nvSpPr>
          <p:cNvPr id="17" name="Picture Placeholder 9">
            <a:extLst>
              <a:ext uri="{FF2B5EF4-FFF2-40B4-BE49-F238E27FC236}">
                <a16:creationId xmlns:a16="http://schemas.microsoft.com/office/drawing/2014/main" id="{6929F729-F8C4-444B-9ADA-BD155203AC56}"/>
              </a:ext>
            </a:extLst>
          </p:cNvPr>
          <p:cNvSpPr>
            <a:spLocks noGrp="1"/>
          </p:cNvSpPr>
          <p:nvPr>
            <p:ph type="pic" sz="quarter" idx="11"/>
          </p:nvPr>
        </p:nvSpPr>
        <p:spPr>
          <a:xfrm>
            <a:off x="1046560" y="1270747"/>
            <a:ext cx="3525440" cy="1681680"/>
          </a:xfrm>
          <a:prstGeom prst="rect">
            <a:avLst/>
          </a:prstGeom>
        </p:spPr>
        <p:txBody>
          <a:bodyPr/>
          <a:lstStyle>
            <a:lvl1pPr marL="0" indent="0">
              <a:buNone/>
              <a:defRPr sz="750"/>
            </a:lvl1pPr>
          </a:lstStyle>
          <a:p>
            <a:pPr lvl="0"/>
            <a:endParaRPr lang="en-US" noProof="0" dirty="0"/>
          </a:p>
        </p:txBody>
      </p:sp>
      <p:sp>
        <p:nvSpPr>
          <p:cNvPr id="20" name="Text Placeholder 8">
            <a:extLst>
              <a:ext uri="{FF2B5EF4-FFF2-40B4-BE49-F238E27FC236}">
                <a16:creationId xmlns:a16="http://schemas.microsoft.com/office/drawing/2014/main" id="{206E55A6-6EB9-304C-AE29-0B55F1B185E6}"/>
              </a:ext>
            </a:extLst>
          </p:cNvPr>
          <p:cNvSpPr>
            <a:spLocks noGrp="1"/>
          </p:cNvSpPr>
          <p:nvPr>
            <p:ph type="body" sz="quarter" idx="10" hasCustomPrompt="1"/>
          </p:nvPr>
        </p:nvSpPr>
        <p:spPr>
          <a:xfrm>
            <a:off x="962025" y="3397615"/>
            <a:ext cx="4361395" cy="1507955"/>
          </a:xfrm>
          <a:prstGeom prst="rect">
            <a:avLst/>
          </a:prstGeom>
        </p:spPr>
        <p:txBody>
          <a:bodyPr/>
          <a:lstStyle>
            <a:lvl1pPr marL="116586" marR="0" indent="-116586"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1050"/>
            </a:lvl1pPr>
            <a:lvl2pPr marL="514350" indent="-171450">
              <a:lnSpc>
                <a:spcPct val="100000"/>
              </a:lnSpc>
              <a:buFont typeface="Courier New" panose="02070309020205020404" pitchFamily="49" charset="0"/>
              <a:buChar char="o"/>
              <a:defRPr sz="1050"/>
            </a:lvl2pPr>
            <a:lvl3pPr marL="857250" indent="-171450">
              <a:lnSpc>
                <a:spcPct val="100000"/>
              </a:lnSpc>
              <a:buFont typeface="Wingdings" pitchFamily="2" charset="2"/>
              <a:buChar char="§"/>
              <a:defRPr sz="1050"/>
            </a:lvl3pPr>
          </a:lstStyle>
          <a:p>
            <a:pPr lvl="0"/>
            <a:r>
              <a:rPr lang="en-US" dirty="0"/>
              <a:t>Click to edit content</a:t>
            </a:r>
          </a:p>
          <a:p>
            <a:pPr lvl="1"/>
            <a:r>
              <a:rPr lang="en-US" dirty="0"/>
              <a:t>Second level</a:t>
            </a:r>
          </a:p>
          <a:p>
            <a:pPr lvl="2"/>
            <a:endParaRPr lang="en-US" dirty="0"/>
          </a:p>
        </p:txBody>
      </p:sp>
      <p:sp>
        <p:nvSpPr>
          <p:cNvPr id="21" name="Picture Placeholder 9">
            <a:extLst>
              <a:ext uri="{FF2B5EF4-FFF2-40B4-BE49-F238E27FC236}">
                <a16:creationId xmlns:a16="http://schemas.microsoft.com/office/drawing/2014/main" id="{E992ED72-BEFD-E249-916E-A39B2D66888F}"/>
              </a:ext>
            </a:extLst>
          </p:cNvPr>
          <p:cNvSpPr>
            <a:spLocks noGrp="1"/>
          </p:cNvSpPr>
          <p:nvPr>
            <p:ph type="pic" sz="quarter" idx="12"/>
          </p:nvPr>
        </p:nvSpPr>
        <p:spPr>
          <a:xfrm>
            <a:off x="4723622" y="1270746"/>
            <a:ext cx="3809991" cy="1681681"/>
          </a:xfrm>
          <a:prstGeom prst="rect">
            <a:avLst/>
          </a:prstGeom>
        </p:spPr>
        <p:txBody>
          <a:bodyPr/>
          <a:lstStyle>
            <a:lvl1pPr marL="0" indent="0">
              <a:buNone/>
              <a:defRPr sz="750"/>
            </a:lvl1pPr>
          </a:lstStyle>
          <a:p>
            <a:pPr lvl="0"/>
            <a:endParaRPr lang="en-US" noProof="0" dirty="0"/>
          </a:p>
        </p:txBody>
      </p:sp>
      <p:sp>
        <p:nvSpPr>
          <p:cNvPr id="28" name="Text Placeholder 8">
            <a:extLst>
              <a:ext uri="{FF2B5EF4-FFF2-40B4-BE49-F238E27FC236}">
                <a16:creationId xmlns:a16="http://schemas.microsoft.com/office/drawing/2014/main" id="{BED84B28-88DB-504E-9104-164839323DBB}"/>
              </a:ext>
            </a:extLst>
          </p:cNvPr>
          <p:cNvSpPr>
            <a:spLocks noGrp="1"/>
          </p:cNvSpPr>
          <p:nvPr>
            <p:ph type="body" sz="quarter" idx="24" hasCustomPrompt="1"/>
          </p:nvPr>
        </p:nvSpPr>
        <p:spPr>
          <a:xfrm>
            <a:off x="5578681" y="4469144"/>
            <a:ext cx="2954933" cy="168342"/>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900">
                <a:solidFill>
                  <a:srgbClr val="BEC0C0"/>
                </a:solidFill>
              </a:defRPr>
            </a:lvl1pPr>
          </a:lstStyle>
          <a:p>
            <a:pPr lvl="0"/>
            <a:r>
              <a:rPr lang="en-US" dirty="0"/>
              <a:t>1 Source goes here</a:t>
            </a:r>
          </a:p>
        </p:txBody>
      </p:sp>
      <p:sp>
        <p:nvSpPr>
          <p:cNvPr id="29" name="Text Placeholder 8">
            <a:extLst>
              <a:ext uri="{FF2B5EF4-FFF2-40B4-BE49-F238E27FC236}">
                <a16:creationId xmlns:a16="http://schemas.microsoft.com/office/drawing/2014/main" id="{5CDA2EBA-530C-4745-A2CB-5BFBA3D8CAC0}"/>
              </a:ext>
            </a:extLst>
          </p:cNvPr>
          <p:cNvSpPr>
            <a:spLocks noGrp="1"/>
          </p:cNvSpPr>
          <p:nvPr>
            <p:ph type="body" sz="quarter" idx="25" hasCustomPrompt="1"/>
          </p:nvPr>
        </p:nvSpPr>
        <p:spPr>
          <a:xfrm>
            <a:off x="5578682" y="3598739"/>
            <a:ext cx="2954932" cy="870404"/>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stStyle>
          <a:p>
            <a:pPr lvl="0"/>
            <a:r>
              <a:rPr lang="en-US" dirty="0"/>
              <a:t>Click to add a stat</a:t>
            </a:r>
          </a:p>
        </p:txBody>
      </p:sp>
    </p:spTree>
    <p:extLst>
      <p:ext uri="{BB962C8B-B14F-4D97-AF65-F5344CB8AC3E}">
        <p14:creationId xmlns:p14="http://schemas.microsoft.com/office/powerpoint/2010/main" val="963653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A3CBED7C-AFCC-AA41-A6B1-55A907E3D496}"/>
              </a:ext>
            </a:extLst>
          </p:cNvPr>
          <p:cNvSpPr txBox="1"/>
          <p:nvPr userDrawn="1"/>
        </p:nvSpPr>
        <p:spPr>
          <a:xfrm>
            <a:off x="934812" y="2278912"/>
            <a:ext cx="3073937" cy="715581"/>
          </a:xfrm>
          <a:prstGeom prst="rect">
            <a:avLst/>
          </a:prstGeom>
          <a:noFill/>
        </p:spPr>
        <p:txBody>
          <a:bodyPr wrap="square" rtlCol="0">
            <a:spAutoFit/>
          </a:bodyPr>
          <a:lstStyle/>
          <a:p>
            <a:r>
              <a:rPr lang="en-US" sz="4050" dirty="0">
                <a:solidFill>
                  <a:schemeClr val="bg1"/>
                </a:solidFill>
                <a:latin typeface="+mj-lt"/>
              </a:rPr>
              <a:t>Thank You</a:t>
            </a:r>
          </a:p>
        </p:txBody>
      </p:sp>
      <p:pic>
        <p:nvPicPr>
          <p:cNvPr id="7" name="Picture 6">
            <a:extLst>
              <a:ext uri="{FF2B5EF4-FFF2-40B4-BE49-F238E27FC236}">
                <a16:creationId xmlns:a16="http://schemas.microsoft.com/office/drawing/2014/main" id="{58FB5186-A039-0147-9C88-BE139DB3A3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16172" y="4519803"/>
            <a:ext cx="1121656" cy="406526"/>
          </a:xfrm>
          <a:prstGeom prst="rect">
            <a:avLst/>
          </a:prstGeom>
        </p:spPr>
      </p:pic>
    </p:spTree>
    <p:extLst>
      <p:ext uri="{BB962C8B-B14F-4D97-AF65-F5344CB8AC3E}">
        <p14:creationId xmlns:p14="http://schemas.microsoft.com/office/powerpoint/2010/main" val="162313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8D8E6D33-84AC-614E-9DE8-97AE9361F9AF}"/>
              </a:ext>
            </a:extLst>
          </p:cNvPr>
          <p:cNvSpPr>
            <a:spLocks noGrp="1"/>
          </p:cNvSpPr>
          <p:nvPr>
            <p:ph type="title" hasCustomPrompt="1"/>
          </p:nvPr>
        </p:nvSpPr>
        <p:spPr>
          <a:xfrm>
            <a:off x="986009" y="2352860"/>
            <a:ext cx="3158609" cy="449975"/>
          </a:xfrm>
          <a:prstGeom prst="rect">
            <a:avLst/>
          </a:prstGeom>
        </p:spPr>
        <p:txBody>
          <a:bodyPr>
            <a:noAutofit/>
          </a:bodyPr>
          <a:lstStyle>
            <a:lvl1pPr>
              <a:defRPr sz="3225" b="0" i="0">
                <a:solidFill>
                  <a:schemeClr val="bg1"/>
                </a:solidFill>
                <a:latin typeface="+mj-lt"/>
              </a:defRPr>
            </a:lvl1pPr>
          </a:lstStyle>
          <a:p>
            <a:r>
              <a:rPr lang="en-US" dirty="0"/>
              <a:t>Section 1 Title</a:t>
            </a:r>
          </a:p>
        </p:txBody>
      </p:sp>
      <p:sp>
        <p:nvSpPr>
          <p:cNvPr id="11" name="Text Placeholder 6">
            <a:extLst>
              <a:ext uri="{FF2B5EF4-FFF2-40B4-BE49-F238E27FC236}">
                <a16:creationId xmlns:a16="http://schemas.microsoft.com/office/drawing/2014/main" id="{EB2E2E4A-F9BD-1D46-AFD4-48845CC39F23}"/>
              </a:ext>
            </a:extLst>
          </p:cNvPr>
          <p:cNvSpPr>
            <a:spLocks noGrp="1"/>
          </p:cNvSpPr>
          <p:nvPr>
            <p:ph type="body" sz="quarter" idx="10" hasCustomPrompt="1"/>
          </p:nvPr>
        </p:nvSpPr>
        <p:spPr>
          <a:xfrm>
            <a:off x="1008371" y="2909910"/>
            <a:ext cx="3136247" cy="300548"/>
          </a:xfrm>
          <a:prstGeom prst="rect">
            <a:avLst/>
          </a:prstGeom>
        </p:spPr>
        <p:txBody>
          <a:bodyPr/>
          <a:lstStyle>
            <a:lvl1pPr marL="0" indent="0">
              <a:buNone/>
              <a:defRPr sz="1350" b="0" i="0">
                <a:solidFill>
                  <a:schemeClr val="bg2">
                    <a:lumMod val="90000"/>
                  </a:schemeClr>
                </a:solidFill>
                <a:latin typeface="IBM Plex Sans Light" panose="020B0403050203000203" pitchFamily="34" charset="0"/>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latin typeface="+mj-lt"/>
              </a:rPr>
              <a:t>Subtitle for presentation goes here</a:t>
            </a:r>
            <a:endParaRPr lang="en-US" dirty="0"/>
          </a:p>
        </p:txBody>
      </p:sp>
    </p:spTree>
    <p:extLst>
      <p:ext uri="{BB962C8B-B14F-4D97-AF65-F5344CB8AC3E}">
        <p14:creationId xmlns:p14="http://schemas.microsoft.com/office/powerpoint/2010/main" val="1048732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1E809-BFB7-FB41-B53E-D9ECAD354E24}"/>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430" y="-20574"/>
            <a:ext cx="9155430" cy="5164074"/>
          </a:xfrm>
          <a:prstGeom prst="rect">
            <a:avLst/>
          </a:prstGeom>
        </p:spPr>
      </p:pic>
      <p:sp>
        <p:nvSpPr>
          <p:cNvPr id="5" name="Title 3">
            <a:extLst>
              <a:ext uri="{FF2B5EF4-FFF2-40B4-BE49-F238E27FC236}">
                <a16:creationId xmlns:a16="http://schemas.microsoft.com/office/drawing/2014/main" id="{05F8870E-117F-AD4E-997A-A068A5697D30}"/>
              </a:ext>
            </a:extLst>
          </p:cNvPr>
          <p:cNvSpPr>
            <a:spLocks noGrp="1"/>
          </p:cNvSpPr>
          <p:nvPr>
            <p:ph type="title" hasCustomPrompt="1"/>
          </p:nvPr>
        </p:nvSpPr>
        <p:spPr>
          <a:xfrm>
            <a:off x="934811" y="2349614"/>
            <a:ext cx="4925105" cy="601776"/>
          </a:xfrm>
          <a:prstGeom prst="rect">
            <a:avLst/>
          </a:prstGeom>
        </p:spPr>
        <p:txBody>
          <a:bodyPr/>
          <a:lstStyle>
            <a:lvl1pPr>
              <a:defRPr sz="4050" b="0" i="0">
                <a:solidFill>
                  <a:schemeClr val="bg1"/>
                </a:solidFill>
                <a:latin typeface="+mj-lt"/>
              </a:defRPr>
            </a:lvl1pPr>
          </a:lstStyle>
          <a:p>
            <a:r>
              <a:rPr lang="en-US" dirty="0"/>
              <a:t>Title Slide Option 1</a:t>
            </a:r>
          </a:p>
        </p:txBody>
      </p:sp>
      <p:sp>
        <p:nvSpPr>
          <p:cNvPr id="6" name="Text Placeholder 6">
            <a:extLst>
              <a:ext uri="{FF2B5EF4-FFF2-40B4-BE49-F238E27FC236}">
                <a16:creationId xmlns:a16="http://schemas.microsoft.com/office/drawing/2014/main" id="{FCE40C9A-33AC-9A42-90EC-37201463CCA4}"/>
              </a:ext>
            </a:extLst>
          </p:cNvPr>
          <p:cNvSpPr>
            <a:spLocks noGrp="1"/>
          </p:cNvSpPr>
          <p:nvPr>
            <p:ph type="body" sz="quarter" idx="10" hasCustomPrompt="1"/>
          </p:nvPr>
        </p:nvSpPr>
        <p:spPr>
          <a:xfrm>
            <a:off x="986009" y="3024358"/>
            <a:ext cx="4029075" cy="300548"/>
          </a:xfrm>
          <a:prstGeom prst="rect">
            <a:avLst/>
          </a:prstGeom>
        </p:spPr>
        <p:txBody>
          <a:bodyPr/>
          <a:lstStyle>
            <a:lvl1pPr marL="0" indent="0">
              <a:buNone/>
              <a:defRPr sz="1500" b="0" i="0">
                <a:solidFill>
                  <a:schemeClr val="bg1"/>
                </a:solidFill>
                <a:latin typeface="IBM Plex Sans Light" panose="020B0403050203000203" pitchFamily="34" charset="0"/>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latin typeface="+mj-lt"/>
              </a:rPr>
              <a:t>Subtitle for presentation goes here</a:t>
            </a:r>
            <a:endParaRPr lang="en-US" dirty="0"/>
          </a:p>
        </p:txBody>
      </p:sp>
      <p:pic>
        <p:nvPicPr>
          <p:cNvPr id="7" name="Picture 6">
            <a:extLst>
              <a:ext uri="{FF2B5EF4-FFF2-40B4-BE49-F238E27FC236}">
                <a16:creationId xmlns:a16="http://schemas.microsoft.com/office/drawing/2014/main" id="{713193EA-04D8-3C46-BBE0-790CA88426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415" y="4463483"/>
            <a:ext cx="1080391" cy="482728"/>
          </a:xfrm>
          <a:prstGeom prst="rect">
            <a:avLst/>
          </a:prstGeom>
        </p:spPr>
      </p:pic>
      <p:pic>
        <p:nvPicPr>
          <p:cNvPr id="8" name="Picture 7">
            <a:extLst>
              <a:ext uri="{FF2B5EF4-FFF2-40B4-BE49-F238E27FC236}">
                <a16:creationId xmlns:a16="http://schemas.microsoft.com/office/drawing/2014/main" id="{42970A73-7AAA-9A45-9FDE-14944C3584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16172" y="4519803"/>
            <a:ext cx="1121656" cy="406526"/>
          </a:xfrm>
          <a:prstGeom prst="rect">
            <a:avLst/>
          </a:prstGeom>
        </p:spPr>
      </p:pic>
      <p:sp>
        <p:nvSpPr>
          <p:cNvPr id="9" name="Text Placeholder 9">
            <a:extLst>
              <a:ext uri="{FF2B5EF4-FFF2-40B4-BE49-F238E27FC236}">
                <a16:creationId xmlns:a16="http://schemas.microsoft.com/office/drawing/2014/main" id="{8CF11EC9-8E6C-6C4B-99E3-C1423BB642A0}"/>
              </a:ext>
            </a:extLst>
          </p:cNvPr>
          <p:cNvSpPr>
            <a:spLocks noGrp="1"/>
          </p:cNvSpPr>
          <p:nvPr>
            <p:ph type="body" sz="quarter" idx="11" hasCustomPrompt="1"/>
          </p:nvPr>
        </p:nvSpPr>
        <p:spPr>
          <a:xfrm>
            <a:off x="979886" y="1098438"/>
            <a:ext cx="771354" cy="177913"/>
          </a:xfrm>
          <a:prstGeom prst="rect">
            <a:avLst/>
          </a:prstGeom>
        </p:spPr>
        <p:txBody>
          <a:bodyPr/>
          <a:lstStyle>
            <a:lvl1pPr marL="0" indent="0">
              <a:buNone/>
              <a:defRPr sz="900">
                <a:solidFill>
                  <a:srgbClr val="606C79"/>
                </a:solidFill>
              </a:defRPr>
            </a:lvl1pPr>
          </a:lstStyle>
          <a:p>
            <a:pPr lvl="0"/>
            <a:r>
              <a:rPr lang="en-US" dirty="0"/>
              <a:t>Prepared by</a:t>
            </a:r>
          </a:p>
        </p:txBody>
      </p:sp>
      <p:sp>
        <p:nvSpPr>
          <p:cNvPr id="10" name="Text Placeholder 9">
            <a:extLst>
              <a:ext uri="{FF2B5EF4-FFF2-40B4-BE49-F238E27FC236}">
                <a16:creationId xmlns:a16="http://schemas.microsoft.com/office/drawing/2014/main" id="{C7AD5D19-8124-9740-ABD4-C50225ECB98F}"/>
              </a:ext>
            </a:extLst>
          </p:cNvPr>
          <p:cNvSpPr>
            <a:spLocks noGrp="1"/>
          </p:cNvSpPr>
          <p:nvPr>
            <p:ph type="body" sz="quarter" idx="12" hasCustomPrompt="1"/>
          </p:nvPr>
        </p:nvSpPr>
        <p:spPr>
          <a:xfrm>
            <a:off x="979885" y="1293877"/>
            <a:ext cx="1095884" cy="275885"/>
          </a:xfrm>
          <a:prstGeom prst="rect">
            <a:avLst/>
          </a:prstGeom>
        </p:spPr>
        <p:txBody>
          <a:bodyPr/>
          <a:lstStyle>
            <a:lvl1pPr marL="0" indent="0">
              <a:buNone/>
              <a:defRPr sz="1050">
                <a:solidFill>
                  <a:schemeClr val="bg1"/>
                </a:solidFill>
              </a:defRPr>
            </a:lvl1pPr>
          </a:lstStyle>
          <a:p>
            <a:pPr lvl="0"/>
            <a:r>
              <a:rPr lang="en-US" dirty="0"/>
              <a:t>First Last Name</a:t>
            </a:r>
          </a:p>
        </p:txBody>
      </p:sp>
      <p:sp>
        <p:nvSpPr>
          <p:cNvPr id="11" name="Text Placeholder 9">
            <a:extLst>
              <a:ext uri="{FF2B5EF4-FFF2-40B4-BE49-F238E27FC236}">
                <a16:creationId xmlns:a16="http://schemas.microsoft.com/office/drawing/2014/main" id="{389EB24F-6D29-174F-B571-28094FAA791D}"/>
              </a:ext>
            </a:extLst>
          </p:cNvPr>
          <p:cNvSpPr>
            <a:spLocks noGrp="1"/>
          </p:cNvSpPr>
          <p:nvPr>
            <p:ph type="body" sz="quarter" idx="13" hasCustomPrompt="1"/>
          </p:nvPr>
        </p:nvSpPr>
        <p:spPr>
          <a:xfrm>
            <a:off x="2296547" y="1098438"/>
            <a:ext cx="771354" cy="177913"/>
          </a:xfrm>
          <a:prstGeom prst="rect">
            <a:avLst/>
          </a:prstGeom>
        </p:spPr>
        <p:txBody>
          <a:bodyPr/>
          <a:lstStyle>
            <a:lvl1pPr marL="0" indent="0">
              <a:buNone/>
              <a:defRPr sz="900">
                <a:solidFill>
                  <a:srgbClr val="606C79"/>
                </a:solidFill>
              </a:defRPr>
            </a:lvl1pPr>
          </a:lstStyle>
          <a:p>
            <a:pPr lvl="0"/>
            <a:r>
              <a:rPr lang="en-US" dirty="0"/>
              <a:t>Created</a:t>
            </a:r>
          </a:p>
        </p:txBody>
      </p:sp>
      <p:sp>
        <p:nvSpPr>
          <p:cNvPr id="12" name="Text Placeholder 9">
            <a:extLst>
              <a:ext uri="{FF2B5EF4-FFF2-40B4-BE49-F238E27FC236}">
                <a16:creationId xmlns:a16="http://schemas.microsoft.com/office/drawing/2014/main" id="{780BE21F-22CB-2F4E-8476-2717175A0BD5}"/>
              </a:ext>
            </a:extLst>
          </p:cNvPr>
          <p:cNvSpPr>
            <a:spLocks noGrp="1"/>
          </p:cNvSpPr>
          <p:nvPr>
            <p:ph type="body" sz="quarter" idx="14" hasCustomPrompt="1"/>
          </p:nvPr>
        </p:nvSpPr>
        <p:spPr>
          <a:xfrm>
            <a:off x="2296545" y="1293877"/>
            <a:ext cx="1334521" cy="275885"/>
          </a:xfrm>
          <a:prstGeom prst="rect">
            <a:avLst/>
          </a:prstGeom>
        </p:spPr>
        <p:txBody>
          <a:bodyPr/>
          <a:lstStyle>
            <a:lvl1pPr marL="0" indent="0">
              <a:buNone/>
              <a:defRPr sz="1050">
                <a:solidFill>
                  <a:schemeClr val="bg1"/>
                </a:solidFill>
              </a:defRPr>
            </a:lvl1pPr>
          </a:lstStyle>
          <a:p>
            <a:pPr lvl="0"/>
            <a:r>
              <a:rPr lang="en-US" dirty="0"/>
              <a:t>Month, Day, Year</a:t>
            </a:r>
          </a:p>
        </p:txBody>
      </p:sp>
    </p:spTree>
    <p:extLst>
      <p:ext uri="{BB962C8B-B14F-4D97-AF65-F5344CB8AC3E}">
        <p14:creationId xmlns:p14="http://schemas.microsoft.com/office/powerpoint/2010/main" val="73042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65A1FC-E0F4-2541-BC05-6186D181C0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6">
            <a:extLst>
              <a:ext uri="{FF2B5EF4-FFF2-40B4-BE49-F238E27FC236}">
                <a16:creationId xmlns:a16="http://schemas.microsoft.com/office/drawing/2014/main" id="{8F5BB6FD-C4BD-604A-84AF-2A7DED823CB1}"/>
              </a:ext>
            </a:extLst>
          </p:cNvPr>
          <p:cNvSpPr>
            <a:spLocks noGrp="1"/>
          </p:cNvSpPr>
          <p:nvPr>
            <p:ph type="title" hasCustomPrompt="1"/>
          </p:nvPr>
        </p:nvSpPr>
        <p:spPr>
          <a:xfrm>
            <a:off x="971550" y="464344"/>
            <a:ext cx="7448550" cy="411956"/>
          </a:xfrm>
          <a:prstGeom prst="rect">
            <a:avLst/>
          </a:prstGeom>
        </p:spPr>
        <p:txBody>
          <a:bodyPr/>
          <a:lstStyle>
            <a:lvl1pPr>
              <a:defRPr sz="2850"/>
            </a:lvl1pPr>
          </a:lstStyle>
          <a:p>
            <a:r>
              <a:rPr lang="en-US" dirty="0"/>
              <a:t>Content Slide Headline</a:t>
            </a:r>
          </a:p>
        </p:txBody>
      </p:sp>
      <p:sp>
        <p:nvSpPr>
          <p:cNvPr id="9" name="Text Placeholder 8">
            <a:extLst>
              <a:ext uri="{FF2B5EF4-FFF2-40B4-BE49-F238E27FC236}">
                <a16:creationId xmlns:a16="http://schemas.microsoft.com/office/drawing/2014/main" id="{9D44C23B-4803-4A4B-9059-9A724FC50B37}"/>
              </a:ext>
            </a:extLst>
          </p:cNvPr>
          <p:cNvSpPr>
            <a:spLocks noGrp="1"/>
          </p:cNvSpPr>
          <p:nvPr>
            <p:ph type="body" sz="quarter" idx="10" hasCustomPrompt="1"/>
          </p:nvPr>
        </p:nvSpPr>
        <p:spPr>
          <a:xfrm>
            <a:off x="962025" y="1271587"/>
            <a:ext cx="6181725" cy="3176588"/>
          </a:xfrm>
          <a:prstGeom prst="rect">
            <a:avLst/>
          </a:prstGeom>
        </p:spPr>
        <p:txBody>
          <a:bodyPr/>
          <a:lstStyle>
            <a:lvl1pPr marL="0" indent="0">
              <a:lnSpc>
                <a:spcPct val="100000"/>
              </a:lnSpc>
              <a:buFontTx/>
              <a:buNone/>
              <a:defRPr sz="1350"/>
            </a:lvl1pPr>
          </a:lstStyle>
          <a:p>
            <a:pPr lvl="0"/>
            <a:r>
              <a:rPr lang="en-US" dirty="0"/>
              <a:t>Click to edit content</a:t>
            </a:r>
          </a:p>
        </p:txBody>
      </p:sp>
      <p:pic>
        <p:nvPicPr>
          <p:cNvPr id="11" name="Picture 10">
            <a:extLst>
              <a:ext uri="{FF2B5EF4-FFF2-40B4-BE49-F238E27FC236}">
                <a16:creationId xmlns:a16="http://schemas.microsoft.com/office/drawing/2014/main" id="{81D0160C-29BA-6E49-96B2-6B5DD460C4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53" y="4637988"/>
            <a:ext cx="334945" cy="334945"/>
          </a:xfrm>
          <a:prstGeom prst="rect">
            <a:avLst/>
          </a:prstGeom>
        </p:spPr>
      </p:pic>
    </p:spTree>
    <p:extLst>
      <p:ext uri="{BB962C8B-B14F-4D97-AF65-F5344CB8AC3E}">
        <p14:creationId xmlns:p14="http://schemas.microsoft.com/office/powerpoint/2010/main" val="2089666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4114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6BEB3BA5-BD41-44EE-A209-62ABD300E4B2}" type="slidenum">
              <a:rPr lang="en-US" altLang="en-US"/>
              <a:pPr>
                <a:defRPr/>
              </a:pPr>
              <a:t>‹#›</a:t>
            </a:fld>
            <a:endParaRPr lang="en-US" altLang="en-US" sz="1400" dirty="0">
              <a:solidFill>
                <a:srgbClr val="000000"/>
              </a:solidFill>
            </a:endParaRPr>
          </a:p>
        </p:txBody>
      </p:sp>
    </p:spTree>
    <p:extLst>
      <p:ext uri="{BB962C8B-B14F-4D97-AF65-F5344CB8AC3E}">
        <p14:creationId xmlns:p14="http://schemas.microsoft.com/office/powerpoint/2010/main" val="1710414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43" indent="0">
              <a:buNone/>
              <a:defRPr sz="1800"/>
            </a:lvl2pPr>
            <a:lvl3pPr marL="914286" indent="0">
              <a:buNone/>
              <a:defRPr sz="1600"/>
            </a:lvl3pPr>
            <a:lvl4pPr marL="1371429" indent="0">
              <a:buNone/>
              <a:defRPr sz="1400"/>
            </a:lvl4pPr>
            <a:lvl5pPr marL="1828572" indent="0">
              <a:buNone/>
              <a:defRPr sz="1400"/>
            </a:lvl5pPr>
            <a:lvl6pPr marL="2285714" indent="0">
              <a:buNone/>
              <a:defRPr sz="1400"/>
            </a:lvl6pPr>
            <a:lvl7pPr marL="2742858" indent="0">
              <a:buNone/>
              <a:defRPr sz="1400"/>
            </a:lvl7pPr>
            <a:lvl8pPr marL="3199999" indent="0">
              <a:buNone/>
              <a:defRPr sz="1400"/>
            </a:lvl8pPr>
            <a:lvl9pPr marL="3657143"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D6D07F4-1389-4F12-BEE3-0FCE61210EC6}" type="slidenum">
              <a:rPr lang="en-US" altLang="en-US"/>
              <a:pPr>
                <a:defRPr/>
              </a:pPr>
              <a:t>‹#›</a:t>
            </a:fld>
            <a:endParaRPr lang="en-US" altLang="en-US" sz="1400" dirty="0">
              <a:solidFill>
                <a:srgbClr val="000000"/>
              </a:solidFill>
            </a:endParaRPr>
          </a:p>
        </p:txBody>
      </p:sp>
    </p:spTree>
    <p:extLst>
      <p:ext uri="{BB962C8B-B14F-4D97-AF65-F5344CB8AC3E}">
        <p14:creationId xmlns:p14="http://schemas.microsoft.com/office/powerpoint/2010/main" val="2613492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38E5538-4504-4C3B-9D4F-AECF0DF4CDAA}" type="slidenum">
              <a:rPr lang="en-US" altLang="en-US"/>
              <a:pPr>
                <a:defRPr/>
              </a:pPr>
              <a:t>‹#›</a:t>
            </a:fld>
            <a:endParaRPr lang="en-US" altLang="en-US" sz="1400" dirty="0">
              <a:solidFill>
                <a:srgbClr val="000000"/>
              </a:solidFill>
            </a:endParaRPr>
          </a:p>
        </p:txBody>
      </p:sp>
    </p:spTree>
    <p:extLst>
      <p:ext uri="{BB962C8B-B14F-4D97-AF65-F5344CB8AC3E}">
        <p14:creationId xmlns:p14="http://schemas.microsoft.com/office/powerpoint/2010/main" val="237474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0524" y="1543050"/>
            <a:ext cx="4091626" cy="302895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1816" y="1543050"/>
            <a:ext cx="4023887" cy="302895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5D417596-82C3-407E-96E0-C052F58FC926}" type="slidenum">
              <a:rPr lang="en-US" altLang="en-US"/>
              <a:pPr>
                <a:defRPr/>
              </a:pPr>
              <a:t>‹#›</a:t>
            </a:fld>
            <a:endParaRPr lang="en-US" altLang="en-US" sz="1400" dirty="0">
              <a:solidFill>
                <a:srgbClr val="000000"/>
              </a:solidFill>
            </a:endParaRPr>
          </a:p>
        </p:txBody>
      </p:sp>
    </p:spTree>
    <p:extLst>
      <p:ext uri="{BB962C8B-B14F-4D97-AF65-F5344CB8AC3E}">
        <p14:creationId xmlns:p14="http://schemas.microsoft.com/office/powerpoint/2010/main" val="390512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bIns="0"/>
          <a:lstStyle>
            <a:lvl1pPr>
              <a:defRPr sz="2700" b="0" i="0">
                <a:solidFill>
                  <a:srgbClr val="FF9900"/>
                </a:solidFill>
                <a:latin typeface="Arial"/>
                <a:cs typeface="Arial"/>
              </a:defRPr>
            </a:lvl1pPr>
          </a:lstStyle>
          <a:p>
            <a:endParaRPr/>
          </a:p>
        </p:txBody>
      </p:sp>
      <p:sp>
        <p:nvSpPr>
          <p:cNvPr id="3" name="Holder 3"/>
          <p:cNvSpPr>
            <a:spLocks noGrp="1"/>
          </p:cNvSpPr>
          <p:nvPr>
            <p:ph type="body" idx="1"/>
          </p:nvPr>
        </p:nvSpPr>
        <p:spPr/>
        <p:txBody>
          <a:bodyPr tIns="0" rIns="0" bIns="0"/>
          <a:lstStyle>
            <a:lvl1pPr>
              <a:defRPr sz="2100" b="0" i="1">
                <a:solidFill>
                  <a:schemeClr val="tx1"/>
                </a:solidFill>
                <a:latin typeface="Arial"/>
                <a:cs typeface="Arial"/>
              </a:defRPr>
            </a:lvl1pPr>
          </a:lstStyle>
          <a:p>
            <a:endParaRPr/>
          </a:p>
        </p:txBody>
      </p:sp>
      <p:sp>
        <p:nvSpPr>
          <p:cNvPr id="4" name="Holder 4"/>
          <p:cNvSpPr>
            <a:spLocks noGrp="1"/>
          </p:cNvSpPr>
          <p:nvPr>
            <p:ph type="ftr" sz="quarter" idx="10"/>
          </p:nvPr>
        </p:nvSpPr>
        <p:spPr>
          <a:xfrm>
            <a:off x="0" y="0"/>
            <a:ext cx="0" cy="0"/>
          </a:xfrm>
        </p:spPr>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11"/>
          </p:nvPr>
        </p:nvSpPr>
        <p:spPr>
          <a:xfrm>
            <a:off x="0" y="0"/>
            <a:ext cx="0" cy="0"/>
          </a:xfrm>
        </p:spPr>
        <p:txBody>
          <a:bodyPr lIns="0" tIns="0" rIns="0" bIns="0"/>
          <a:lstStyle>
            <a:lvl1pPr algn="l">
              <a:defRPr>
                <a:solidFill>
                  <a:schemeClr val="tx1">
                    <a:tint val="75000"/>
                  </a:schemeClr>
                </a:solidFill>
              </a:defRPr>
            </a:lvl1pPr>
          </a:lstStyle>
          <a:p>
            <a:pPr>
              <a:defRPr/>
            </a:pPr>
            <a:fld id="{201689EA-194B-41B7-AE0E-B94FDD87D1DA}" type="datetimeFigureOut">
              <a:rPr lang="en-US"/>
              <a:pPr>
                <a:defRPr/>
              </a:pPr>
              <a:t>9/7/2023</a:t>
            </a:fld>
            <a:endParaRPr lang="en-US" dirty="0"/>
          </a:p>
        </p:txBody>
      </p:sp>
      <p:sp>
        <p:nvSpPr>
          <p:cNvPr id="6" name="Holder 6"/>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C8134B1D-0820-41D5-B936-BD46CFBBB857}" type="slidenum">
              <a:rPr/>
              <a:pPr>
                <a:defRPr/>
              </a:pPr>
              <a:t>‹#›</a:t>
            </a:fld>
            <a:endParaRPr dirty="0"/>
          </a:p>
        </p:txBody>
      </p:sp>
    </p:spTree>
    <p:extLst>
      <p:ext uri="{BB962C8B-B14F-4D97-AF65-F5344CB8AC3E}">
        <p14:creationId xmlns:p14="http://schemas.microsoft.com/office/powerpoint/2010/main" val="215579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B6FD-C4BD-604A-84AF-2A7DED823CB1}"/>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4" name="Slide Number Placeholder 3">
            <a:extLst>
              <a:ext uri="{FF2B5EF4-FFF2-40B4-BE49-F238E27FC236}">
                <a16:creationId xmlns:a16="http://schemas.microsoft.com/office/drawing/2014/main" id="{DC464EA6-C2E6-AA48-BDA8-6C4D27FFAC78}"/>
              </a:ext>
            </a:extLst>
          </p:cNvPr>
          <p:cNvSpPr>
            <a:spLocks noGrp="1"/>
          </p:cNvSpPr>
          <p:nvPr>
            <p:ph type="sldNum" sz="quarter" idx="11"/>
          </p:nvPr>
        </p:nvSpPr>
        <p:spPr/>
        <p:txBody>
          <a:bodyPr/>
          <a:lstStyle/>
          <a:p>
            <a:fld id="{E458F1FD-D093-1944-B539-344221EA9C23}" type="slidenum">
              <a:rPr lang="en-US" smtClean="0"/>
              <a:pPr/>
              <a:t>‹#›</a:t>
            </a:fld>
            <a:endParaRPr lang="en-US"/>
          </a:p>
        </p:txBody>
      </p:sp>
      <p:sp>
        <p:nvSpPr>
          <p:cNvPr id="5" name="Text Placeholder 8">
            <a:extLst>
              <a:ext uri="{FF2B5EF4-FFF2-40B4-BE49-F238E27FC236}">
                <a16:creationId xmlns:a16="http://schemas.microsoft.com/office/drawing/2014/main" id="{3C774196-2A54-B54F-97DE-613FF52FAA94}"/>
              </a:ext>
            </a:extLst>
          </p:cNvPr>
          <p:cNvSpPr>
            <a:spLocks noGrp="1"/>
          </p:cNvSpPr>
          <p:nvPr>
            <p:ph type="body" sz="quarter" idx="12" hasCustomPrompt="1"/>
          </p:nvPr>
        </p:nvSpPr>
        <p:spPr>
          <a:xfrm>
            <a:off x="962026" y="1271587"/>
            <a:ext cx="6181725" cy="318207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371863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 Statement ">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D89A06-1956-D34C-8E06-5D3966F9E9AF}"/>
              </a:ext>
            </a:extLst>
          </p:cNvPr>
          <p:cNvSpPr txBox="1"/>
          <p:nvPr userDrawn="1"/>
        </p:nvSpPr>
        <p:spPr>
          <a:xfrm>
            <a:off x="896188" y="4709275"/>
            <a:ext cx="2593103" cy="276999"/>
          </a:xfrm>
          <a:prstGeom prst="rect">
            <a:avLst/>
          </a:prstGeom>
          <a:noFill/>
        </p:spPr>
        <p:txBody>
          <a:bodyPr wrap="square" rtlCol="0">
            <a:spAutoFit/>
          </a:bodyPr>
          <a:lstStyle/>
          <a:p>
            <a:r>
              <a:rPr lang="en-US" sz="600" dirty="0">
                <a:solidFill>
                  <a:schemeClr val="bg2"/>
                </a:solidFill>
                <a:latin typeface="+mn-lt"/>
              </a:rPr>
              <a:t>Confidential and Proprietary Information. Do not copy or distribute. Prices valid for 30 days from date of presentation.</a:t>
            </a:r>
          </a:p>
        </p:txBody>
      </p:sp>
      <p:sp>
        <p:nvSpPr>
          <p:cNvPr id="2" name="Slide Number Placeholder 1">
            <a:extLst>
              <a:ext uri="{FF2B5EF4-FFF2-40B4-BE49-F238E27FC236}">
                <a16:creationId xmlns:a16="http://schemas.microsoft.com/office/drawing/2014/main" id="{0B21DF9E-C004-5F47-93D3-3F71941D794E}"/>
              </a:ext>
            </a:extLst>
          </p:cNvPr>
          <p:cNvSpPr>
            <a:spLocks noGrp="1"/>
          </p:cNvSpPr>
          <p:nvPr>
            <p:ph type="sldNum" sz="quarter" idx="11"/>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DC88EA3D-7BD1-2644-8764-172C83067630}"/>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BE1A188C-610B-EA49-96AC-B90AB2EC8AC2}"/>
              </a:ext>
            </a:extLst>
          </p:cNvPr>
          <p:cNvSpPr>
            <a:spLocks noGrp="1"/>
          </p:cNvSpPr>
          <p:nvPr>
            <p:ph type="body" sz="quarter" idx="12" hasCustomPrompt="1"/>
          </p:nvPr>
        </p:nvSpPr>
        <p:spPr>
          <a:xfrm>
            <a:off x="962026" y="1271587"/>
            <a:ext cx="6181725" cy="3198215"/>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193062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Title w/ Conten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F46E8FB-13D9-CE40-8871-02C70D2D34BD}"/>
              </a:ext>
            </a:extLst>
          </p:cNvPr>
          <p:cNvSpPr>
            <a:spLocks noGrp="1"/>
          </p:cNvSpPr>
          <p:nvPr>
            <p:ph type="body" sz="quarter" idx="12" hasCustomPrompt="1"/>
          </p:nvPr>
        </p:nvSpPr>
        <p:spPr>
          <a:xfrm>
            <a:off x="962025" y="1271588"/>
            <a:ext cx="6167824"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2" name="Slide Number Placeholder 1">
            <a:extLst>
              <a:ext uri="{FF2B5EF4-FFF2-40B4-BE49-F238E27FC236}">
                <a16:creationId xmlns:a16="http://schemas.microsoft.com/office/drawing/2014/main" id="{026F223A-EEBF-A748-A198-EEF046C946C1}"/>
              </a:ext>
            </a:extLst>
          </p:cNvPr>
          <p:cNvSpPr>
            <a:spLocks noGrp="1"/>
          </p:cNvSpPr>
          <p:nvPr>
            <p:ph type="sldNum" sz="quarter" idx="13"/>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ED3810A9-6359-1C4F-BC1E-B5CE089AC7D5}"/>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8" name="Text Placeholder 8">
            <a:extLst>
              <a:ext uri="{FF2B5EF4-FFF2-40B4-BE49-F238E27FC236}">
                <a16:creationId xmlns:a16="http://schemas.microsoft.com/office/drawing/2014/main" id="{83039E28-08EB-314D-B987-596DEB122EE1}"/>
              </a:ext>
            </a:extLst>
          </p:cNvPr>
          <p:cNvSpPr>
            <a:spLocks noGrp="1"/>
          </p:cNvSpPr>
          <p:nvPr>
            <p:ph type="body" sz="quarter" idx="14" hasCustomPrompt="1"/>
          </p:nvPr>
        </p:nvSpPr>
        <p:spPr>
          <a:xfrm>
            <a:off x="962025" y="1686697"/>
            <a:ext cx="6167824" cy="2823446"/>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411692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B26131-4A5D-C240-9610-A46ACDA89BC6}"/>
              </a:ext>
            </a:extLst>
          </p:cNvPr>
          <p:cNvSpPr>
            <a:spLocks noGrp="1"/>
          </p:cNvSpPr>
          <p:nvPr>
            <p:ph type="sldNum" sz="quarter" idx="12"/>
          </p:nvPr>
        </p:nvSpPr>
        <p:spPr/>
        <p:txBody>
          <a:bodyPr/>
          <a:lstStyle/>
          <a:p>
            <a:fld id="{E458F1FD-D093-1944-B539-344221EA9C23}" type="slidenum">
              <a:rPr lang="en-US" smtClean="0"/>
              <a:pPr/>
              <a:t>‹#›</a:t>
            </a:fld>
            <a:endParaRPr lang="en-US"/>
          </a:p>
        </p:txBody>
      </p:sp>
      <p:sp>
        <p:nvSpPr>
          <p:cNvPr id="6" name="Title 6">
            <a:extLst>
              <a:ext uri="{FF2B5EF4-FFF2-40B4-BE49-F238E27FC236}">
                <a16:creationId xmlns:a16="http://schemas.microsoft.com/office/drawing/2014/main" id="{B4CE64CD-8EDB-5D47-8472-B726043C507C}"/>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7" name="Text Placeholder 8">
            <a:extLst>
              <a:ext uri="{FF2B5EF4-FFF2-40B4-BE49-F238E27FC236}">
                <a16:creationId xmlns:a16="http://schemas.microsoft.com/office/drawing/2014/main" id="{649ED43B-8382-3A40-AA77-40461CA8E7DA}"/>
              </a:ext>
            </a:extLst>
          </p:cNvPr>
          <p:cNvSpPr>
            <a:spLocks noGrp="1"/>
          </p:cNvSpPr>
          <p:nvPr>
            <p:ph type="body" sz="quarter" idx="13" hasCustomPrompt="1"/>
          </p:nvPr>
        </p:nvSpPr>
        <p:spPr>
          <a:xfrm>
            <a:off x="4810126" y="1271587"/>
            <a:ext cx="3609974" cy="317658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
        <p:nvSpPr>
          <p:cNvPr id="11" name="Text Placeholder 8">
            <a:extLst>
              <a:ext uri="{FF2B5EF4-FFF2-40B4-BE49-F238E27FC236}">
                <a16:creationId xmlns:a16="http://schemas.microsoft.com/office/drawing/2014/main" id="{289301AC-7D79-E24C-9EF8-82958F5D7B69}"/>
              </a:ext>
            </a:extLst>
          </p:cNvPr>
          <p:cNvSpPr>
            <a:spLocks noGrp="1"/>
          </p:cNvSpPr>
          <p:nvPr>
            <p:ph type="body" sz="quarter" idx="14" hasCustomPrompt="1"/>
          </p:nvPr>
        </p:nvSpPr>
        <p:spPr>
          <a:xfrm>
            <a:off x="961578" y="1271587"/>
            <a:ext cx="3609974" cy="317658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285467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Double Sub Title w/ Content">
    <p:spTree>
      <p:nvGrpSpPr>
        <p:cNvPr id="1" name=""/>
        <p:cNvGrpSpPr/>
        <p:nvPr/>
      </p:nvGrpSpPr>
      <p:grpSpPr>
        <a:xfrm>
          <a:off x="0" y="0"/>
          <a:ext cx="0" cy="0"/>
          <a:chOff x="0" y="0"/>
          <a:chExt cx="0" cy="0"/>
        </a:xfrm>
      </p:grpSpPr>
      <p:sp>
        <p:nvSpPr>
          <p:cNvPr id="15" name="Text Placeholder 8">
            <a:extLst>
              <a:ext uri="{FF2B5EF4-FFF2-40B4-BE49-F238E27FC236}">
                <a16:creationId xmlns:a16="http://schemas.microsoft.com/office/drawing/2014/main" id="{D8C7C148-EF37-9F46-8A69-C9C704B9410F}"/>
              </a:ext>
            </a:extLst>
          </p:cNvPr>
          <p:cNvSpPr>
            <a:spLocks noGrp="1"/>
          </p:cNvSpPr>
          <p:nvPr>
            <p:ph type="body" sz="quarter" idx="12" hasCustomPrompt="1"/>
          </p:nvPr>
        </p:nvSpPr>
        <p:spPr>
          <a:xfrm>
            <a:off x="962025" y="1271588"/>
            <a:ext cx="3654254"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17" name="Text Placeholder 8">
            <a:extLst>
              <a:ext uri="{FF2B5EF4-FFF2-40B4-BE49-F238E27FC236}">
                <a16:creationId xmlns:a16="http://schemas.microsoft.com/office/drawing/2014/main" id="{567882AF-05B4-294E-ACAD-6243B841B345}"/>
              </a:ext>
            </a:extLst>
          </p:cNvPr>
          <p:cNvSpPr>
            <a:spLocks noGrp="1"/>
          </p:cNvSpPr>
          <p:nvPr>
            <p:ph type="body" sz="quarter" idx="14" hasCustomPrompt="1"/>
          </p:nvPr>
        </p:nvSpPr>
        <p:spPr>
          <a:xfrm>
            <a:off x="4765846" y="1271588"/>
            <a:ext cx="3654254" cy="273007"/>
          </a:xfrm>
          <a:prstGeom prst="rect">
            <a:avLst/>
          </a:prstGeom>
        </p:spPr>
        <p:txBody>
          <a:bodyPr>
            <a:noAutofit/>
          </a:bodyPr>
          <a:lstStyle>
            <a:lvl1pPr marL="0" indent="0">
              <a:lnSpc>
                <a:spcPct val="100000"/>
              </a:lnSpc>
              <a:buFontTx/>
              <a:buNone/>
              <a:defRPr sz="1350" b="1" i="0">
                <a:latin typeface="IBM Plex Sans SemiBold" panose="020B0503050203000203" pitchFamily="34" charset="0"/>
              </a:defRPr>
            </a:lvl1pPr>
          </a:lstStyle>
          <a:p>
            <a:pPr lvl="0"/>
            <a:r>
              <a:rPr lang="en-US" dirty="0"/>
              <a:t>Click to edit sub title</a:t>
            </a:r>
          </a:p>
        </p:txBody>
      </p:sp>
      <p:sp>
        <p:nvSpPr>
          <p:cNvPr id="2" name="Slide Number Placeholder 1">
            <a:extLst>
              <a:ext uri="{FF2B5EF4-FFF2-40B4-BE49-F238E27FC236}">
                <a16:creationId xmlns:a16="http://schemas.microsoft.com/office/drawing/2014/main" id="{D518FC11-24EF-DF4D-9D57-DA947B0DE8E3}"/>
              </a:ext>
            </a:extLst>
          </p:cNvPr>
          <p:cNvSpPr>
            <a:spLocks noGrp="1"/>
          </p:cNvSpPr>
          <p:nvPr>
            <p:ph type="sldNum" sz="quarter" idx="15"/>
          </p:nvPr>
        </p:nvSpPr>
        <p:spPr/>
        <p:txBody>
          <a:bodyPr/>
          <a:lstStyle/>
          <a:p>
            <a:fld id="{E458F1FD-D093-1944-B539-344221EA9C23}" type="slidenum">
              <a:rPr lang="en-US" smtClean="0"/>
              <a:pPr/>
              <a:t>‹#›</a:t>
            </a:fld>
            <a:endParaRPr lang="en-US"/>
          </a:p>
        </p:txBody>
      </p:sp>
      <p:sp>
        <p:nvSpPr>
          <p:cNvPr id="8" name="Title 6">
            <a:extLst>
              <a:ext uri="{FF2B5EF4-FFF2-40B4-BE49-F238E27FC236}">
                <a16:creationId xmlns:a16="http://schemas.microsoft.com/office/drawing/2014/main" id="{CA61E33C-16E9-6448-A707-B26FB01BED74}"/>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
        <p:nvSpPr>
          <p:cNvPr id="9" name="Text Placeholder 8">
            <a:extLst>
              <a:ext uri="{FF2B5EF4-FFF2-40B4-BE49-F238E27FC236}">
                <a16:creationId xmlns:a16="http://schemas.microsoft.com/office/drawing/2014/main" id="{DCFD1977-CA19-A04E-AFB6-98A5EE40E087}"/>
              </a:ext>
            </a:extLst>
          </p:cNvPr>
          <p:cNvSpPr>
            <a:spLocks noGrp="1"/>
          </p:cNvSpPr>
          <p:nvPr>
            <p:ph type="body" sz="quarter" idx="16" hasCustomPrompt="1"/>
          </p:nvPr>
        </p:nvSpPr>
        <p:spPr>
          <a:xfrm>
            <a:off x="962026" y="1686697"/>
            <a:ext cx="3654253" cy="276147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
        <p:nvSpPr>
          <p:cNvPr id="10" name="Text Placeholder 8">
            <a:extLst>
              <a:ext uri="{FF2B5EF4-FFF2-40B4-BE49-F238E27FC236}">
                <a16:creationId xmlns:a16="http://schemas.microsoft.com/office/drawing/2014/main" id="{D33F58A7-EBC9-504D-BE79-FF39FEC4671B}"/>
              </a:ext>
            </a:extLst>
          </p:cNvPr>
          <p:cNvSpPr>
            <a:spLocks noGrp="1"/>
          </p:cNvSpPr>
          <p:nvPr>
            <p:ph type="body" sz="quarter" idx="17" hasCustomPrompt="1"/>
          </p:nvPr>
        </p:nvSpPr>
        <p:spPr>
          <a:xfrm>
            <a:off x="4762165" y="1686697"/>
            <a:ext cx="3654253" cy="2761478"/>
          </a:xfrm>
          <a:prstGeom prst="rect">
            <a:avLst/>
          </a:prstGeom>
        </p:spPr>
        <p:txBody>
          <a:bodyPr>
            <a:noAutofit/>
          </a:bodyPr>
          <a:lstStyle>
            <a:lvl1pPr marL="116586" indent="-116586">
              <a:lnSpc>
                <a:spcPct val="100000"/>
              </a:lnSpc>
              <a:buFont typeface="Arial" panose="020B0604020202020204" pitchFamily="34" charset="0"/>
              <a:buChar char="•"/>
              <a:defRPr sz="1200"/>
            </a:lvl1pPr>
            <a:lvl2pPr indent="-145733">
              <a:lnSpc>
                <a:spcPct val="100000"/>
              </a:lnSpc>
              <a:defRPr/>
            </a:lvl2pPr>
          </a:lstStyle>
          <a:p>
            <a:pPr lvl="0"/>
            <a:r>
              <a:rPr lang="en-US" dirty="0"/>
              <a:t>Click to edit content</a:t>
            </a:r>
          </a:p>
          <a:p>
            <a:pPr lvl="1"/>
            <a:r>
              <a:rPr lang="en-US" dirty="0"/>
              <a:t>Second level</a:t>
            </a:r>
          </a:p>
        </p:txBody>
      </p:sp>
    </p:spTree>
    <p:extLst>
      <p:ext uri="{BB962C8B-B14F-4D97-AF65-F5344CB8AC3E}">
        <p14:creationId xmlns:p14="http://schemas.microsoft.com/office/powerpoint/2010/main" val="214336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F5E6A-157C-274B-B750-8ED2A52DF7B1}"/>
              </a:ext>
            </a:extLst>
          </p:cNvPr>
          <p:cNvSpPr>
            <a:spLocks noGrp="1"/>
          </p:cNvSpPr>
          <p:nvPr>
            <p:ph type="sldNum" sz="quarter" idx="10"/>
          </p:nvPr>
        </p:nvSpPr>
        <p:spPr/>
        <p:txBody>
          <a:bodyPr/>
          <a:lstStyle/>
          <a:p>
            <a:fld id="{E458F1FD-D093-1944-B539-344221EA9C23}" type="slidenum">
              <a:rPr lang="en-US" smtClean="0"/>
              <a:pPr/>
              <a:t>‹#›</a:t>
            </a:fld>
            <a:endParaRPr lang="en-US"/>
          </a:p>
        </p:txBody>
      </p:sp>
      <p:sp>
        <p:nvSpPr>
          <p:cNvPr id="4" name="Title 6">
            <a:extLst>
              <a:ext uri="{FF2B5EF4-FFF2-40B4-BE49-F238E27FC236}">
                <a16:creationId xmlns:a16="http://schemas.microsoft.com/office/drawing/2014/main" id="{9657F199-5B7C-BF46-9488-13CBC582916D}"/>
              </a:ext>
            </a:extLst>
          </p:cNvPr>
          <p:cNvSpPr>
            <a:spLocks noGrp="1"/>
          </p:cNvSpPr>
          <p:nvPr>
            <p:ph type="title" hasCustomPrompt="1"/>
          </p:nvPr>
        </p:nvSpPr>
        <p:spPr>
          <a:xfrm>
            <a:off x="971550" y="476080"/>
            <a:ext cx="7448550" cy="319428"/>
          </a:xfrm>
          <a:prstGeom prst="rect">
            <a:avLst/>
          </a:prstGeom>
        </p:spPr>
        <p:txBody>
          <a:bodyPr>
            <a:noAutofit/>
          </a:bodyPr>
          <a:lstStyle>
            <a:lvl1pPr>
              <a:defRPr sz="1875"/>
            </a:lvl1pPr>
          </a:lstStyle>
          <a:p>
            <a:r>
              <a:rPr lang="en-US" dirty="0"/>
              <a:t>Content Slide Headline</a:t>
            </a:r>
          </a:p>
        </p:txBody>
      </p:sp>
    </p:spTree>
    <p:extLst>
      <p:ext uri="{BB962C8B-B14F-4D97-AF65-F5344CB8AC3E}">
        <p14:creationId xmlns:p14="http://schemas.microsoft.com/office/powerpoint/2010/main" val="36510560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8">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55E9BDA-4017-814D-88A6-10058D3C3C80}"/>
              </a:ext>
            </a:extLst>
          </p:cNvPr>
          <p:cNvSpPr>
            <a:spLocks noGrp="1"/>
          </p:cNvSpPr>
          <p:nvPr>
            <p:ph type="body" idx="1"/>
          </p:nvPr>
        </p:nvSpPr>
        <p:spPr>
          <a:xfrm>
            <a:off x="962025" y="1281113"/>
            <a:ext cx="6172200" cy="3176588"/>
          </a:xfrm>
          <a:prstGeom prst="rect">
            <a:avLst/>
          </a:prstGeom>
        </p:spPr>
        <p:txBody>
          <a:bodyPr vert="horz" lIns="91440" tIns="45720" rIns="91440" bIns="45720" rtlCol="0">
            <a:normAutofit/>
          </a:bodyPr>
          <a:lstStyle/>
          <a:p>
            <a:pPr lvl="0"/>
            <a:r>
              <a:rPr lang="en-US" dirty="0"/>
              <a:t>Click to edit content</a:t>
            </a:r>
          </a:p>
          <a:p>
            <a:pPr lvl="1"/>
            <a:r>
              <a:rPr lang="en-US" dirty="0"/>
              <a:t>Second level</a:t>
            </a:r>
          </a:p>
          <a:p>
            <a:pPr lvl="2"/>
            <a:r>
              <a:rPr lang="en-US" sz="1200" dirty="0"/>
              <a:t>Third Level</a:t>
            </a:r>
          </a:p>
          <a:p>
            <a:pPr lvl="2"/>
            <a:endParaRPr lang="en-US" sz="1200" dirty="0"/>
          </a:p>
          <a:p>
            <a:pPr lvl="2"/>
            <a:endParaRPr lang="en-US" sz="1200" dirty="0"/>
          </a:p>
          <a:p>
            <a:pPr lvl="2"/>
            <a:endParaRPr lang="en-US" dirty="0"/>
          </a:p>
        </p:txBody>
      </p:sp>
      <p:sp>
        <p:nvSpPr>
          <p:cNvPr id="6" name="Title Placeholder 5">
            <a:extLst>
              <a:ext uri="{FF2B5EF4-FFF2-40B4-BE49-F238E27FC236}">
                <a16:creationId xmlns:a16="http://schemas.microsoft.com/office/drawing/2014/main" id="{06C7E156-9663-5B41-A9A1-1D2E32A08C80}"/>
              </a:ext>
            </a:extLst>
          </p:cNvPr>
          <p:cNvSpPr>
            <a:spLocks noGrp="1"/>
          </p:cNvSpPr>
          <p:nvPr>
            <p:ph type="title"/>
          </p:nvPr>
        </p:nvSpPr>
        <p:spPr>
          <a:xfrm>
            <a:off x="971550" y="476080"/>
            <a:ext cx="7543800" cy="319428"/>
          </a:xfrm>
          <a:prstGeom prst="rect">
            <a:avLst/>
          </a:prstGeom>
        </p:spPr>
        <p:txBody>
          <a:bodyPr vert="horz" lIns="91440" tIns="45720" rIns="91440" bIns="45720" rtlCol="0" anchor="ctr">
            <a:noAutofit/>
          </a:bodyPr>
          <a:lstStyle/>
          <a:p>
            <a:r>
              <a:rPr lang="en-US" dirty="0"/>
              <a:t>Content Slide Headline</a:t>
            </a:r>
          </a:p>
        </p:txBody>
      </p:sp>
      <p:sp>
        <p:nvSpPr>
          <p:cNvPr id="13" name="Slide Number Placeholder 12">
            <a:extLst>
              <a:ext uri="{FF2B5EF4-FFF2-40B4-BE49-F238E27FC236}">
                <a16:creationId xmlns:a16="http://schemas.microsoft.com/office/drawing/2014/main" id="{DC94AE7F-3BC4-3341-A7BD-F92CA6A8E3AB}"/>
              </a:ext>
            </a:extLst>
          </p:cNvPr>
          <p:cNvSpPr>
            <a:spLocks noGrp="1"/>
          </p:cNvSpPr>
          <p:nvPr>
            <p:ph type="sldNum" sz="quarter" idx="4"/>
          </p:nvPr>
        </p:nvSpPr>
        <p:spPr>
          <a:xfrm>
            <a:off x="106053" y="202236"/>
            <a:ext cx="334945" cy="273844"/>
          </a:xfrm>
          <a:prstGeom prst="rect">
            <a:avLst/>
          </a:prstGeom>
        </p:spPr>
        <p:txBody>
          <a:bodyPr vert="horz" lIns="91440" tIns="45720" rIns="91440" bIns="45720" rtlCol="0" anchor="ctr"/>
          <a:lstStyle>
            <a:lvl1pPr algn="ctr">
              <a:lnSpc>
                <a:spcPct val="100000"/>
              </a:lnSpc>
              <a:defRPr sz="788">
                <a:solidFill>
                  <a:schemeClr val="bg2"/>
                </a:solidFill>
              </a:defRPr>
            </a:lvl1pPr>
          </a:lstStyle>
          <a:p>
            <a:fld id="{E458F1FD-D093-1944-B539-344221EA9C23}" type="slidenum">
              <a:rPr lang="en-US" smtClean="0"/>
              <a:pPr/>
              <a:t>‹#›</a:t>
            </a:fld>
            <a:endParaRPr lang="en-US"/>
          </a:p>
        </p:txBody>
      </p:sp>
    </p:spTree>
    <p:extLst>
      <p:ext uri="{BB962C8B-B14F-4D97-AF65-F5344CB8AC3E}">
        <p14:creationId xmlns:p14="http://schemas.microsoft.com/office/powerpoint/2010/main" val="3415033564"/>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 id="2147484902" r:id="rId12"/>
    <p:sldLayoutId id="2147484903" r:id="rId13"/>
    <p:sldLayoutId id="2147484904" r:id="rId14"/>
    <p:sldLayoutId id="2147484905" r:id="rId15"/>
    <p:sldLayoutId id="2147484906" r:id="rId16"/>
    <p:sldLayoutId id="2147484907" r:id="rId17"/>
    <p:sldLayoutId id="2147484908" r:id="rId18"/>
    <p:sldLayoutId id="2147484909" r:id="rId19"/>
    <p:sldLayoutId id="2147484910" r:id="rId20"/>
    <p:sldLayoutId id="2147484911" r:id="rId21"/>
    <p:sldLayoutId id="2147484912" r:id="rId22"/>
    <p:sldLayoutId id="2147484913" r:id="rId23"/>
    <p:sldLayoutId id="2147484914" r:id="rId24"/>
    <p:sldLayoutId id="2147484915" r:id="rId25"/>
    <p:sldLayoutId id="2147484916" r:id="rId26"/>
    <p:sldLayoutId id="2147484917" r:id="rId27"/>
    <p:sldLayoutId id="2147484918" r:id="rId28"/>
    <p:sldLayoutId id="2147484919" r:id="rId29"/>
    <p:sldLayoutId id="2147484920" r:id="rId30"/>
    <p:sldLayoutId id="2147484921" r:id="rId31"/>
    <p:sldLayoutId id="2147484922" r:id="rId32"/>
    <p:sldLayoutId id="2147484924" r:id="rId33"/>
    <p:sldLayoutId id="2147484925" r:id="rId34"/>
    <p:sldLayoutId id="2147484926" r:id="rId35"/>
    <p:sldLayoutId id="2147484927" r:id="rId36"/>
  </p:sldLayoutIdLst>
  <p:hf sldNum="0" hdr="0" ftr="0" dt="0"/>
  <p:txStyles>
    <p:titleStyle>
      <a:lvl1pPr algn="l" defTabSz="685800" rtl="0" eaLnBrk="1" latinLnBrk="0" hangingPunct="1">
        <a:lnSpc>
          <a:spcPct val="100000"/>
        </a:lnSpc>
        <a:spcBef>
          <a:spcPct val="0"/>
        </a:spcBef>
        <a:buNone/>
        <a:defRPr sz="1875" kern="1200">
          <a:solidFill>
            <a:schemeClr val="tx1"/>
          </a:solidFill>
          <a:latin typeface="+mj-lt"/>
          <a:ea typeface="+mj-ea"/>
          <a:cs typeface="+mj-cs"/>
        </a:defRPr>
      </a:lvl1pPr>
    </p:titleStyle>
    <p:bodyStyle>
      <a:lvl1pPr marL="116586" indent="-116586" algn="l" defTabSz="685800" rtl="0" eaLnBrk="1" latinLnBrk="0" hangingPunct="1">
        <a:lnSpc>
          <a:spcPct val="100000"/>
        </a:lnSpc>
        <a:spcBef>
          <a:spcPts val="750"/>
        </a:spcBef>
        <a:buFont typeface="Arial" panose="020B0604020202020204" pitchFamily="34" charset="0"/>
        <a:buChar char="•"/>
        <a:defRPr sz="1200" kern="1200">
          <a:solidFill>
            <a:schemeClr val="tx1"/>
          </a:solidFill>
          <a:latin typeface="+mn-lt"/>
          <a:ea typeface="+mn-ea"/>
          <a:cs typeface="+mn-cs"/>
        </a:defRPr>
      </a:lvl1pPr>
      <a:lvl2pPr marL="352425" indent="-145733" algn="l" defTabSz="685800" rtl="0" eaLnBrk="1" latinLnBrk="0" hangingPunct="1">
        <a:lnSpc>
          <a:spcPct val="100000"/>
        </a:lnSpc>
        <a:spcBef>
          <a:spcPts val="375"/>
        </a:spcBef>
        <a:buFont typeface="Courier New" panose="02070309020205020404" pitchFamily="49" charset="0"/>
        <a:buChar char="o"/>
        <a:tabLst/>
        <a:defRPr sz="1200" kern="1200">
          <a:solidFill>
            <a:schemeClr val="tx1"/>
          </a:solidFill>
          <a:latin typeface="+mn-lt"/>
          <a:ea typeface="+mn-ea"/>
          <a:cs typeface="+mn-cs"/>
        </a:defRPr>
      </a:lvl2pPr>
      <a:lvl3pPr marL="566738" indent="-145733" algn="l" defTabSz="685800" rtl="0" eaLnBrk="1" latinLnBrk="0" hangingPunct="1">
        <a:lnSpc>
          <a:spcPct val="100000"/>
        </a:lnSpc>
        <a:spcBef>
          <a:spcPts val="375"/>
        </a:spcBef>
        <a:buFont typeface="Wingdings" pitchFamily="2" charset="2"/>
        <a:buChar char="§"/>
        <a:tabLst/>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4811" y="2114549"/>
            <a:ext cx="7980589" cy="981075"/>
          </a:xfrm>
        </p:spPr>
        <p:txBody>
          <a:bodyPr/>
          <a:lstStyle/>
          <a:p>
            <a:r>
              <a:rPr lang="en-US" b="1" dirty="0"/>
              <a:t>Quo Vadis CFPB? </a:t>
            </a:r>
            <a:br>
              <a:rPr lang="en-US" dirty="0"/>
            </a:br>
            <a:r>
              <a:rPr lang="en-US" b="1" dirty="0"/>
              <a:t>– Can Unfairness be the Basis for a Charge of  Discrimination? </a:t>
            </a:r>
            <a:br>
              <a:rPr lang="en-US" dirty="0"/>
            </a:br>
            <a:br>
              <a:rPr lang="en-US" dirty="0"/>
            </a:br>
            <a:endParaRPr lang="en-US" dirty="0"/>
          </a:p>
        </p:txBody>
      </p:sp>
      <p:sp>
        <p:nvSpPr>
          <p:cNvPr id="3" name="Text Placeholder 2"/>
          <p:cNvSpPr>
            <a:spLocks noGrp="1"/>
          </p:cNvSpPr>
          <p:nvPr>
            <p:ph type="body" sz="quarter" idx="10"/>
          </p:nvPr>
        </p:nvSpPr>
        <p:spPr>
          <a:xfrm>
            <a:off x="5095875" y="3564764"/>
            <a:ext cx="3733800" cy="892936"/>
          </a:xfrm>
        </p:spPr>
        <p:txBody>
          <a:bodyPr>
            <a:normAutofit fontScale="25000" lnSpcReduction="20000"/>
          </a:bodyPr>
          <a:lstStyle/>
          <a:p>
            <a:r>
              <a:rPr lang="en-US" sz="7200" i="1" dirty="0"/>
              <a:t>Terrence J. O’Loughlin, J.D., M.B.A.</a:t>
            </a:r>
            <a:endParaRPr lang="en-US" sz="7200" dirty="0"/>
          </a:p>
          <a:p>
            <a:r>
              <a:rPr lang="en-US" sz="7200" i="1" dirty="0"/>
              <a:t>Director of Compliance</a:t>
            </a:r>
            <a:endParaRPr lang="en-US" sz="7200" dirty="0"/>
          </a:p>
          <a:p>
            <a:r>
              <a:rPr lang="en-US" sz="7200" i="1" dirty="0"/>
              <a:t>The Reynolds and Reynolds Company</a:t>
            </a:r>
            <a:endParaRPr lang="en-US" sz="7200" dirty="0"/>
          </a:p>
          <a:p>
            <a:endParaRPr lang="en-US" dirty="0"/>
          </a:p>
        </p:txBody>
      </p:sp>
      <p:sp>
        <p:nvSpPr>
          <p:cNvPr id="4" name="Text Placeholder 3"/>
          <p:cNvSpPr>
            <a:spLocks noGrp="1"/>
          </p:cNvSpPr>
          <p:nvPr>
            <p:ph type="body" sz="quarter" idx="11"/>
          </p:nvPr>
        </p:nvSpPr>
        <p:spPr>
          <a:xfrm>
            <a:off x="986009" y="842879"/>
            <a:ext cx="771354" cy="177913"/>
          </a:xfrm>
        </p:spPr>
        <p:txBody>
          <a:bodyPr>
            <a:normAutofit fontScale="77500" lnSpcReduction="20000"/>
          </a:bodyPr>
          <a:lstStyle/>
          <a:p>
            <a:r>
              <a:rPr lang="en-US" dirty="0"/>
              <a:t>Prepared by:</a:t>
            </a:r>
          </a:p>
        </p:txBody>
      </p:sp>
      <p:sp>
        <p:nvSpPr>
          <p:cNvPr id="5" name="Text Placeholder 4"/>
          <p:cNvSpPr>
            <a:spLocks noGrp="1"/>
          </p:cNvSpPr>
          <p:nvPr>
            <p:ph type="body" sz="quarter" idx="12"/>
          </p:nvPr>
        </p:nvSpPr>
        <p:spPr>
          <a:xfrm>
            <a:off x="979884" y="988422"/>
            <a:ext cx="4035200" cy="585723"/>
          </a:xfrm>
        </p:spPr>
        <p:txBody>
          <a:bodyPr/>
          <a:lstStyle/>
          <a:p>
            <a:pPr>
              <a:lnSpc>
                <a:spcPct val="100000"/>
              </a:lnSpc>
              <a:spcBef>
                <a:spcPts val="0"/>
              </a:spcBef>
            </a:pPr>
            <a:endParaRPr lang="en-US" i="1" dirty="0"/>
          </a:p>
        </p:txBody>
      </p:sp>
      <p:pic>
        <p:nvPicPr>
          <p:cNvPr id="6" name="Picture 5"/>
          <p:cNvPicPr>
            <a:picLocks noChangeAspect="1"/>
          </p:cNvPicPr>
          <p:nvPr/>
        </p:nvPicPr>
        <p:blipFill>
          <a:blip r:embed="rId3"/>
          <a:stretch>
            <a:fillRect/>
          </a:stretch>
        </p:blipFill>
        <p:spPr>
          <a:xfrm>
            <a:off x="5610225" y="301297"/>
            <a:ext cx="2545695" cy="1272848"/>
          </a:xfrm>
          <a:prstGeom prst="rect">
            <a:avLst/>
          </a:prstGeom>
        </p:spPr>
      </p:pic>
      <p:pic>
        <p:nvPicPr>
          <p:cNvPr id="7" name="Picture 6"/>
          <p:cNvPicPr>
            <a:picLocks noChangeAspect="1"/>
          </p:cNvPicPr>
          <p:nvPr/>
        </p:nvPicPr>
        <p:blipFill>
          <a:blip r:embed="rId4"/>
          <a:stretch>
            <a:fillRect/>
          </a:stretch>
        </p:blipFill>
        <p:spPr>
          <a:xfrm>
            <a:off x="2466975" y="3481879"/>
            <a:ext cx="1466850" cy="10622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and State Agencies Work Together – Jurisdiction is Rarely a Problem </a:t>
            </a:r>
          </a:p>
        </p:txBody>
      </p:sp>
      <p:sp>
        <p:nvSpPr>
          <p:cNvPr id="3" name="Text Placeholder 2"/>
          <p:cNvSpPr>
            <a:spLocks noGrp="1"/>
          </p:cNvSpPr>
          <p:nvPr>
            <p:ph type="body" sz="quarter" idx="13"/>
          </p:nvPr>
        </p:nvSpPr>
        <p:spPr/>
        <p:txBody>
          <a:bodyPr/>
          <a:lstStyle/>
          <a:p>
            <a:r>
              <a:rPr lang="en-US" sz="1600" dirty="0"/>
              <a:t>DOJ – Department of Justice</a:t>
            </a:r>
          </a:p>
          <a:p>
            <a:r>
              <a:rPr lang="en-US" sz="1600" dirty="0"/>
              <a:t>CFPB – Consumer Financial Protection Bureau</a:t>
            </a:r>
          </a:p>
          <a:p>
            <a:r>
              <a:rPr lang="en-US" sz="1600" dirty="0"/>
              <a:t>FTC – Federal Trade Commission</a:t>
            </a:r>
          </a:p>
          <a:p>
            <a:r>
              <a:rPr lang="en-US" sz="1600" dirty="0"/>
              <a:t>NAAG – National Association of Attorneys General</a:t>
            </a:r>
          </a:p>
          <a:p>
            <a:r>
              <a:rPr lang="en-US" sz="1600" dirty="0"/>
              <a:t>DAGA – Democratic Attorney General Association</a:t>
            </a:r>
          </a:p>
          <a:p>
            <a:r>
              <a:rPr lang="en-US" sz="1600" dirty="0"/>
              <a:t>RAGA – Republican Attorney General Association</a:t>
            </a:r>
          </a:p>
        </p:txBody>
      </p:sp>
      <p:pic>
        <p:nvPicPr>
          <p:cNvPr id="5" name="Picture 4"/>
          <p:cNvPicPr>
            <a:picLocks noChangeAspect="1"/>
          </p:cNvPicPr>
          <p:nvPr/>
        </p:nvPicPr>
        <p:blipFill>
          <a:blip r:embed="rId2"/>
          <a:stretch>
            <a:fillRect/>
          </a:stretch>
        </p:blipFill>
        <p:spPr>
          <a:xfrm>
            <a:off x="1200150" y="1072166"/>
            <a:ext cx="3533775" cy="3156934"/>
          </a:xfrm>
          <a:prstGeom prst="rect">
            <a:avLst/>
          </a:prstGeom>
        </p:spPr>
      </p:pic>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69878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rtlCol="0">
            <a:normAutofit/>
          </a:bodyPr>
          <a:lstStyle/>
          <a:p>
            <a:pPr eaLnBrk="1" fontAlgn="auto" hangingPunct="1">
              <a:spcAft>
                <a:spcPts val="0"/>
              </a:spcAft>
              <a:defRPr/>
            </a:pPr>
            <a:endParaRPr lang="en-US" dirty="0"/>
          </a:p>
        </p:txBody>
      </p:sp>
      <p:sp>
        <p:nvSpPr>
          <p:cNvPr id="41987" name="Text Placeholder 2"/>
          <p:cNvSpPr>
            <a:spLocks noGrp="1"/>
          </p:cNvSpPr>
          <p:nvPr>
            <p:ph type="body" idx="1"/>
          </p:nvPr>
        </p:nvSpPr>
        <p:spPr>
          <a:xfrm>
            <a:off x="722313" y="215900"/>
            <a:ext cx="7772400" cy="3089275"/>
          </a:xfrm>
        </p:spPr>
        <p:txBody>
          <a:bodyPr/>
          <a:lstStyle/>
          <a:p>
            <a:pPr eaLnBrk="1" hangingPunct="1"/>
            <a:r>
              <a:rPr lang="en-US" altLang="en-US" sz="9600" b="1"/>
              <a:t>Politics</a:t>
            </a:r>
          </a:p>
          <a:p>
            <a:pPr eaLnBrk="1" hangingPunct="1"/>
            <a:endParaRPr lang="en-US" altLang="en-US"/>
          </a:p>
        </p:txBody>
      </p:sp>
    </p:spTree>
    <p:extLst>
      <p:ext uri="{BB962C8B-B14F-4D97-AF65-F5344CB8AC3E}">
        <p14:creationId xmlns:p14="http://schemas.microsoft.com/office/powerpoint/2010/main" val="386767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FF0000"/>
                </a:solidFill>
              </a:rPr>
              <a:t>The CFPB and FTC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287" y="1270000"/>
            <a:ext cx="4283075"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46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71550" y="476080"/>
            <a:ext cx="7543800" cy="743120"/>
          </a:xfrm>
        </p:spPr>
        <p:txBody>
          <a:bodyPr/>
          <a:lstStyle/>
          <a:p>
            <a:pPr eaLnBrk="1" hangingPunct="1"/>
            <a:r>
              <a:rPr lang="en-US" altLang="en-US" sz="6000" b="1" dirty="0" err="1">
                <a:solidFill>
                  <a:srgbClr val="0070C0"/>
                </a:solidFill>
              </a:rPr>
              <a:t>Rohit</a:t>
            </a:r>
            <a:r>
              <a:rPr lang="en-US" altLang="en-US" sz="6000" b="1" dirty="0">
                <a:solidFill>
                  <a:srgbClr val="0070C0"/>
                </a:solidFill>
              </a:rPr>
              <a:t> Chopra Hit List  </a:t>
            </a:r>
            <a:br>
              <a:rPr lang="en-US" altLang="en-US" sz="6000" b="1" dirty="0">
                <a:solidFill>
                  <a:srgbClr val="0070C0"/>
                </a:solidFill>
              </a:rPr>
            </a:br>
            <a:endParaRPr lang="en-US" altLang="en-US" sz="6000" b="1" dirty="0">
              <a:solidFill>
                <a:srgbClr val="0070C0"/>
              </a:solidFill>
            </a:endParaRPr>
          </a:p>
        </p:txBody>
      </p:sp>
      <p:pic>
        <p:nvPicPr>
          <p:cNvPr id="45059"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5138" y="1362075"/>
            <a:ext cx="4094162" cy="2533650"/>
          </a:xfrm>
        </p:spPr>
      </p:pic>
      <p:sp>
        <p:nvSpPr>
          <p:cNvPr id="33795" name="Content Placeholder 3"/>
          <p:cNvSpPr>
            <a:spLocks noGrp="1"/>
          </p:cNvSpPr>
          <p:nvPr>
            <p:ph sz="half" idx="2"/>
          </p:nvPr>
        </p:nvSpPr>
        <p:spPr>
          <a:xfrm>
            <a:off x="4751388" y="1543050"/>
            <a:ext cx="4024312" cy="3028950"/>
          </a:xfrm>
        </p:spPr>
        <p:txBody>
          <a:bodyPr rtlCol="0">
            <a:normAutofit fontScale="92500" lnSpcReduction="20000"/>
          </a:bodyPr>
          <a:lstStyle/>
          <a:p>
            <a:pPr eaLnBrk="1" fontAlgn="auto" hangingPunct="1">
              <a:spcAft>
                <a:spcPts val="0"/>
              </a:spcAft>
              <a:defRPr/>
            </a:pPr>
            <a:r>
              <a:rPr lang="en-US" altLang="en-US" sz="4000" dirty="0"/>
              <a:t>Credit Margins </a:t>
            </a:r>
          </a:p>
          <a:p>
            <a:pPr eaLnBrk="1" fontAlgn="auto" hangingPunct="1">
              <a:spcAft>
                <a:spcPts val="0"/>
              </a:spcAft>
              <a:defRPr/>
            </a:pPr>
            <a:r>
              <a:rPr lang="en-US" altLang="en-US" sz="4000" dirty="0"/>
              <a:t>Junk Fees</a:t>
            </a:r>
          </a:p>
          <a:p>
            <a:pPr eaLnBrk="1" fontAlgn="auto" hangingPunct="1">
              <a:spcAft>
                <a:spcPts val="0"/>
              </a:spcAft>
              <a:defRPr/>
            </a:pPr>
            <a:r>
              <a:rPr lang="en-US" altLang="en-US" sz="4000" dirty="0"/>
              <a:t>Equity</a:t>
            </a:r>
          </a:p>
          <a:p>
            <a:pPr eaLnBrk="1" fontAlgn="auto" hangingPunct="1">
              <a:spcAft>
                <a:spcPts val="0"/>
              </a:spcAft>
              <a:defRPr/>
            </a:pPr>
            <a:r>
              <a:rPr lang="en-US" altLang="en-US" sz="4000" dirty="0">
                <a:solidFill>
                  <a:srgbClr val="FF0000"/>
                </a:solidFill>
              </a:rPr>
              <a:t>Discrimination</a:t>
            </a:r>
          </a:p>
          <a:p>
            <a:pPr eaLnBrk="1" fontAlgn="auto" hangingPunct="1">
              <a:spcAft>
                <a:spcPts val="0"/>
              </a:spcAft>
              <a:defRPr/>
            </a:pPr>
            <a:r>
              <a:rPr lang="en-US" altLang="en-US" sz="4000" dirty="0">
                <a:solidFill>
                  <a:srgbClr val="FF0000"/>
                </a:solidFill>
              </a:rPr>
              <a:t>Fair Lending</a:t>
            </a:r>
          </a:p>
          <a:p>
            <a:pPr marL="87313" indent="0" eaLnBrk="1" fontAlgn="auto" hangingPunct="1">
              <a:spcAft>
                <a:spcPts val="0"/>
              </a:spcAft>
              <a:buFontTx/>
              <a:buNone/>
              <a:defRPr/>
            </a:pPr>
            <a:endParaRPr lang="en-US" altLang="en-US" sz="2400" dirty="0"/>
          </a:p>
          <a:p>
            <a:pPr eaLnBrk="1" fontAlgn="auto" hangingPunct="1">
              <a:spcAft>
                <a:spcPts val="0"/>
              </a:spcAft>
              <a:defRPr/>
            </a:pPr>
            <a:endParaRPr lang="en-US" altLang="en-US" sz="2400" i="1" dirty="0"/>
          </a:p>
        </p:txBody>
      </p:sp>
    </p:spTree>
    <p:extLst>
      <p:ext uri="{BB962C8B-B14F-4D97-AF65-F5344CB8AC3E}">
        <p14:creationId xmlns:p14="http://schemas.microsoft.com/office/powerpoint/2010/main" val="324077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87313" indent="0" eaLnBrk="1" fontAlgn="auto" hangingPunct="1">
              <a:spcAft>
                <a:spcPts val="0"/>
              </a:spcAft>
              <a:buFontTx/>
              <a:buNone/>
              <a:defRPr/>
            </a:pPr>
            <a:r>
              <a:rPr lang="en-US" sz="4400" b="1" dirty="0" err="1">
                <a:solidFill>
                  <a:srgbClr val="0070C0"/>
                </a:solidFill>
              </a:rPr>
              <a:t>Rohit</a:t>
            </a:r>
            <a:r>
              <a:rPr lang="en-US" sz="4400" b="1" dirty="0">
                <a:solidFill>
                  <a:srgbClr val="0070C0"/>
                </a:solidFill>
              </a:rPr>
              <a:t> Chopra Hit List</a:t>
            </a:r>
          </a:p>
          <a:p>
            <a:pPr eaLnBrk="1" fontAlgn="auto" hangingPunct="1">
              <a:spcAft>
                <a:spcPts val="0"/>
              </a:spcAft>
              <a:defRPr/>
            </a:pPr>
            <a:r>
              <a:rPr lang="en-US" sz="2800" i="1" dirty="0"/>
              <a:t>Equity </a:t>
            </a:r>
          </a:p>
          <a:p>
            <a:pPr eaLnBrk="1" fontAlgn="auto" hangingPunct="1">
              <a:spcAft>
                <a:spcPts val="0"/>
              </a:spcAft>
              <a:defRPr/>
            </a:pPr>
            <a:r>
              <a:rPr lang="en-US" sz="2800" i="1" dirty="0"/>
              <a:t>Discrimination</a:t>
            </a:r>
          </a:p>
          <a:p>
            <a:pPr lvl="1" eaLnBrk="1" fontAlgn="auto" hangingPunct="1">
              <a:spcAft>
                <a:spcPts val="0"/>
              </a:spcAft>
              <a:defRPr/>
            </a:pPr>
            <a:r>
              <a:rPr lang="en-US" sz="2800" dirty="0"/>
              <a:t>May 2020 statement: “…today’s action marks the beginning of more date-driven detection of discrimination and a systemic approach to protecting Americans from auto market abuses.”</a:t>
            </a:r>
          </a:p>
        </p:txBody>
      </p:sp>
    </p:spTree>
    <p:extLst>
      <p:ext uri="{BB962C8B-B14F-4D97-AF65-F5344CB8AC3E}">
        <p14:creationId xmlns:p14="http://schemas.microsoft.com/office/powerpoint/2010/main" val="255208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z="3600" b="1">
                <a:solidFill>
                  <a:srgbClr val="0070C0"/>
                </a:solidFill>
                <a:latin typeface="Arial" panose="020B0604020202020204" pitchFamily="34" charset="0"/>
                <a:cs typeface="Arial" panose="020B0604020202020204" pitchFamily="34" charset="0"/>
              </a:rPr>
              <a:t>FTC Commissioner </a:t>
            </a:r>
            <a:br>
              <a:rPr lang="en-US" altLang="en-US" sz="3600" b="1">
                <a:solidFill>
                  <a:srgbClr val="0070C0"/>
                </a:solidFill>
                <a:latin typeface="Arial" panose="020B0604020202020204" pitchFamily="34" charset="0"/>
                <a:cs typeface="Arial" panose="020B0604020202020204" pitchFamily="34" charset="0"/>
              </a:rPr>
            </a:br>
            <a:r>
              <a:rPr lang="en-US" altLang="en-US" sz="3600" b="1">
                <a:solidFill>
                  <a:srgbClr val="0070C0"/>
                </a:solidFill>
                <a:latin typeface="Arial" panose="020B0604020202020204" pitchFamily="34" charset="0"/>
                <a:cs typeface="Arial" panose="020B0604020202020204" pitchFamily="34" charset="0"/>
              </a:rPr>
              <a:t>Rebecca Kelly Slaughter </a:t>
            </a:r>
          </a:p>
        </p:txBody>
      </p:sp>
      <p:sp>
        <p:nvSpPr>
          <p:cNvPr id="47107" name="Content Placeholder 2"/>
          <p:cNvSpPr>
            <a:spLocks noGrp="1"/>
          </p:cNvSpPr>
          <p:nvPr>
            <p:ph type="body" idx="1"/>
          </p:nvPr>
        </p:nvSpPr>
        <p:spPr>
          <a:xfrm>
            <a:off x="371475" y="1981200"/>
            <a:ext cx="8358188" cy="2590800"/>
          </a:xfrm>
        </p:spPr>
        <p:txBody>
          <a:bodyPr>
            <a:normAutofit lnSpcReduction="10000"/>
          </a:bodyPr>
          <a:lstStyle/>
          <a:p>
            <a:pPr eaLnBrk="1" hangingPunct="1"/>
            <a:r>
              <a:rPr lang="en-US" altLang="en-US" sz="2400" dirty="0">
                <a:latin typeface="Arial" panose="020B0604020202020204" pitchFamily="34" charset="0"/>
                <a:cs typeface="Arial" panose="020B0604020202020204" pitchFamily="34" charset="0"/>
              </a:rPr>
              <a:t>“The automobile-financing market in the United States is profoundly broken.”</a:t>
            </a:r>
          </a:p>
          <a:p>
            <a:pPr eaLnBrk="1" hangingPunct="1"/>
            <a:r>
              <a:rPr lang="en-US" altLang="en-US" sz="2400" dirty="0">
                <a:latin typeface="Arial" panose="020B0604020202020204" pitchFamily="34" charset="0"/>
                <a:cs typeface="Arial" panose="020B0604020202020204" pitchFamily="34" charset="0"/>
              </a:rPr>
              <a:t>“On that score, dealer markup has got to go. And I would like to help.” </a:t>
            </a:r>
          </a:p>
          <a:p>
            <a:pPr eaLnBrk="1" hangingPunct="1"/>
            <a:r>
              <a:rPr lang="en-US" altLang="en-US" sz="2400" dirty="0">
                <a:solidFill>
                  <a:srgbClr val="FF0000"/>
                </a:solidFill>
                <a:latin typeface="Arial" panose="020B0604020202020204" pitchFamily="34" charset="0"/>
                <a:cs typeface="Arial" panose="020B0604020202020204" pitchFamily="34" charset="0"/>
              </a:rPr>
              <a:t>“The policy of permitting unfettered discretionary dealer markup leads to the same racist result, whether or not discriminatory intent is involved.” </a:t>
            </a:r>
          </a:p>
          <a:p>
            <a:pPr eaLnBrk="1" hangingPunct="1"/>
            <a:endParaRPr lang="en-US" altLang="en-US" sz="2400"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p:txBody>
      </p:sp>
      <p:pic>
        <p:nvPicPr>
          <p:cNvPr id="471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5638" y="276225"/>
            <a:ext cx="17240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70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962026" y="476080"/>
            <a:ext cx="6181725" cy="3977585"/>
          </a:xfrm>
        </p:spPr>
        <p:txBody>
          <a:bodyPr/>
          <a:lstStyle/>
          <a:p>
            <a:r>
              <a:rPr lang="en-US" sz="2400" dirty="0"/>
              <a:t>In March 2022, the CFPB announced its intention to use its authority to prosecute discrimination </a:t>
            </a:r>
            <a:r>
              <a:rPr lang="en-US" sz="2400" b="1" i="1" dirty="0">
                <a:solidFill>
                  <a:srgbClr val="FF0000"/>
                </a:solidFill>
              </a:rPr>
              <a:t>as an unfair act or practice </a:t>
            </a:r>
            <a:r>
              <a:rPr lang="en-US" sz="2400" dirty="0"/>
              <a:t>in any financial services category.  This would include banking, servicing, collections, credit reporting, payments, or money transfers and remittances. Advertising, pricing, and other areas are targets for the Bureau to ensure that companies are appropriately testing for and eliminating illegal discrimination.</a:t>
            </a:r>
          </a:p>
          <a:p>
            <a:endParaRPr lang="en-US" dirty="0"/>
          </a:p>
        </p:txBody>
      </p:sp>
    </p:spTree>
    <p:extLst>
      <p:ext uri="{BB962C8B-B14F-4D97-AF65-F5344CB8AC3E}">
        <p14:creationId xmlns:p14="http://schemas.microsoft.com/office/powerpoint/2010/main" val="302155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r>
              <a:rPr lang="en-US" dirty="0"/>
              <a:t>In March 2022, the CFPB announced its intention to use its authority to prosecute discrimination as an unfair act or practice in any financial services category.  This would include banking, servicing, collections, credit reporting, payments, or money transfers and remittances. Advertising, pricing, and other areas are targets for the Bureau to ensure that companies are appropriately testing for and eliminating illegal discrimination.</a:t>
            </a:r>
          </a:p>
          <a:p>
            <a:endParaRPr lang="en-US" dirty="0"/>
          </a:p>
        </p:txBody>
      </p:sp>
      <p:pic>
        <p:nvPicPr>
          <p:cNvPr id="4" name="Picture 3"/>
          <p:cNvPicPr>
            <a:picLocks noChangeAspect="1"/>
          </p:cNvPicPr>
          <p:nvPr/>
        </p:nvPicPr>
        <p:blipFill>
          <a:blip r:embed="rId2"/>
          <a:stretch>
            <a:fillRect/>
          </a:stretch>
        </p:blipFill>
        <p:spPr>
          <a:xfrm>
            <a:off x="823912" y="114300"/>
            <a:ext cx="7496175" cy="4914900"/>
          </a:xfrm>
          <a:prstGeom prst="rect">
            <a:avLst/>
          </a:prstGeom>
        </p:spPr>
      </p:pic>
    </p:spTree>
    <p:extLst>
      <p:ext uri="{BB962C8B-B14F-4D97-AF65-F5344CB8AC3E}">
        <p14:creationId xmlns:p14="http://schemas.microsoft.com/office/powerpoint/2010/main" val="337267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CFPB’s Unfairness Test </a:t>
            </a:r>
          </a:p>
        </p:txBody>
      </p:sp>
      <p:sp>
        <p:nvSpPr>
          <p:cNvPr id="3" name="Text Placeholder 2"/>
          <p:cNvSpPr>
            <a:spLocks noGrp="1"/>
          </p:cNvSpPr>
          <p:nvPr>
            <p:ph type="body" sz="quarter" idx="12"/>
          </p:nvPr>
        </p:nvSpPr>
        <p:spPr>
          <a:xfrm>
            <a:off x="971550" y="1047750"/>
            <a:ext cx="6181725" cy="3405915"/>
          </a:xfrm>
        </p:spPr>
        <p:txBody>
          <a:bodyPr/>
          <a:lstStyle/>
          <a:p>
            <a:r>
              <a:rPr lang="en-US" sz="2000" dirty="0"/>
              <a:t>The CFPB’s unfairness test is trifurcated: </a:t>
            </a:r>
          </a:p>
          <a:p>
            <a:pPr lvl="1"/>
            <a:r>
              <a:rPr lang="en-US" sz="2000" dirty="0"/>
              <a:t>(1) discrimination causes or is likely to cause substantial injury to consumers, </a:t>
            </a:r>
          </a:p>
          <a:p>
            <a:pPr lvl="1"/>
            <a:r>
              <a:rPr lang="en-US" sz="2000" dirty="0"/>
              <a:t>(2) such injuries are not reasonably avoidable by consumers, and </a:t>
            </a:r>
          </a:p>
          <a:p>
            <a:pPr lvl="1"/>
            <a:r>
              <a:rPr lang="en-US" sz="2000" dirty="0"/>
              <a:t>(3) those injuries are not outweighed by countervailing benefits to consumers or competition. </a:t>
            </a:r>
          </a:p>
          <a:p>
            <a:r>
              <a:rPr lang="en-US" sz="2000" dirty="0"/>
              <a:t>It’s the view of the Bureau that consumers may be unaware that they have been the subject of discrimination. </a:t>
            </a:r>
          </a:p>
          <a:p>
            <a:endParaRPr lang="en-US" dirty="0"/>
          </a:p>
        </p:txBody>
      </p:sp>
    </p:spTree>
    <p:extLst>
      <p:ext uri="{BB962C8B-B14F-4D97-AF65-F5344CB8AC3E}">
        <p14:creationId xmlns:p14="http://schemas.microsoft.com/office/powerpoint/2010/main" val="173380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CFPB’s Updated Unfair, Deceptive, or Abusive Acts or Practices (UDAAPs) Examination Manual </a:t>
            </a:r>
            <a:br>
              <a:rPr lang="en-US" dirty="0"/>
            </a:br>
            <a:endParaRPr lang="en-US" dirty="0"/>
          </a:p>
        </p:txBody>
      </p:sp>
      <p:sp>
        <p:nvSpPr>
          <p:cNvPr id="3" name="Text Placeholder 2"/>
          <p:cNvSpPr>
            <a:spLocks noGrp="1"/>
          </p:cNvSpPr>
          <p:nvPr>
            <p:ph type="body" sz="quarter" idx="12"/>
          </p:nvPr>
        </p:nvSpPr>
        <p:spPr>
          <a:xfrm>
            <a:off x="695325" y="933450"/>
            <a:ext cx="7934325" cy="3520215"/>
          </a:xfrm>
        </p:spPr>
        <p:txBody>
          <a:bodyPr/>
          <a:lstStyle/>
          <a:p>
            <a:r>
              <a:rPr lang="en-US" sz="1600" dirty="0"/>
              <a:t>The Manual was updated to interpret unfairness as a tool to combat discrimination through the Bureau’s examination process. The Manual provides the explication of this expectation that organizations will respect the UDAAP standard and apply it ubiquitously throughout their business activities. </a:t>
            </a:r>
          </a:p>
          <a:p>
            <a:r>
              <a:rPr lang="en-US" sz="1600" dirty="0"/>
              <a:t>The examination process will track businesses to ensure that they are implementing the following:</a:t>
            </a:r>
          </a:p>
          <a:p>
            <a:pPr lvl="1"/>
            <a:r>
              <a:rPr lang="en-US" sz="1600" dirty="0"/>
              <a:t>Have processes to "prevent discrimination in relation to all aspects of consumer financial products or services."  This would include their compliance programs with appraisals of their protocols to identity and combat discrimination.</a:t>
            </a:r>
          </a:p>
          <a:p>
            <a:pPr lvl="1"/>
            <a:r>
              <a:rPr lang="en-US" sz="1600" dirty="0"/>
              <a:t>Insure that business "… policies, procedures and practices do not target or exclude consumers from products and services, or offer different terms and conditions, in a discriminatory manner,"</a:t>
            </a:r>
          </a:p>
          <a:p>
            <a:endParaRPr lang="en-US" sz="1600" dirty="0"/>
          </a:p>
        </p:txBody>
      </p:sp>
    </p:spTree>
    <p:extLst>
      <p:ext uri="{BB962C8B-B14F-4D97-AF65-F5344CB8AC3E}">
        <p14:creationId xmlns:p14="http://schemas.microsoft.com/office/powerpoint/2010/main" val="315572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Reynolds and Reynolds</a:t>
            </a:r>
          </a:p>
        </p:txBody>
      </p:sp>
      <p:sp>
        <p:nvSpPr>
          <p:cNvPr id="4" name="TextBox 3">
            <a:extLst>
              <a:ext uri="{FF2B5EF4-FFF2-40B4-BE49-F238E27FC236}">
                <a16:creationId xmlns:a16="http://schemas.microsoft.com/office/drawing/2014/main" id="{55964EBF-F218-0642-A101-6D65E307A986}"/>
              </a:ext>
            </a:extLst>
          </p:cNvPr>
          <p:cNvSpPr txBox="1"/>
          <p:nvPr/>
        </p:nvSpPr>
        <p:spPr>
          <a:xfrm>
            <a:off x="0" y="4305300"/>
            <a:ext cx="9144000" cy="246221"/>
          </a:xfrm>
          <a:prstGeom prst="rect">
            <a:avLst/>
          </a:prstGeom>
          <a:noFill/>
        </p:spPr>
        <p:txBody>
          <a:bodyPr>
            <a:spAutoFit/>
          </a:bodyPr>
          <a:lstStyle/>
          <a:p>
            <a:pPr algn="ctr">
              <a:defRPr/>
            </a:pPr>
            <a:r>
              <a:rPr lang="en-US" sz="500" i="1" dirty="0">
                <a:solidFill>
                  <a:schemeClr val="bg1">
                    <a:lumMod val="65000"/>
                  </a:schemeClr>
                </a:solidFill>
                <a:latin typeface="+mn-lt"/>
                <a:cs typeface="Arial" panose="020B0604020202020204" pitchFamily="34" charset="0"/>
              </a:rPr>
              <a:t>The views, information, or opinions expressed during this content are solely those of the individuals involved and do not necessarily represent those of </a:t>
            </a:r>
            <a:r>
              <a:rPr lang="en-US" sz="500" i="1" dirty="0" err="1">
                <a:solidFill>
                  <a:schemeClr val="bg1">
                    <a:lumMod val="65000"/>
                  </a:schemeClr>
                </a:solidFill>
                <a:latin typeface="+mn-lt"/>
                <a:cs typeface="Arial" panose="020B0604020202020204" pitchFamily="34" charset="0"/>
              </a:rPr>
              <a:t>Bobit</a:t>
            </a:r>
            <a:r>
              <a:rPr lang="en-US" sz="500" i="1" dirty="0">
                <a:solidFill>
                  <a:schemeClr val="bg1">
                    <a:lumMod val="65000"/>
                  </a:schemeClr>
                </a:solidFill>
                <a:latin typeface="+mn-lt"/>
                <a:cs typeface="Arial" panose="020B0604020202020204" pitchFamily="34" charset="0"/>
              </a:rPr>
              <a:t> Business Media, its brands and its employees.</a:t>
            </a:r>
            <a:br>
              <a:rPr lang="en-US" sz="500" i="1" dirty="0">
                <a:solidFill>
                  <a:schemeClr val="bg1">
                    <a:lumMod val="65000"/>
                  </a:schemeClr>
                </a:solidFill>
                <a:latin typeface="+mn-lt"/>
                <a:cs typeface="Arial" panose="020B0604020202020204" pitchFamily="34" charset="0"/>
              </a:rPr>
            </a:br>
            <a:endParaRPr lang="en-US" sz="500" i="1" dirty="0">
              <a:solidFill>
                <a:schemeClr val="bg1">
                  <a:lumMod val="65000"/>
                </a:schemeClr>
              </a:solidFill>
              <a:latin typeface="+mn-lt"/>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47" y="1427724"/>
            <a:ext cx="7636355" cy="2326151"/>
          </a:xfrm>
          <a:prstGeom prst="rect">
            <a:avLst/>
          </a:prstGeom>
        </p:spPr>
      </p:pic>
    </p:spTree>
    <p:extLst>
      <p:ext uri="{BB962C8B-B14F-4D97-AF65-F5344CB8AC3E}">
        <p14:creationId xmlns:p14="http://schemas.microsoft.com/office/powerpoint/2010/main" val="307270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CFPB’s Updated Unfair, Deceptive, or Abusive Acts or Practices (UDAAPs) Examination Manual </a:t>
            </a:r>
            <a:br>
              <a:rPr lang="en-US" dirty="0"/>
            </a:br>
            <a:endParaRPr lang="en-US" dirty="0"/>
          </a:p>
        </p:txBody>
      </p:sp>
      <p:sp>
        <p:nvSpPr>
          <p:cNvPr id="3" name="Text Placeholder 2"/>
          <p:cNvSpPr>
            <a:spLocks noGrp="1"/>
          </p:cNvSpPr>
          <p:nvPr>
            <p:ph type="body" sz="quarter" idx="12"/>
          </p:nvPr>
        </p:nvSpPr>
        <p:spPr>
          <a:xfrm>
            <a:off x="695325" y="933450"/>
            <a:ext cx="7934325" cy="3520215"/>
          </a:xfrm>
        </p:spPr>
        <p:txBody>
          <a:bodyPr/>
          <a:lstStyle/>
          <a:p>
            <a:r>
              <a:rPr lang="en-US" sz="1800" dirty="0"/>
              <a:t>CONTINUING</a:t>
            </a:r>
          </a:p>
          <a:p>
            <a:r>
              <a:rPr lang="en-US" sz="1800" dirty="0"/>
              <a:t>The examination process will track businesses to ensure that they are implementing the following:</a:t>
            </a:r>
          </a:p>
          <a:p>
            <a:pPr lvl="1"/>
            <a:r>
              <a:rPr lang="en-US" sz="1800" dirty="0"/>
              <a:t>"… [M]</a:t>
            </a:r>
            <a:r>
              <a:rPr lang="en-US" sz="1800" dirty="0" err="1"/>
              <a:t>arketing</a:t>
            </a:r>
            <a:r>
              <a:rPr lang="en-US" sz="1800" dirty="0"/>
              <a:t> or advertising does not improperly target or exclude consumers on a discriminatory basis, including through digital advertising,"</a:t>
            </a:r>
          </a:p>
          <a:p>
            <a:pPr lvl="1"/>
            <a:r>
              <a:rPr lang="en-US" sz="1800" dirty="0"/>
              <a:t>Customer service personnel will be trained to prevent discrimination.</a:t>
            </a:r>
          </a:p>
          <a:p>
            <a:pPr lvl="1"/>
            <a:r>
              <a:rPr lang="en-US" sz="1800" dirty="0"/>
              <a:t>Verification protocols will apply to "…employees and third parties who market or promote products or services [who] are adequately trained so that they do not engage in unfair, deceptive, or abusive acts or practices, including discrimination."</a:t>
            </a:r>
          </a:p>
          <a:p>
            <a:endParaRPr lang="en-US" dirty="0"/>
          </a:p>
        </p:txBody>
      </p:sp>
    </p:spTree>
    <p:extLst>
      <p:ext uri="{BB962C8B-B14F-4D97-AF65-F5344CB8AC3E}">
        <p14:creationId xmlns:p14="http://schemas.microsoft.com/office/powerpoint/2010/main" val="362915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CFPB’s Updated Unfair, Deceptive, or Abusive Acts or Practices (UDAAPs) Examination Manual</a:t>
            </a:r>
            <a:endParaRPr lang="en-US" dirty="0"/>
          </a:p>
        </p:txBody>
      </p:sp>
      <p:sp>
        <p:nvSpPr>
          <p:cNvPr id="3" name="Text Placeholder 2"/>
          <p:cNvSpPr>
            <a:spLocks noGrp="1"/>
          </p:cNvSpPr>
          <p:nvPr>
            <p:ph type="body" sz="quarter" idx="12"/>
          </p:nvPr>
        </p:nvSpPr>
        <p:spPr>
          <a:xfrm>
            <a:off x="962026" y="1271587"/>
            <a:ext cx="7458074" cy="3182078"/>
          </a:xfrm>
        </p:spPr>
        <p:txBody>
          <a:bodyPr/>
          <a:lstStyle/>
          <a:p>
            <a:r>
              <a:rPr lang="en-US" sz="1800" dirty="0"/>
              <a:t>CFPB examiners will require supervised companies to demonstrate their processes for assessing risks and discriminatory outcomes, including documentation of customer demographics and the impact of products and fees on different demographic groups.</a:t>
            </a:r>
          </a:p>
          <a:p>
            <a:r>
              <a:rPr lang="en-US" sz="1800" dirty="0"/>
              <a:t>The CFPB is careful to note that injuries sustained from discrimination do not need to be intentional. Machine learning models and artificial intelligence will be a point of focus for “any potential discriminatory outcomes.” Disparate impact will be a preferred theory for UDAAP analysis. </a:t>
            </a:r>
          </a:p>
          <a:p>
            <a:endParaRPr lang="en-US" dirty="0"/>
          </a:p>
        </p:txBody>
      </p:sp>
    </p:spTree>
    <p:extLst>
      <p:ext uri="{BB962C8B-B14F-4D97-AF65-F5344CB8AC3E}">
        <p14:creationId xmlns:p14="http://schemas.microsoft.com/office/powerpoint/2010/main" val="300987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The CFPB Audit Manual </a:t>
            </a:r>
          </a:p>
        </p:txBody>
      </p:sp>
      <p:pic>
        <p:nvPicPr>
          <p:cNvPr id="3" name="Picture 2"/>
          <p:cNvPicPr>
            <a:picLocks noChangeAspect="1"/>
          </p:cNvPicPr>
          <p:nvPr/>
        </p:nvPicPr>
        <p:blipFill>
          <a:blip r:embed="rId2"/>
          <a:stretch>
            <a:fillRect/>
          </a:stretch>
        </p:blipFill>
        <p:spPr>
          <a:xfrm>
            <a:off x="1276350" y="1057275"/>
            <a:ext cx="5967183" cy="3733800"/>
          </a:xfrm>
          <a:prstGeom prst="rect">
            <a:avLst/>
          </a:prstGeom>
        </p:spPr>
      </p:pic>
    </p:spTree>
    <p:extLst>
      <p:ext uri="{BB962C8B-B14F-4D97-AF65-F5344CB8AC3E}">
        <p14:creationId xmlns:p14="http://schemas.microsoft.com/office/powerpoint/2010/main" val="176164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p:txBody>
          <a:bodyPr/>
          <a:lstStyle/>
          <a:p>
            <a:pPr>
              <a:defRPr/>
            </a:pPr>
            <a:r>
              <a:rPr lang="en-US" altLang="en-US" sz="4400" b="1" dirty="0"/>
              <a:t>Legal Challenges:  Government Action</a:t>
            </a:r>
          </a:p>
          <a:p>
            <a:pPr>
              <a:defRPr/>
            </a:pPr>
            <a:r>
              <a:rPr lang="en-US" altLang="en-US" sz="4400" b="1" dirty="0"/>
              <a:t>Past is Prologue</a:t>
            </a:r>
          </a:p>
          <a:p>
            <a:pPr lvl="1">
              <a:defRPr/>
            </a:pPr>
            <a:r>
              <a:rPr lang="en-US" altLang="en-US" sz="3200" b="1" dirty="0"/>
              <a:t>Prosecuting Discrimination</a:t>
            </a:r>
          </a:p>
          <a:p>
            <a:endParaRPr lang="en-US" dirty="0"/>
          </a:p>
        </p:txBody>
      </p:sp>
    </p:spTree>
    <p:extLst>
      <p:ext uri="{BB962C8B-B14F-4D97-AF65-F5344CB8AC3E}">
        <p14:creationId xmlns:p14="http://schemas.microsoft.com/office/powerpoint/2010/main" val="118960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28650" y="111125"/>
            <a:ext cx="7886700" cy="758825"/>
          </a:xfrm>
        </p:spPr>
        <p:txBody>
          <a:bodyPr/>
          <a:lstStyle/>
          <a:p>
            <a:pPr eaLnBrk="1" hangingPunct="1"/>
            <a:r>
              <a:rPr lang="en-US" altLang="en-US" b="1" dirty="0">
                <a:solidFill>
                  <a:srgbClr val="0070C0"/>
                </a:solidFill>
                <a:latin typeface="Arial" panose="020B0604020202020204" pitchFamily="34" charset="0"/>
                <a:cs typeface="Arial" panose="020B0604020202020204" pitchFamily="34" charset="0"/>
              </a:rPr>
              <a:t>The FTC</a:t>
            </a:r>
          </a:p>
        </p:txBody>
      </p:sp>
      <p:sp>
        <p:nvSpPr>
          <p:cNvPr id="3" name="Content Placeholder 2"/>
          <p:cNvSpPr>
            <a:spLocks noGrp="1"/>
          </p:cNvSpPr>
          <p:nvPr>
            <p:ph type="body" idx="1"/>
          </p:nvPr>
        </p:nvSpPr>
        <p:spPr>
          <a:xfrm>
            <a:off x="628650" y="720725"/>
            <a:ext cx="7061200" cy="3851275"/>
          </a:xfrm>
        </p:spPr>
        <p:txBody>
          <a:bodyPr rtlCol="0">
            <a:normAutofit fontScale="92500" lnSpcReduction="20000"/>
          </a:bodyPr>
          <a:lstStyle/>
          <a:p>
            <a:pPr marL="65485" indent="0" eaLnBrk="1" fontAlgn="auto" hangingPunct="1">
              <a:spcAft>
                <a:spcPts val="0"/>
              </a:spcAft>
              <a:buFontTx/>
              <a:buNone/>
              <a:defRPr/>
            </a:pPr>
            <a:endParaRPr lang="en-US" sz="1350" b="1" dirty="0">
              <a:solidFill>
                <a:srgbClr val="00B0F0"/>
              </a:solidFill>
            </a:endParaRPr>
          </a:p>
          <a:p>
            <a:pPr marL="65485" indent="0" eaLnBrk="1" fontAlgn="auto" hangingPunct="1">
              <a:spcAft>
                <a:spcPts val="0"/>
              </a:spcAft>
              <a:buFontTx/>
              <a:buNone/>
              <a:defRPr/>
            </a:pPr>
            <a:r>
              <a:rPr lang="en-US" sz="2000" b="1" dirty="0"/>
              <a:t>In the Matter of Liberty Chevrolet, Inc. d/b/a Bronx Honda </a:t>
            </a:r>
          </a:p>
          <a:p>
            <a:pPr eaLnBrk="1" fontAlgn="auto" hangingPunct="1">
              <a:spcAft>
                <a:spcPts val="0"/>
              </a:spcAft>
              <a:defRPr/>
            </a:pPr>
            <a:r>
              <a:rPr lang="en-US" sz="2000" b="1" dirty="0"/>
              <a:t>ALLEGATIONS  </a:t>
            </a:r>
          </a:p>
          <a:p>
            <a:pPr eaLnBrk="1" fontAlgn="auto" hangingPunct="1">
              <a:spcAft>
                <a:spcPts val="0"/>
              </a:spcAft>
              <a:defRPr/>
            </a:pPr>
            <a:r>
              <a:rPr lang="en-US" sz="2000" b="1" dirty="0">
                <a:solidFill>
                  <a:srgbClr val="0070C0"/>
                </a:solidFill>
              </a:rPr>
              <a:t>Race Discrimination in Financing Terms</a:t>
            </a:r>
            <a:r>
              <a:rPr lang="en-US" sz="2000" dirty="0">
                <a:solidFill>
                  <a:srgbClr val="0070C0"/>
                </a:solidFill>
              </a:rPr>
              <a:t>. </a:t>
            </a:r>
          </a:p>
          <a:p>
            <a:pPr lvl="1" eaLnBrk="1" fontAlgn="auto" hangingPunct="1">
              <a:spcAft>
                <a:spcPts val="0"/>
              </a:spcAft>
              <a:defRPr/>
            </a:pPr>
            <a:r>
              <a:rPr lang="en-US" sz="2000" dirty="0"/>
              <a:t>used derogatory terms to refer to minority customers. </a:t>
            </a:r>
          </a:p>
          <a:p>
            <a:pPr lvl="1" eaLnBrk="1" fontAlgn="auto" hangingPunct="1">
              <a:spcAft>
                <a:spcPts val="0"/>
              </a:spcAft>
              <a:defRPr/>
            </a:pPr>
            <a:r>
              <a:rPr lang="en-US" sz="2000" b="1" dirty="0">
                <a:solidFill>
                  <a:srgbClr val="0070C0"/>
                </a:solidFill>
              </a:rPr>
              <a:t>defendants instructed their sales personnel to charge higher markups and additional fees to African-American and Hispanic customers</a:t>
            </a:r>
          </a:p>
          <a:p>
            <a:pPr eaLnBrk="1" fontAlgn="auto" hangingPunct="1">
              <a:spcAft>
                <a:spcPts val="0"/>
              </a:spcAft>
              <a:defRPr/>
            </a:pPr>
            <a:r>
              <a:rPr lang="en-US" sz="2000" b="1" dirty="0"/>
              <a:t>Deceptive Advertising</a:t>
            </a:r>
            <a:r>
              <a:rPr lang="en-US" sz="2000" dirty="0"/>
              <a:t>.  </a:t>
            </a:r>
          </a:p>
          <a:p>
            <a:pPr eaLnBrk="1" fontAlgn="auto" hangingPunct="1">
              <a:spcAft>
                <a:spcPts val="0"/>
              </a:spcAft>
              <a:defRPr/>
            </a:pPr>
            <a:r>
              <a:rPr lang="en-US" sz="2000" b="1" dirty="0"/>
              <a:t>Unauthorized Charges on Certified Pre-owned Cars</a:t>
            </a:r>
            <a:r>
              <a:rPr lang="en-US" sz="2000" dirty="0"/>
              <a:t>. </a:t>
            </a:r>
            <a:r>
              <a:rPr lang="en-US" sz="2000" b="1" dirty="0"/>
              <a:t>Various  Deceptive Fees</a:t>
            </a:r>
            <a:r>
              <a:rPr lang="en-US" sz="2000" dirty="0"/>
              <a:t>. </a:t>
            </a:r>
          </a:p>
          <a:p>
            <a:pPr eaLnBrk="1" fontAlgn="auto" hangingPunct="1">
              <a:spcAft>
                <a:spcPts val="0"/>
              </a:spcAft>
              <a:defRPr/>
            </a:pPr>
            <a:r>
              <a:rPr lang="en-US" sz="2000" b="1" dirty="0"/>
              <a:t>Truth in Lending Act advertising violations.</a:t>
            </a:r>
            <a:r>
              <a:rPr lang="en-US" sz="2000" dirty="0"/>
              <a:t> $1,500,000 Settlement</a:t>
            </a:r>
          </a:p>
        </p:txBody>
      </p:sp>
    </p:spTree>
    <p:extLst>
      <p:ext uri="{BB962C8B-B14F-4D97-AF65-F5344CB8AC3E}">
        <p14:creationId xmlns:p14="http://schemas.microsoft.com/office/powerpoint/2010/main" val="1655367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p:nvPr>
        </p:nvSpPr>
        <p:spPr/>
        <p:txBody>
          <a:bodyPr rtlCol="0">
            <a:normAutofit lnSpcReduction="10000"/>
          </a:bodyPr>
          <a:lstStyle/>
          <a:p>
            <a:pPr marL="87313" indent="0" eaLnBrk="1" fontAlgn="auto" hangingPunct="1">
              <a:spcAft>
                <a:spcPts val="0"/>
              </a:spcAft>
              <a:buFontTx/>
              <a:buNone/>
              <a:defRPr/>
            </a:pPr>
            <a:r>
              <a:rPr lang="en-US" altLang="en-US" sz="2800" b="1" dirty="0">
                <a:solidFill>
                  <a:srgbClr val="0070C0"/>
                </a:solidFill>
                <a:latin typeface="Calibri" panose="020F0502020204030204" pitchFamily="34" charset="0"/>
              </a:rPr>
              <a:t>FTC Enforcement Against Dealers</a:t>
            </a:r>
            <a:br>
              <a:rPr lang="en-US" altLang="en-US" b="1" dirty="0">
                <a:solidFill>
                  <a:srgbClr val="0070C0"/>
                </a:solidFill>
                <a:latin typeface="Calibri" panose="020F0502020204030204" pitchFamily="34" charset="0"/>
              </a:rPr>
            </a:br>
            <a:endParaRPr lang="en-US" altLang="en-US" b="1" dirty="0">
              <a:solidFill>
                <a:srgbClr val="0070C0"/>
              </a:solidFill>
              <a:latin typeface="Calibri" panose="020F0502020204030204" pitchFamily="34" charset="0"/>
            </a:endParaRPr>
          </a:p>
          <a:p>
            <a:pPr eaLnBrk="1" fontAlgn="auto" hangingPunct="1">
              <a:spcAft>
                <a:spcPts val="0"/>
              </a:spcAft>
              <a:defRPr/>
            </a:pPr>
            <a:r>
              <a:rPr lang="en-US" altLang="en-US" i="1" dirty="0">
                <a:solidFill>
                  <a:srgbClr val="0070C0"/>
                </a:solidFill>
                <a:latin typeface="Calibri" panose="020F0502020204030204" pitchFamily="34" charset="0"/>
              </a:rPr>
              <a:t>FEDERAL TRADE COMMISSION and PEOPLE OF THE STATE OF ILLINOIS, Plaintiffs, v. NORTH AMERICAN AUTOMOTIVE SERVICES, INC., also d/b/a Ed Napleton Automotive Group, et al</a:t>
            </a:r>
          </a:p>
          <a:p>
            <a:pPr eaLnBrk="1" fontAlgn="auto" hangingPunct="1">
              <a:spcAft>
                <a:spcPts val="0"/>
              </a:spcAft>
              <a:defRPr/>
            </a:pPr>
            <a:r>
              <a:rPr lang="en-US" altLang="en-US" sz="1200" dirty="0"/>
              <a:t>FTC and State of Illinois allege dealer group included illegal </a:t>
            </a:r>
            <a:r>
              <a:rPr lang="en-US" altLang="en-US" sz="1200" b="1" dirty="0">
                <a:solidFill>
                  <a:schemeClr val="tx1">
                    <a:lumMod val="50000"/>
                    <a:lumOff val="50000"/>
                  </a:schemeClr>
                </a:solidFill>
              </a:rPr>
              <a:t>junk fees </a:t>
            </a:r>
            <a:r>
              <a:rPr lang="en-US" altLang="en-US" sz="1200" dirty="0"/>
              <a:t>for unwanted “add-ons” onto customers’ bills and for discriminating against black consumers by charging them more for financing</a:t>
            </a:r>
          </a:p>
          <a:p>
            <a:pPr eaLnBrk="1" fontAlgn="auto" hangingPunct="1">
              <a:spcAft>
                <a:spcPts val="0"/>
              </a:spcAft>
              <a:defRPr/>
            </a:pPr>
            <a:r>
              <a:rPr lang="en-US" altLang="en-US" sz="1200" dirty="0"/>
              <a:t>$10 million penalty</a:t>
            </a:r>
          </a:p>
          <a:p>
            <a:pPr eaLnBrk="1" fontAlgn="auto" hangingPunct="1">
              <a:spcAft>
                <a:spcPts val="0"/>
              </a:spcAft>
              <a:defRPr/>
            </a:pPr>
            <a:r>
              <a:rPr lang="en-US" altLang="en-US" sz="1200" dirty="0"/>
              <a:t>sneak junk fees for add-on products and services into consumers’ purchase contracts</a:t>
            </a:r>
          </a:p>
          <a:p>
            <a:pPr eaLnBrk="1" fontAlgn="auto" hangingPunct="1">
              <a:spcAft>
                <a:spcPts val="0"/>
              </a:spcAft>
              <a:defRPr/>
            </a:pPr>
            <a:r>
              <a:rPr lang="en-US" altLang="en-US" sz="1200" dirty="0"/>
              <a:t>These junk fees were often added despite consumers specifically declining the add-ons or having confirmed prices that did not include the add-ons. </a:t>
            </a:r>
          </a:p>
          <a:p>
            <a:pPr eaLnBrk="1" fontAlgn="auto" hangingPunct="1">
              <a:spcAft>
                <a:spcPts val="0"/>
              </a:spcAft>
              <a:defRPr/>
            </a:pPr>
            <a:r>
              <a:rPr lang="en-US" altLang="en-US" sz="1200" dirty="0"/>
              <a:t>consumers were falsely told the add-ons were free or were a requirement to purchase or finance their vehicle.</a:t>
            </a:r>
          </a:p>
          <a:p>
            <a:pPr eaLnBrk="1" fontAlgn="auto" hangingPunct="1">
              <a:spcAft>
                <a:spcPts val="0"/>
              </a:spcAft>
              <a:defRPr/>
            </a:pPr>
            <a:r>
              <a:rPr lang="en-US" altLang="en-US" sz="1200" dirty="0"/>
              <a:t>83 percent of buyers from the dealerships were charged </a:t>
            </a:r>
            <a:r>
              <a:rPr lang="en-US" altLang="en-US" sz="1200" b="1" dirty="0">
                <a:solidFill>
                  <a:srgbClr val="0070C0"/>
                </a:solidFill>
              </a:rPr>
              <a:t>junk fees for add-ons </a:t>
            </a:r>
          </a:p>
          <a:p>
            <a:pPr eaLnBrk="1" fontAlgn="auto" hangingPunct="1">
              <a:spcAft>
                <a:spcPts val="0"/>
              </a:spcAft>
              <a:defRPr/>
            </a:pPr>
            <a:r>
              <a:rPr lang="en-US" altLang="en-US" sz="1200" b="1" dirty="0">
                <a:solidFill>
                  <a:srgbClr val="FF0000"/>
                </a:solidFill>
              </a:rPr>
              <a:t>discriminated</a:t>
            </a:r>
            <a:r>
              <a:rPr lang="en-US" altLang="en-US" sz="1200" b="1" dirty="0">
                <a:solidFill>
                  <a:srgbClr val="0070C0"/>
                </a:solidFill>
              </a:rPr>
              <a:t> against black consumers in connection with financing vehicle purchases. </a:t>
            </a:r>
          </a:p>
          <a:p>
            <a:pPr eaLnBrk="1" fontAlgn="auto" hangingPunct="1">
              <a:spcAft>
                <a:spcPts val="0"/>
              </a:spcAft>
              <a:defRPr/>
            </a:pPr>
            <a:r>
              <a:rPr lang="en-US" altLang="en-US" sz="1200" b="1" dirty="0">
                <a:solidFill>
                  <a:srgbClr val="0070C0"/>
                </a:solidFill>
              </a:rPr>
              <a:t>Black customers were charged approximately $190 more in interest and paid $99 more for similar add-ons than similarly situated non-Latino White customers.</a:t>
            </a:r>
          </a:p>
          <a:p>
            <a:pPr eaLnBrk="1" fontAlgn="auto" hangingPunct="1">
              <a:spcAft>
                <a:spcPts val="0"/>
              </a:spcAft>
              <a:defRPr/>
            </a:pPr>
            <a:endParaRPr lang="en-US" altLang="en-US" dirty="0"/>
          </a:p>
          <a:p>
            <a:pPr eaLnBrk="1" fontAlgn="auto" hangingPunct="1">
              <a:spcAft>
                <a:spcPts val="0"/>
              </a:spcAft>
              <a:defRPr/>
            </a:pPr>
            <a:endParaRPr lang="en-US" altLang="en-US" dirty="0"/>
          </a:p>
        </p:txBody>
      </p:sp>
    </p:spTree>
    <p:extLst>
      <p:ext uri="{BB962C8B-B14F-4D97-AF65-F5344CB8AC3E}">
        <p14:creationId xmlns:p14="http://schemas.microsoft.com/office/powerpoint/2010/main" val="70429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p:nvPr>
        </p:nvSpPr>
        <p:spPr/>
        <p:txBody>
          <a:bodyPr rtlCol="0">
            <a:normAutofit fontScale="92500" lnSpcReduction="10000"/>
          </a:bodyPr>
          <a:lstStyle/>
          <a:p>
            <a:pPr eaLnBrk="1" fontAlgn="auto" hangingPunct="1">
              <a:spcAft>
                <a:spcPts val="0"/>
              </a:spcAft>
              <a:defRPr/>
            </a:pPr>
            <a:r>
              <a:rPr lang="en-US" altLang="en-US" sz="2000" b="1" dirty="0">
                <a:solidFill>
                  <a:srgbClr val="0070C0"/>
                </a:solidFill>
              </a:rPr>
              <a:t>Federal Trade Commission v. Passport Automotive Group - </a:t>
            </a:r>
            <a:r>
              <a:rPr lang="en-US" altLang="en-US" sz="2000" dirty="0">
                <a:solidFill>
                  <a:srgbClr val="0070C0"/>
                </a:solidFill>
              </a:rPr>
              <a:t>October 18, 2022 </a:t>
            </a:r>
          </a:p>
          <a:p>
            <a:pPr eaLnBrk="1" fontAlgn="auto" hangingPunct="1">
              <a:spcAft>
                <a:spcPts val="0"/>
              </a:spcAft>
              <a:defRPr/>
            </a:pPr>
            <a:r>
              <a:rPr lang="en-US" altLang="en-US" sz="1800" dirty="0"/>
              <a:t>Violations of the FTC Act and the Equal Credit Opportunity Act (ECOA).</a:t>
            </a:r>
          </a:p>
          <a:p>
            <a:pPr eaLnBrk="1" fontAlgn="auto" hangingPunct="1">
              <a:spcAft>
                <a:spcPts val="0"/>
              </a:spcAft>
              <a:defRPr/>
            </a:pPr>
            <a:r>
              <a:rPr lang="en-US" altLang="en-US" sz="1800" dirty="0"/>
              <a:t>Defendants are dealerships located in Maryland and Virginia, the owner and President, and the Vice President of the dealerships, doing business as the Passport Automotive Group. In order to settle the lawsuit, the </a:t>
            </a:r>
          </a:p>
          <a:p>
            <a:pPr eaLnBrk="1" fontAlgn="auto" hangingPunct="1">
              <a:spcAft>
                <a:spcPts val="0"/>
              </a:spcAft>
              <a:defRPr/>
            </a:pPr>
            <a:r>
              <a:rPr lang="en-US" altLang="en-US" sz="1800" dirty="0"/>
              <a:t>Defendants will pay the FTC $3.3 million, which the FTC will use to refund to Passport consumers as well as </a:t>
            </a:r>
          </a:p>
          <a:p>
            <a:pPr eaLnBrk="1" fontAlgn="auto" hangingPunct="1">
              <a:spcAft>
                <a:spcPts val="0"/>
              </a:spcAft>
              <a:defRPr/>
            </a:pPr>
            <a:r>
              <a:rPr lang="en-US" altLang="en-US" sz="1800" b="1" dirty="0">
                <a:solidFill>
                  <a:srgbClr val="0070C0"/>
                </a:solidFill>
              </a:rPr>
              <a:t>Defendants shall implement a “Fair Lending Program” </a:t>
            </a:r>
          </a:p>
          <a:p>
            <a:pPr eaLnBrk="1" fontAlgn="auto" hangingPunct="1">
              <a:spcAft>
                <a:spcPts val="0"/>
              </a:spcAft>
              <a:defRPr/>
            </a:pPr>
            <a:r>
              <a:rPr lang="en-US" altLang="en-US" sz="1800" dirty="0"/>
              <a:t>Defendants shall charge no financing retail margin (markup) or charge the same retail margin rate to all consumers, not to exceed 100 basis points on all non-</a:t>
            </a:r>
            <a:r>
              <a:rPr lang="en-US" altLang="en-US" sz="1800" dirty="0" err="1"/>
              <a:t>subvented</a:t>
            </a:r>
            <a:r>
              <a:rPr lang="en-US" altLang="en-US" sz="1800" dirty="0"/>
              <a:t> retail installment sales contracts.</a:t>
            </a:r>
          </a:p>
          <a:p>
            <a:pPr eaLnBrk="1" fontAlgn="auto" hangingPunct="1">
              <a:spcAft>
                <a:spcPts val="0"/>
              </a:spcAft>
              <a:defRPr/>
            </a:pPr>
            <a:r>
              <a:rPr lang="en-US" altLang="en-US" sz="1800" dirty="0"/>
              <a:t>Various allegations were made including deceptive advertising, pricing, and double charging.</a:t>
            </a:r>
          </a:p>
          <a:p>
            <a:pPr eaLnBrk="1" fontAlgn="auto" hangingPunct="1">
              <a:spcAft>
                <a:spcPts val="0"/>
              </a:spcAft>
              <a:defRPr/>
            </a:pPr>
            <a:endParaRPr lang="en-US" altLang="en-US" dirty="0"/>
          </a:p>
          <a:p>
            <a:pPr eaLnBrk="1" fontAlgn="auto" hangingPunct="1">
              <a:spcAft>
                <a:spcPts val="0"/>
              </a:spcAft>
              <a:defRPr/>
            </a:pPr>
            <a:endParaRPr lang="en-US" altLang="en-US" dirty="0"/>
          </a:p>
        </p:txBody>
      </p:sp>
    </p:spTree>
    <p:extLst>
      <p:ext uri="{BB962C8B-B14F-4D97-AF65-F5344CB8AC3E}">
        <p14:creationId xmlns:p14="http://schemas.microsoft.com/office/powerpoint/2010/main" val="44416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p:nvPr>
        </p:nvSpPr>
        <p:spPr/>
        <p:txBody>
          <a:bodyPr rtlCol="0">
            <a:normAutofit fontScale="92500" lnSpcReduction="10000"/>
          </a:bodyPr>
          <a:lstStyle/>
          <a:p>
            <a:pPr eaLnBrk="1" fontAlgn="auto" hangingPunct="1">
              <a:spcAft>
                <a:spcPts val="0"/>
              </a:spcAft>
              <a:defRPr/>
            </a:pPr>
            <a:r>
              <a:rPr lang="en-US" altLang="en-US" sz="2000" b="1" dirty="0">
                <a:solidFill>
                  <a:srgbClr val="0070C0"/>
                </a:solidFill>
              </a:rPr>
              <a:t>Federal Trade Commission v. Passport Automotive Group - </a:t>
            </a:r>
            <a:r>
              <a:rPr lang="en-US" altLang="en-US" sz="2000" dirty="0">
                <a:solidFill>
                  <a:srgbClr val="0070C0"/>
                </a:solidFill>
              </a:rPr>
              <a:t>October 18, 2022 </a:t>
            </a:r>
          </a:p>
          <a:p>
            <a:pPr eaLnBrk="1" fontAlgn="auto" hangingPunct="1">
              <a:spcAft>
                <a:spcPts val="0"/>
              </a:spcAft>
              <a:defRPr/>
            </a:pPr>
            <a:r>
              <a:rPr lang="en-US" altLang="en-US" sz="1800" b="1" dirty="0">
                <a:solidFill>
                  <a:srgbClr val="0070C0"/>
                </a:solidFill>
              </a:rPr>
              <a:t>In addition, the defendant is alleged to unlawfully </a:t>
            </a:r>
            <a:r>
              <a:rPr lang="en-US" altLang="en-US" sz="1800" b="1" dirty="0">
                <a:solidFill>
                  <a:srgbClr val="FF0000"/>
                </a:solidFill>
              </a:rPr>
              <a:t>discriminate</a:t>
            </a:r>
            <a:r>
              <a:rPr lang="en-US" altLang="en-US" sz="1800" b="1" dirty="0">
                <a:solidFill>
                  <a:srgbClr val="0070C0"/>
                </a:solidFill>
              </a:rPr>
              <a:t> on the basis of race, color, and national origin by imposing higher costs on Black and Latino consumers, on average, than non-Latino White consumers.</a:t>
            </a:r>
          </a:p>
          <a:p>
            <a:pPr eaLnBrk="1" fontAlgn="auto" hangingPunct="1">
              <a:spcAft>
                <a:spcPts val="0"/>
              </a:spcAft>
              <a:defRPr/>
            </a:pPr>
            <a:r>
              <a:rPr lang="en-US" altLang="en-US" sz="1800" dirty="0"/>
              <a:t>Defendants are permanently restrained and enjoined from misrepresenting advertising, pricing, and financing terms.</a:t>
            </a:r>
          </a:p>
          <a:p>
            <a:pPr eaLnBrk="1" fontAlgn="auto" hangingPunct="1">
              <a:spcAft>
                <a:spcPts val="0"/>
              </a:spcAft>
              <a:defRPr/>
            </a:pPr>
            <a:r>
              <a:rPr lang="en-US" altLang="en-US" sz="1800" dirty="0"/>
              <a:t>Defendants are permanently restrained and enjoined from:</a:t>
            </a:r>
            <a:br>
              <a:rPr lang="en-US" altLang="en-US" sz="1800" dirty="0"/>
            </a:br>
            <a:endParaRPr lang="en-US" altLang="en-US" sz="1800" dirty="0"/>
          </a:p>
          <a:p>
            <a:pPr eaLnBrk="1" fontAlgn="auto" hangingPunct="1">
              <a:spcAft>
                <a:spcPts val="0"/>
              </a:spcAft>
              <a:defRPr/>
            </a:pPr>
            <a:r>
              <a:rPr lang="en-US" altLang="en-US" sz="1800" b="1" dirty="0">
                <a:solidFill>
                  <a:srgbClr val="FF0000"/>
                </a:solidFill>
              </a:rPr>
              <a:t>Discriminating </a:t>
            </a:r>
            <a:r>
              <a:rPr lang="en-US" altLang="en-US" sz="1800" b="1" dirty="0">
                <a:solidFill>
                  <a:srgbClr val="0070C0"/>
                </a:solidFill>
              </a:rPr>
              <a:t>against any credit applicant on the basis of race, color, religion, national origin, sex or marital status, or age (provided the applicant has the capacity to contract), because all or part of the applicant’s income derives from any public assistance program, or because the applicant has in good faith exercised any right under the Consumer Credit Protection Act.</a:t>
            </a:r>
          </a:p>
          <a:p>
            <a:pPr eaLnBrk="1" fontAlgn="auto" hangingPunct="1">
              <a:spcAft>
                <a:spcPts val="0"/>
              </a:spcAft>
              <a:defRPr/>
            </a:pPr>
            <a:endParaRPr lang="en-US" altLang="en-US" b="1" dirty="0">
              <a:solidFill>
                <a:srgbClr val="FF0000"/>
              </a:solidFill>
            </a:endParaRPr>
          </a:p>
          <a:p>
            <a:pPr eaLnBrk="1" fontAlgn="auto" hangingPunct="1">
              <a:spcAft>
                <a:spcPts val="0"/>
              </a:spcAft>
              <a:defRPr/>
            </a:pPr>
            <a:endParaRPr lang="en-US" altLang="en-US" dirty="0"/>
          </a:p>
        </p:txBody>
      </p:sp>
    </p:spTree>
    <p:extLst>
      <p:ext uri="{BB962C8B-B14F-4D97-AF65-F5344CB8AC3E}">
        <p14:creationId xmlns:p14="http://schemas.microsoft.com/office/powerpoint/2010/main" val="371265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p:nvPr>
        </p:nvSpPr>
        <p:spPr/>
        <p:txBody>
          <a:bodyPr rtlCol="0">
            <a:normAutofit fontScale="85000" lnSpcReduction="20000"/>
          </a:bodyPr>
          <a:lstStyle/>
          <a:p>
            <a:pPr eaLnBrk="1" fontAlgn="auto" hangingPunct="1">
              <a:spcAft>
                <a:spcPts val="0"/>
              </a:spcAft>
              <a:defRPr/>
            </a:pPr>
            <a:r>
              <a:rPr lang="en-US" sz="2000" b="1" dirty="0">
                <a:solidFill>
                  <a:srgbClr val="0070C0"/>
                </a:solidFill>
              </a:rPr>
              <a:t>Federal Trade Commission v. Passport Automotive Group - </a:t>
            </a:r>
            <a:r>
              <a:rPr lang="en-US" sz="2000" dirty="0">
                <a:solidFill>
                  <a:srgbClr val="0070C0"/>
                </a:solidFill>
              </a:rPr>
              <a:t>October 18, 2022 </a:t>
            </a:r>
          </a:p>
          <a:p>
            <a:pPr eaLnBrk="1" fontAlgn="auto" hangingPunct="1">
              <a:spcAft>
                <a:spcPts val="0"/>
              </a:spcAft>
              <a:defRPr/>
            </a:pPr>
            <a:r>
              <a:rPr lang="en-US" sz="2000" b="1" dirty="0">
                <a:solidFill>
                  <a:srgbClr val="0070C0"/>
                </a:solidFill>
              </a:rPr>
              <a:t>Defendants must establish, implement, and maintain a “Fair Lending Program” that safeguards against </a:t>
            </a:r>
            <a:r>
              <a:rPr lang="en-US" sz="2000" b="1" dirty="0">
                <a:solidFill>
                  <a:srgbClr val="FF0000"/>
                </a:solidFill>
              </a:rPr>
              <a:t>discrimination</a:t>
            </a:r>
            <a:r>
              <a:rPr lang="en-US" sz="2000" b="1" dirty="0">
                <a:solidFill>
                  <a:srgbClr val="0070C0"/>
                </a:solidFill>
              </a:rPr>
              <a:t>. At a minimum, Defendants must:</a:t>
            </a:r>
          </a:p>
          <a:p>
            <a:pPr marL="430213" indent="-342900" eaLnBrk="1" fontAlgn="auto" hangingPunct="1">
              <a:spcAft>
                <a:spcPts val="0"/>
              </a:spcAft>
              <a:buFontTx/>
              <a:buAutoNum type="arabicPeriod"/>
              <a:defRPr/>
            </a:pPr>
            <a:r>
              <a:rPr lang="en-US" sz="2000" dirty="0"/>
              <a:t>Designate a finance director or manager qualified in fair lending compliance and responsible for the dealership’s </a:t>
            </a:r>
            <a:r>
              <a:rPr lang="en-US" sz="2000" b="1" dirty="0">
                <a:solidFill>
                  <a:srgbClr val="0070C0"/>
                </a:solidFill>
              </a:rPr>
              <a:t>“Fair Lending Program.”</a:t>
            </a:r>
            <a:br>
              <a:rPr lang="en-US" sz="2000" b="1" dirty="0">
                <a:solidFill>
                  <a:srgbClr val="0070C0"/>
                </a:solidFill>
              </a:rPr>
            </a:br>
            <a:endParaRPr lang="en-US" sz="2000" b="1" dirty="0">
              <a:solidFill>
                <a:srgbClr val="0070C0"/>
              </a:solidFill>
            </a:endParaRPr>
          </a:p>
          <a:p>
            <a:pPr marL="430213" indent="-342900" eaLnBrk="1" fontAlgn="auto" hangingPunct="1">
              <a:spcAft>
                <a:spcPts val="0"/>
              </a:spcAft>
              <a:buFontTx/>
              <a:buAutoNum type="arabicPeriod"/>
              <a:defRPr/>
            </a:pPr>
            <a:r>
              <a:rPr lang="en-US" sz="2000" dirty="0"/>
              <a:t>Ensure that all employees, before engaging in the extension, renewal, or continuation of credit, will receive training at least every 12 months from an independent qualified person regarding the “Fair Lending Program,” the Equal Credit Opportunity Act (ECOA), and sign an acknowledgement of training and an understanding of their legal responsibilities under the federal fair lending laws.</a:t>
            </a:r>
          </a:p>
          <a:p>
            <a:pPr marL="430213" indent="-342900" eaLnBrk="1" fontAlgn="auto" hangingPunct="1">
              <a:spcAft>
                <a:spcPts val="0"/>
              </a:spcAft>
              <a:buFontTx/>
              <a:buAutoNum type="arabicPeriod"/>
              <a:defRPr/>
            </a:pPr>
            <a:r>
              <a:rPr lang="en-US" sz="2000" dirty="0"/>
              <a:t>Implement and maintain written guidelines specifying the reasons for assessing or not assessing any fee or charge.</a:t>
            </a:r>
          </a:p>
          <a:p>
            <a:pPr eaLnBrk="1" fontAlgn="auto" hangingPunct="1">
              <a:spcAft>
                <a:spcPts val="0"/>
              </a:spcAft>
              <a:defRPr/>
            </a:pPr>
            <a:endParaRPr lang="en-US" altLang="en-US" dirty="0"/>
          </a:p>
          <a:p>
            <a:pPr eaLnBrk="1" fontAlgn="auto" hangingPunct="1">
              <a:spcAft>
                <a:spcPts val="0"/>
              </a:spcAft>
              <a:defRPr/>
            </a:pPr>
            <a:endParaRPr lang="en-US" altLang="en-US" dirty="0"/>
          </a:p>
        </p:txBody>
      </p:sp>
    </p:spTree>
    <p:extLst>
      <p:ext uri="{BB962C8B-B14F-4D97-AF65-F5344CB8AC3E}">
        <p14:creationId xmlns:p14="http://schemas.microsoft.com/office/powerpoint/2010/main" val="109620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z="2400">
                <a:solidFill>
                  <a:srgbClr val="0070C0"/>
                </a:solidFill>
                <a:latin typeface="Arial" panose="020B0604020202020204" pitchFamily="34" charset="0"/>
                <a:cs typeface="Arial" panose="020B0604020202020204" pitchFamily="34" charset="0"/>
              </a:rPr>
              <a:t>Contemporary Cases and Initiatives</a:t>
            </a:r>
            <a:br>
              <a:rPr lang="en-US" altLang="en-US">
                <a:solidFill>
                  <a:srgbClr val="00B0F0"/>
                </a:solidFill>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p:txBody>
      </p:sp>
      <p:sp>
        <p:nvSpPr>
          <p:cNvPr id="67587" name="Content Placeholder 2"/>
          <p:cNvSpPr>
            <a:spLocks noGrp="1"/>
          </p:cNvSpPr>
          <p:nvPr>
            <p:ph type="body" idx="1"/>
          </p:nvPr>
        </p:nvSpPr>
        <p:spPr>
          <a:xfrm>
            <a:off x="371475" y="971550"/>
            <a:ext cx="8358188" cy="3600450"/>
          </a:xfrm>
        </p:spPr>
        <p:txBody>
          <a:bodyPr rtlCol="0">
            <a:normAutofit fontScale="92500" lnSpcReduction="10000"/>
          </a:bodyPr>
          <a:lstStyle/>
          <a:p>
            <a:pPr eaLnBrk="1" hangingPunct="1">
              <a:defRPr/>
            </a:pPr>
            <a:r>
              <a:rPr lang="en-US" altLang="en-US" sz="3200">
                <a:latin typeface="Arial" panose="020B0604020202020204" pitchFamily="34" charset="0"/>
                <a:cs typeface="Arial" panose="020B0604020202020204" pitchFamily="34" charset="0"/>
              </a:rPr>
              <a:t>FTC v. Tate's Auto Center of Winslow, Inc., 2021 U.S. Dist. LEXIS 23088 (D. Ariz. February 5, 2021).</a:t>
            </a:r>
          </a:p>
          <a:p>
            <a:pPr lvl="1" eaLnBrk="1" hangingPunct="1">
              <a:defRPr/>
            </a:pPr>
            <a:r>
              <a:rPr lang="en-US" altLang="en-US" sz="3200"/>
              <a:t>Applications with Inflated Income in Violation of the FTC Act</a:t>
            </a:r>
          </a:p>
          <a:p>
            <a:pPr lvl="1" eaLnBrk="1" hangingPunct="1">
              <a:defRPr/>
            </a:pPr>
            <a:r>
              <a:rPr lang="en-US" altLang="en-US" sz="3200"/>
              <a:t>Advertising violations</a:t>
            </a:r>
          </a:p>
          <a:p>
            <a:pPr lvl="1" eaLnBrk="1" hangingPunct="1">
              <a:defRPr/>
            </a:pPr>
            <a:r>
              <a:rPr lang="en-US" altLang="en-US" sz="3200" b="1" i="1">
                <a:solidFill>
                  <a:srgbClr val="0070C0"/>
                </a:solidFill>
              </a:rPr>
              <a:t>Individual</a:t>
            </a:r>
            <a:r>
              <a:rPr lang="en-US" altLang="en-US" sz="3200" b="1">
                <a:solidFill>
                  <a:srgbClr val="0070C0"/>
                </a:solidFill>
              </a:rPr>
              <a:t> Liability for Violations of the FTC Act.</a:t>
            </a:r>
            <a:r>
              <a:rPr lang="en-US" altLang="en-US" sz="3200">
                <a:solidFill>
                  <a:srgbClr val="0070C0"/>
                </a:solidFill>
              </a:rPr>
              <a:t> </a:t>
            </a:r>
          </a:p>
          <a:p>
            <a:pPr eaLnBrk="1" hangingPunct="1">
              <a:defRPr/>
            </a:pPr>
            <a:endParaRPr lang="en-US" alt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20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64344"/>
            <a:ext cx="7448550" cy="411956"/>
          </a:xfrm>
        </p:spPr>
        <p:txBody>
          <a:bodyPr/>
          <a:lstStyle/>
          <a:p>
            <a:r>
              <a:rPr lang="en-US" dirty="0"/>
              <a:t>Fine Print and Legal Disclaimer</a:t>
            </a:r>
          </a:p>
        </p:txBody>
      </p:sp>
      <p:sp>
        <p:nvSpPr>
          <p:cNvPr id="3" name="Text Placeholder 2"/>
          <p:cNvSpPr>
            <a:spLocks noGrp="1"/>
          </p:cNvSpPr>
          <p:nvPr>
            <p:ph type="body" sz="quarter" idx="10"/>
          </p:nvPr>
        </p:nvSpPr>
        <p:spPr>
          <a:xfrm>
            <a:off x="638175" y="1271587"/>
            <a:ext cx="8543925" cy="487363"/>
          </a:xfrm>
        </p:spPr>
        <p:txBody>
          <a:bodyPr/>
          <a:lstStyle/>
          <a:p>
            <a:r>
              <a:rPr lang="en-US" i="1" dirty="0"/>
              <a:t>This presentation is not meant to provide you with legal advice. Please consult your attorney for legal advice.</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2033" y="2154237"/>
            <a:ext cx="4803167" cy="182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81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rtlCol="0">
            <a:normAutofit/>
          </a:bodyPr>
          <a:lstStyle/>
          <a:p>
            <a:pPr eaLnBrk="1" fontAlgn="auto" hangingPunct="1">
              <a:spcAft>
                <a:spcPts val="0"/>
              </a:spcAft>
              <a:defRPr/>
            </a:pPr>
            <a:endParaRPr lang="en-US" dirty="0"/>
          </a:p>
        </p:txBody>
      </p:sp>
      <p:sp>
        <p:nvSpPr>
          <p:cNvPr id="68611" name="Text Placeholder 2"/>
          <p:cNvSpPr>
            <a:spLocks noGrp="1"/>
          </p:cNvSpPr>
          <p:nvPr>
            <p:ph type="body" idx="1"/>
          </p:nvPr>
        </p:nvSpPr>
        <p:spPr>
          <a:xfrm>
            <a:off x="722313" y="193675"/>
            <a:ext cx="7772400" cy="3111500"/>
          </a:xfrm>
        </p:spPr>
        <p:txBody>
          <a:bodyPr/>
          <a:lstStyle/>
          <a:p>
            <a:pPr eaLnBrk="1" hangingPunct="1"/>
            <a:r>
              <a:rPr lang="en-US" altLang="en-US" sz="9600" b="1"/>
              <a:t>Fair Lending Defined</a:t>
            </a:r>
          </a:p>
          <a:p>
            <a:pPr eaLnBrk="1" hangingPunct="1"/>
            <a:endParaRPr lang="en-US" altLang="en-US"/>
          </a:p>
        </p:txBody>
      </p:sp>
    </p:spTree>
    <p:extLst>
      <p:ext uri="{BB962C8B-B14F-4D97-AF65-F5344CB8AC3E}">
        <p14:creationId xmlns:p14="http://schemas.microsoft.com/office/powerpoint/2010/main" val="102230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0" indent="0" eaLnBrk="1" hangingPunct="1">
              <a:buFont typeface="Arial" panose="020B0604020202020204" pitchFamily="34" charset="0"/>
              <a:buNone/>
              <a:defRPr/>
            </a:pPr>
            <a:r>
              <a:rPr lang="en-US" sz="4400" b="1" spc="-11" dirty="0">
                <a:solidFill>
                  <a:srgbClr val="0070C0"/>
                </a:solidFill>
              </a:rPr>
              <a:t>F</a:t>
            </a:r>
            <a:r>
              <a:rPr lang="en-US" sz="4400" b="1" dirty="0">
                <a:solidFill>
                  <a:srgbClr val="0070C0"/>
                </a:solidFill>
              </a:rPr>
              <a:t>air</a:t>
            </a:r>
            <a:r>
              <a:rPr lang="en-US" sz="4400" b="1" spc="4" dirty="0">
                <a:solidFill>
                  <a:srgbClr val="0070C0"/>
                </a:solidFill>
              </a:rPr>
              <a:t> </a:t>
            </a:r>
            <a:r>
              <a:rPr lang="en-US" sz="4400" b="1" dirty="0">
                <a:solidFill>
                  <a:srgbClr val="0070C0"/>
                </a:solidFill>
              </a:rPr>
              <a:t>Lending Defined</a:t>
            </a:r>
          </a:p>
          <a:p>
            <a:pPr eaLnBrk="1" hangingPunct="1">
              <a:buFont typeface="Wingdings" panose="05000000000000000000" pitchFamily="2" charset="2"/>
              <a:buChar char=""/>
              <a:defRPr/>
            </a:pPr>
            <a:r>
              <a:rPr lang="en-US" altLang="en-US" sz="4000" dirty="0">
                <a:cs typeface="Arial" panose="020B0604020202020204" pitchFamily="34" charset="0"/>
              </a:rPr>
              <a:t>Dodd-Frank Act definition:</a:t>
            </a:r>
          </a:p>
          <a:p>
            <a:pPr lvl="1" eaLnBrk="1" hangingPunct="1">
              <a:buFont typeface="Wingdings" panose="05000000000000000000" pitchFamily="2" charset="2"/>
              <a:buChar char=""/>
              <a:defRPr/>
            </a:pPr>
            <a:r>
              <a:rPr lang="en-US" altLang="en-US" sz="4000" dirty="0">
                <a:cs typeface="Arial" panose="020B0604020202020204" pitchFamily="34" charset="0"/>
              </a:rPr>
              <a:t>Fair lending means "fair, equitable, and nondiscriminatory access to credit for consumers."</a:t>
            </a:r>
          </a:p>
          <a:p>
            <a:pPr eaLnBrk="1" hangingPunct="1">
              <a:defRPr/>
            </a:pPr>
            <a:endParaRPr lang="en-US" sz="4000" dirty="0"/>
          </a:p>
        </p:txBody>
      </p:sp>
    </p:spTree>
    <p:extLst>
      <p:ext uri="{BB962C8B-B14F-4D97-AF65-F5344CB8AC3E}">
        <p14:creationId xmlns:p14="http://schemas.microsoft.com/office/powerpoint/2010/main" val="97996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44538" y="471488"/>
            <a:ext cx="7772400" cy="4114800"/>
          </a:xfrm>
        </p:spPr>
        <p:txBody>
          <a:bodyPr rtlCol="0">
            <a:normAutofit lnSpcReduction="10000"/>
          </a:bodyPr>
          <a:lstStyle/>
          <a:p>
            <a:pPr marL="0" indent="0" eaLnBrk="1" hangingPunct="1">
              <a:buFont typeface="Arial" panose="020B0604020202020204" pitchFamily="34" charset="0"/>
              <a:buNone/>
              <a:defRPr/>
            </a:pPr>
            <a:r>
              <a:rPr lang="en-US" sz="4000" b="1" dirty="0">
                <a:solidFill>
                  <a:srgbClr val="0070C0"/>
                </a:solidFill>
              </a:rPr>
              <a:t>Scope</a:t>
            </a:r>
            <a:r>
              <a:rPr lang="en-US" sz="4000" b="1" spc="-15" dirty="0">
                <a:solidFill>
                  <a:srgbClr val="0070C0"/>
                </a:solidFill>
              </a:rPr>
              <a:t> </a:t>
            </a:r>
            <a:r>
              <a:rPr lang="en-US" sz="4000" b="1" dirty="0">
                <a:solidFill>
                  <a:srgbClr val="0070C0"/>
                </a:solidFill>
              </a:rPr>
              <a:t>of Fair Lending</a:t>
            </a:r>
            <a:r>
              <a:rPr lang="en-US" sz="4000" b="1" spc="-19" dirty="0">
                <a:solidFill>
                  <a:srgbClr val="0070C0"/>
                </a:solidFill>
              </a:rPr>
              <a:t> </a:t>
            </a:r>
            <a:r>
              <a:rPr lang="en-US" sz="4000" b="1" dirty="0">
                <a:solidFill>
                  <a:srgbClr val="0070C0"/>
                </a:solidFill>
              </a:rPr>
              <a:t>Laws</a:t>
            </a:r>
          </a:p>
          <a:p>
            <a:pPr eaLnBrk="1" hangingPunct="1">
              <a:defRPr/>
            </a:pPr>
            <a:r>
              <a:rPr lang="en-US" altLang="en-US" sz="3600" dirty="0">
                <a:cs typeface="Arial" panose="020B0604020202020204" pitchFamily="34" charset="0"/>
              </a:rPr>
              <a:t>Fair lending laws </a:t>
            </a:r>
          </a:p>
          <a:p>
            <a:pPr lvl="1" eaLnBrk="1" hangingPunct="1">
              <a:defRPr/>
            </a:pPr>
            <a:r>
              <a:rPr lang="en-US" altLang="en-US" sz="3600" dirty="0">
                <a:cs typeface="Arial" panose="020B0604020202020204" pitchFamily="34" charset="0"/>
              </a:rPr>
              <a:t>All credit products and services for both consumer and business purposes; </a:t>
            </a:r>
          </a:p>
          <a:p>
            <a:pPr lvl="1" eaLnBrk="1" hangingPunct="1">
              <a:defRPr/>
            </a:pPr>
            <a:r>
              <a:rPr lang="en-US" altLang="en-US" sz="3600" dirty="0">
                <a:cs typeface="Arial" panose="020B0604020202020204" pitchFamily="34" charset="0"/>
              </a:rPr>
              <a:t>Entire loan life cycle, including collections and servicing.</a:t>
            </a:r>
          </a:p>
          <a:p>
            <a:pPr eaLnBrk="1" hangingPunct="1">
              <a:defRPr/>
            </a:pPr>
            <a:endParaRPr lang="en-US" b="1" dirty="0">
              <a:solidFill>
                <a:srgbClr val="0070C0"/>
              </a:solidFill>
            </a:endParaRPr>
          </a:p>
          <a:p>
            <a:pPr eaLnBrk="1" hangingPunct="1">
              <a:defRPr/>
            </a:pPr>
            <a:endParaRPr lang="en-US" dirty="0"/>
          </a:p>
        </p:txBody>
      </p:sp>
    </p:spTree>
    <p:extLst>
      <p:ext uri="{BB962C8B-B14F-4D97-AF65-F5344CB8AC3E}">
        <p14:creationId xmlns:p14="http://schemas.microsoft.com/office/powerpoint/2010/main" val="322520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lnSpcReduction="10000"/>
          </a:bodyPr>
          <a:lstStyle/>
          <a:p>
            <a:pPr marL="0" indent="0" eaLnBrk="1" fontAlgn="auto" hangingPunct="1">
              <a:spcAft>
                <a:spcPts val="0"/>
              </a:spcAft>
              <a:buFont typeface="Arial" panose="020B0604020202020204" pitchFamily="34" charset="0"/>
              <a:buNone/>
              <a:defRPr/>
            </a:pPr>
            <a:r>
              <a:rPr lang="en-US" altLang="en-US" sz="4000" b="1" dirty="0">
                <a:solidFill>
                  <a:srgbClr val="0070C0"/>
                </a:solidFill>
                <a:cs typeface="Arial" panose="020B0604020202020204" pitchFamily="34" charset="0"/>
              </a:rPr>
              <a:t>Fair Lending – Three Legal Theories of Discrimination</a:t>
            </a:r>
          </a:p>
          <a:p>
            <a:pPr eaLnBrk="1" fontAlgn="auto" hangingPunct="1">
              <a:spcAft>
                <a:spcPts val="0"/>
              </a:spcAft>
              <a:defRPr/>
            </a:pPr>
            <a:endParaRPr lang="en-US" altLang="en-US" sz="4000" b="1" dirty="0">
              <a:solidFill>
                <a:srgbClr val="0070C0"/>
              </a:solidFill>
              <a:cs typeface="Arial" panose="020B0604020202020204" pitchFamily="34" charset="0"/>
            </a:endParaRPr>
          </a:p>
          <a:p>
            <a:pPr eaLnBrk="1" fontAlgn="auto" hangingPunct="1">
              <a:spcAft>
                <a:spcPts val="0"/>
              </a:spcAft>
              <a:defRPr/>
            </a:pPr>
            <a:r>
              <a:rPr lang="en-US" altLang="en-US" sz="4000" b="1" dirty="0">
                <a:solidFill>
                  <a:schemeClr val="accent1"/>
                </a:solidFill>
                <a:cs typeface="Arial" panose="020B0604020202020204" pitchFamily="34" charset="0"/>
              </a:rPr>
              <a:t>Overt Discrimination</a:t>
            </a:r>
          </a:p>
          <a:p>
            <a:pPr eaLnBrk="1" fontAlgn="auto" hangingPunct="1">
              <a:spcAft>
                <a:spcPts val="0"/>
              </a:spcAft>
              <a:defRPr/>
            </a:pPr>
            <a:r>
              <a:rPr lang="en-US" altLang="en-US" sz="4000" b="1" dirty="0">
                <a:solidFill>
                  <a:schemeClr val="accent1"/>
                </a:solidFill>
                <a:cs typeface="Arial" panose="020B0604020202020204" pitchFamily="34" charset="0"/>
              </a:rPr>
              <a:t>Disparate Treatment</a:t>
            </a:r>
          </a:p>
          <a:p>
            <a:pPr eaLnBrk="1" fontAlgn="auto" hangingPunct="1">
              <a:spcAft>
                <a:spcPts val="0"/>
              </a:spcAft>
              <a:defRPr/>
            </a:pPr>
            <a:r>
              <a:rPr lang="en-US" altLang="en-US" sz="4000" b="1" dirty="0">
                <a:solidFill>
                  <a:schemeClr val="accent1"/>
                </a:solidFill>
                <a:cs typeface="Arial" panose="020B0604020202020204" pitchFamily="34" charset="0"/>
              </a:rPr>
              <a:t>Disparate Impact</a:t>
            </a:r>
          </a:p>
        </p:txBody>
      </p:sp>
    </p:spTree>
    <p:extLst>
      <p:ext uri="{BB962C8B-B14F-4D97-AF65-F5344CB8AC3E}">
        <p14:creationId xmlns:p14="http://schemas.microsoft.com/office/powerpoint/2010/main" val="3885947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p:nvPr>
        </p:nvSpPr>
        <p:spPr/>
        <p:txBody>
          <a:bodyPr/>
          <a:lstStyle/>
          <a:p>
            <a:pPr marL="0" indent="0" eaLnBrk="1" hangingPunct="1">
              <a:buFont typeface="Arial" panose="020B0604020202020204" pitchFamily="34" charset="0"/>
              <a:buNone/>
              <a:defRPr/>
            </a:pPr>
            <a:r>
              <a:rPr lang="en-US" altLang="en-US" sz="4000" b="1" dirty="0">
                <a:solidFill>
                  <a:srgbClr val="0070C0"/>
                </a:solidFill>
                <a:cs typeface="Arial" panose="020B0604020202020204" pitchFamily="34" charset="0"/>
              </a:rPr>
              <a:t>Fair Lending - Overt Discrimination</a:t>
            </a:r>
          </a:p>
          <a:p>
            <a:pPr eaLnBrk="1" hangingPunct="1">
              <a:defRPr/>
            </a:pPr>
            <a:r>
              <a:rPr lang="en-US" altLang="en-US" sz="3200" dirty="0">
                <a:cs typeface="Arial" panose="020B0604020202020204" pitchFamily="34" charset="0"/>
              </a:rPr>
              <a:t>Direct evidence that lender intentionally discriminated on prohibited basis or expressed discriminatory preference, even without acting on that preference.</a:t>
            </a:r>
          </a:p>
          <a:p>
            <a:pPr eaLnBrk="1" hangingPunct="1">
              <a:defRPr/>
            </a:pPr>
            <a:endParaRPr lang="en-US" altLang="en-US" sz="3200" dirty="0"/>
          </a:p>
        </p:txBody>
      </p:sp>
    </p:spTree>
    <p:extLst>
      <p:ext uri="{BB962C8B-B14F-4D97-AF65-F5344CB8AC3E}">
        <p14:creationId xmlns:p14="http://schemas.microsoft.com/office/powerpoint/2010/main" val="232599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fontScale="92500" lnSpcReduction="10000"/>
          </a:bodyPr>
          <a:lstStyle/>
          <a:p>
            <a:pPr marL="87313" indent="0" eaLnBrk="1" fontAlgn="auto" hangingPunct="1">
              <a:spcAft>
                <a:spcPts val="0"/>
              </a:spcAft>
              <a:buFontTx/>
              <a:buNone/>
              <a:defRPr/>
            </a:pPr>
            <a:r>
              <a:rPr lang="en-US" altLang="en-US" sz="2800" b="1" dirty="0">
                <a:solidFill>
                  <a:srgbClr val="0070C0"/>
                </a:solidFill>
                <a:cs typeface="Arial" panose="020B0604020202020204" pitchFamily="34" charset="0"/>
              </a:rPr>
              <a:t>Fair Lending - Disparate Treatment</a:t>
            </a:r>
          </a:p>
          <a:p>
            <a:pPr eaLnBrk="1" fontAlgn="auto" hangingPunct="1">
              <a:spcAft>
                <a:spcPts val="0"/>
              </a:spcAft>
              <a:defRPr/>
            </a:pPr>
            <a:r>
              <a:rPr lang="en-US" sz="3200" dirty="0"/>
              <a:t>Circumstantial evidence that lender intentionally treated similarly situation persons differently on prohibited basis.</a:t>
            </a:r>
          </a:p>
          <a:p>
            <a:pPr eaLnBrk="1" fontAlgn="auto" hangingPunct="1">
              <a:spcAft>
                <a:spcPts val="0"/>
              </a:spcAft>
              <a:defRPr/>
            </a:pPr>
            <a:r>
              <a:rPr lang="en-US" sz="3200" dirty="0"/>
              <a:t>Even if not motivated by prejudice or conscious intent to discriminate, differences in treatment are considered "intentional" if no credible,  explainable policy or practice can be determined.</a:t>
            </a:r>
          </a:p>
          <a:p>
            <a:pPr eaLnBrk="1" fontAlgn="auto" hangingPunct="1">
              <a:spcAft>
                <a:spcPts val="0"/>
              </a:spcAft>
              <a:defRPr/>
            </a:pPr>
            <a:endParaRPr lang="en-US" sz="2000" dirty="0"/>
          </a:p>
        </p:txBody>
      </p:sp>
    </p:spTree>
    <p:extLst>
      <p:ext uri="{BB962C8B-B14F-4D97-AF65-F5344CB8AC3E}">
        <p14:creationId xmlns:p14="http://schemas.microsoft.com/office/powerpoint/2010/main" val="37917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0" indent="0" eaLnBrk="1" hangingPunct="1">
              <a:buFont typeface="Arial" panose="020B0604020202020204" pitchFamily="34" charset="0"/>
              <a:buNone/>
              <a:defRPr/>
            </a:pPr>
            <a:r>
              <a:rPr lang="en-US" sz="4000" b="1" dirty="0">
                <a:solidFill>
                  <a:srgbClr val="0070C0"/>
                </a:solidFill>
              </a:rPr>
              <a:t>Fair Lending</a:t>
            </a:r>
            <a:r>
              <a:rPr lang="en-US" sz="4000" b="1" spc="-15" dirty="0">
                <a:solidFill>
                  <a:srgbClr val="0070C0"/>
                </a:solidFill>
              </a:rPr>
              <a:t> </a:t>
            </a:r>
            <a:r>
              <a:rPr lang="en-US" sz="4000" b="1" dirty="0">
                <a:solidFill>
                  <a:srgbClr val="0070C0"/>
                </a:solidFill>
              </a:rPr>
              <a:t>-</a:t>
            </a:r>
            <a:r>
              <a:rPr lang="en-US" sz="4000" b="1" spc="-4" dirty="0">
                <a:solidFill>
                  <a:srgbClr val="0070C0"/>
                </a:solidFill>
              </a:rPr>
              <a:t> </a:t>
            </a:r>
            <a:r>
              <a:rPr lang="en-US" sz="4000" b="1" dirty="0">
                <a:solidFill>
                  <a:srgbClr val="0070C0"/>
                </a:solidFill>
              </a:rPr>
              <a:t>Disparate</a:t>
            </a:r>
            <a:r>
              <a:rPr lang="en-US" sz="4000" b="1" spc="-11" dirty="0">
                <a:solidFill>
                  <a:srgbClr val="0070C0"/>
                </a:solidFill>
              </a:rPr>
              <a:t> </a:t>
            </a:r>
            <a:r>
              <a:rPr lang="en-US" sz="4000" b="1" dirty="0">
                <a:solidFill>
                  <a:srgbClr val="0070C0"/>
                </a:solidFill>
              </a:rPr>
              <a:t>Impact</a:t>
            </a:r>
          </a:p>
          <a:p>
            <a:pPr eaLnBrk="1" hangingPunct="1">
              <a:defRPr/>
            </a:pPr>
            <a:r>
              <a:rPr lang="en-US" altLang="en-US" sz="3200" dirty="0">
                <a:cs typeface="Arial" panose="020B0604020202020204" pitchFamily="34" charset="0"/>
              </a:rPr>
              <a:t>Evidence that lender applied </a:t>
            </a:r>
            <a:r>
              <a:rPr lang="en-US" altLang="en-US" sz="3200" i="1" dirty="0">
                <a:solidFill>
                  <a:schemeClr val="accent6"/>
                </a:solidFill>
                <a:cs typeface="Arial" panose="020B0604020202020204" pitchFamily="34" charset="0"/>
              </a:rPr>
              <a:t>neutral </a:t>
            </a:r>
            <a:r>
              <a:rPr lang="en-US" altLang="en-US" sz="3200" dirty="0">
                <a:cs typeface="Arial" panose="020B0604020202020204" pitchFamily="34" charset="0"/>
              </a:rPr>
              <a:t>policy or practice uniformly to all credit applicants, but the policy or practice has a </a:t>
            </a:r>
            <a:r>
              <a:rPr lang="en-US" altLang="en-US" sz="3200" i="1" dirty="0">
                <a:solidFill>
                  <a:schemeClr val="accent6"/>
                </a:solidFill>
                <a:cs typeface="Arial" panose="020B0604020202020204" pitchFamily="34" charset="0"/>
              </a:rPr>
              <a:t>disproportionately</a:t>
            </a:r>
            <a:r>
              <a:rPr lang="en-US" altLang="en-US" sz="3200" i="1" dirty="0">
                <a:solidFill>
                  <a:srgbClr val="FF0000"/>
                </a:solidFill>
                <a:cs typeface="Arial" panose="020B0604020202020204" pitchFamily="34" charset="0"/>
              </a:rPr>
              <a:t> </a:t>
            </a:r>
            <a:r>
              <a:rPr lang="en-US" altLang="en-US" sz="3200" i="1" dirty="0">
                <a:solidFill>
                  <a:schemeClr val="accent6"/>
                </a:solidFill>
                <a:cs typeface="Arial" panose="020B0604020202020204" pitchFamily="34" charset="0"/>
              </a:rPr>
              <a:t>adverse impact</a:t>
            </a:r>
            <a:r>
              <a:rPr lang="en-US" altLang="en-US" sz="3200" i="1" dirty="0">
                <a:solidFill>
                  <a:srgbClr val="FF0000"/>
                </a:solidFill>
                <a:cs typeface="Arial" panose="020B0604020202020204" pitchFamily="34" charset="0"/>
              </a:rPr>
              <a:t> </a:t>
            </a:r>
            <a:r>
              <a:rPr lang="en-US" altLang="en-US" sz="3200" dirty="0">
                <a:cs typeface="Arial" panose="020B0604020202020204" pitchFamily="34" charset="0"/>
              </a:rPr>
              <a:t>on members of protected class group without proper business justification.</a:t>
            </a:r>
          </a:p>
          <a:p>
            <a:pPr eaLnBrk="1" hangingPunct="1">
              <a:defRPr/>
            </a:pPr>
            <a:endParaRPr lang="en-US" dirty="0"/>
          </a:p>
        </p:txBody>
      </p:sp>
    </p:spTree>
    <p:extLst>
      <p:ext uri="{BB962C8B-B14F-4D97-AF65-F5344CB8AC3E}">
        <p14:creationId xmlns:p14="http://schemas.microsoft.com/office/powerpoint/2010/main" val="4260507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sz="3600" b="1">
                <a:solidFill>
                  <a:srgbClr val="0070C0"/>
                </a:solidFill>
                <a:cs typeface="Arial" panose="020B0604020202020204" pitchFamily="34" charset="0"/>
              </a:rPr>
              <a:t>Fair Lending - Disparate Impact</a:t>
            </a:r>
            <a:endParaRPr lang="en-US" altLang="en-US" sz="3600"/>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63688"/>
            <a:ext cx="85645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485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87313" indent="0" eaLnBrk="1" fontAlgn="auto" hangingPunct="1">
              <a:spcAft>
                <a:spcPts val="0"/>
              </a:spcAft>
              <a:buFontTx/>
              <a:buNone/>
              <a:defRPr/>
            </a:pPr>
            <a:r>
              <a:rPr lang="en-US" sz="1800" b="1" dirty="0"/>
              <a:t>Thomas Bayes and Bayesian Analysis</a:t>
            </a:r>
          </a:p>
          <a:p>
            <a:pPr eaLnBrk="1" fontAlgn="auto" hangingPunct="1">
              <a:spcAft>
                <a:spcPts val="0"/>
              </a:spcAft>
              <a:defRPr/>
            </a:pPr>
            <a:r>
              <a:rPr lang="en-US" sz="1800" dirty="0"/>
              <a:t>In the early part of the eighteenth century, Thomas Bayes, a mathematician and statistician, devised this involved formula. The application of Bayes theorem is Bayesian Analysis. His formula is based upon statistics and attempts to predict results, a truly daunting objective. </a:t>
            </a:r>
          </a:p>
          <a:p>
            <a:pPr eaLnBrk="1" fontAlgn="auto" hangingPunct="1">
              <a:spcAft>
                <a:spcPts val="0"/>
              </a:spcAft>
              <a:defRPr/>
            </a:pPr>
            <a:r>
              <a:rPr lang="en-US" sz="1800" dirty="0"/>
              <a:t>In 2000, Bayes theorem was modified by the Rand Corporation, and produced </a:t>
            </a:r>
            <a:r>
              <a:rPr lang="en-US" sz="1800" dirty="0">
                <a:solidFill>
                  <a:srgbClr val="0070C0"/>
                </a:solidFill>
              </a:rPr>
              <a:t>Bayesian Improved Surname Geocode (BISG). </a:t>
            </a:r>
            <a:r>
              <a:rPr lang="en-US" sz="1800" dirty="0"/>
              <a:t>to help determine whether minorities were receiving healthcare at the same rate as whites. BISG wasn’t intended for use in fair lending analysis or to demonstrate disparate impact. Subsequently, BISG was adopted by the federal and state government for their prosecutions.  </a:t>
            </a:r>
          </a:p>
          <a:p>
            <a:pPr eaLnBrk="1" fontAlgn="auto" hangingPunct="1">
              <a:spcAft>
                <a:spcPts val="0"/>
              </a:spcAft>
              <a:defRPr/>
            </a:pPr>
            <a:r>
              <a:rPr lang="en-US" sz="1800" dirty="0"/>
              <a:t>The modern version of the theorem is </a:t>
            </a:r>
            <a:r>
              <a:rPr lang="en-US" sz="1800" dirty="0">
                <a:solidFill>
                  <a:srgbClr val="0070C0"/>
                </a:solidFill>
              </a:rPr>
              <a:t>referred to as the proxy method</a:t>
            </a:r>
            <a:r>
              <a:rPr lang="en-US" sz="1800" dirty="0"/>
              <a:t>. </a:t>
            </a:r>
          </a:p>
          <a:p>
            <a:pPr eaLnBrk="1" fontAlgn="auto" hangingPunct="1">
              <a:spcAft>
                <a:spcPts val="0"/>
              </a:spcAft>
              <a:defRPr/>
            </a:pPr>
            <a:endParaRPr lang="en-US" dirty="0"/>
          </a:p>
          <a:p>
            <a:pPr eaLnBrk="1" fontAlgn="auto" hangingPunct="1">
              <a:spcAft>
                <a:spcPts val="0"/>
              </a:spcAft>
              <a:defRPr/>
            </a:pPr>
            <a:endParaRPr lang="en-US" dirty="0"/>
          </a:p>
        </p:txBody>
      </p:sp>
    </p:spTree>
    <p:extLst>
      <p:ext uri="{BB962C8B-B14F-4D97-AF65-F5344CB8AC3E}">
        <p14:creationId xmlns:p14="http://schemas.microsoft.com/office/powerpoint/2010/main" val="339709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p:nvPr>
        </p:nvSpPr>
        <p:spPr/>
        <p:txBody>
          <a:bodyPr/>
          <a:lstStyle/>
          <a:p>
            <a:pPr marL="0" indent="0" eaLnBrk="1" hangingPunct="1">
              <a:buFont typeface="Arial" panose="020B0604020202020204" pitchFamily="34" charset="0"/>
              <a:buNone/>
              <a:defRPr/>
            </a:pPr>
            <a:r>
              <a:rPr lang="en-US" altLang="en-US" sz="3600" b="1" dirty="0">
                <a:solidFill>
                  <a:srgbClr val="0070C0"/>
                </a:solidFill>
                <a:latin typeface="Arial" panose="020B0604020202020204" pitchFamily="34" charset="0"/>
                <a:cs typeface="Arial" panose="020B0604020202020204" pitchFamily="34" charset="0"/>
              </a:rPr>
              <a:t>The Laws Addressing Fair Lending</a:t>
            </a:r>
          </a:p>
          <a:p>
            <a:pPr eaLnBrk="1" hangingPunct="1">
              <a:defRPr/>
            </a:pPr>
            <a:r>
              <a:rPr lang="en-US" altLang="en-US" sz="2000" dirty="0">
                <a:cs typeface="Arial" panose="020B0604020202020204" pitchFamily="34" charset="0"/>
              </a:rPr>
              <a:t>Two primary federal laws govern fair lending practices:</a:t>
            </a:r>
          </a:p>
          <a:p>
            <a:pPr eaLnBrk="1" hangingPunct="1">
              <a:defRPr/>
            </a:pPr>
            <a:endParaRPr lang="en-US" altLang="en-US" sz="2000" dirty="0">
              <a:cs typeface="Arial" panose="020B0604020202020204" pitchFamily="34" charset="0"/>
            </a:endParaRPr>
          </a:p>
          <a:p>
            <a:pPr eaLnBrk="1" hangingPunct="1">
              <a:defRPr/>
            </a:pPr>
            <a:r>
              <a:rPr lang="en-US" altLang="en-US" sz="2000" dirty="0">
                <a:cs typeface="Arial" panose="020B0604020202020204" pitchFamily="34" charset="0"/>
              </a:rPr>
              <a:t>Equal Credit Opportunity Act ("ECOA") </a:t>
            </a:r>
          </a:p>
          <a:p>
            <a:pPr eaLnBrk="1" hangingPunct="1">
              <a:defRPr/>
            </a:pPr>
            <a:endParaRPr lang="en-US" altLang="en-US" sz="2000" dirty="0">
              <a:cs typeface="Arial" panose="020B0604020202020204" pitchFamily="34" charset="0"/>
            </a:endParaRPr>
          </a:p>
          <a:p>
            <a:pPr eaLnBrk="1" hangingPunct="1">
              <a:lnSpc>
                <a:spcPts val="2338"/>
              </a:lnSpc>
              <a:defRPr/>
            </a:pPr>
            <a:r>
              <a:rPr lang="en-US" altLang="en-US" sz="2000" dirty="0">
                <a:cs typeface="Arial" panose="020B0604020202020204" pitchFamily="34" charset="0"/>
              </a:rPr>
              <a:t>ECOA, enacted in 1974, prohibits discrimination based on race, color, religion, national origin, sex, marital status, age, source of income, or whether person exercises rights granted under Consumer Credit Protection Act for any aspect of consumer or business credit transaction</a:t>
            </a:r>
            <a:endParaRPr lang="en-US" altLang="en-US" sz="2000" dirty="0"/>
          </a:p>
        </p:txBody>
      </p:sp>
    </p:spTree>
    <p:extLst>
      <p:ext uri="{BB962C8B-B14F-4D97-AF65-F5344CB8AC3E}">
        <p14:creationId xmlns:p14="http://schemas.microsoft.com/office/powerpoint/2010/main" val="146882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a:solidFill>
                  <a:srgbClr val="FF0000"/>
                </a:solidFill>
                <a:effectLst>
                  <a:outerShdw blurRad="38100" dist="38100" dir="2700000" algn="tl">
                    <a:srgbClr val="000000">
                      <a:alpha val="43137"/>
                    </a:srgbClr>
                  </a:outerShdw>
                </a:effectLst>
              </a:rPr>
              <a:t>Woe is ME!      </a:t>
            </a:r>
          </a:p>
        </p:txBody>
      </p:sp>
      <p:pic>
        <p:nvPicPr>
          <p:cNvPr id="3" name="Picture 2"/>
          <p:cNvPicPr>
            <a:picLocks noChangeAspect="1"/>
          </p:cNvPicPr>
          <p:nvPr/>
        </p:nvPicPr>
        <p:blipFill>
          <a:blip r:embed="rId2"/>
          <a:stretch>
            <a:fillRect/>
          </a:stretch>
        </p:blipFill>
        <p:spPr>
          <a:xfrm>
            <a:off x="3179677" y="1377272"/>
            <a:ext cx="2362200" cy="3352800"/>
          </a:xfrm>
          <a:prstGeom prst="rect">
            <a:avLst/>
          </a:prstGeom>
        </p:spPr>
      </p:pic>
      <p:sp>
        <p:nvSpPr>
          <p:cNvPr id="7" name="TextBox 6"/>
          <p:cNvSpPr txBox="1"/>
          <p:nvPr/>
        </p:nvSpPr>
        <p:spPr>
          <a:xfrm>
            <a:off x="3179677" y="2101026"/>
            <a:ext cx="3486369" cy="954107"/>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rPr>
              <a:t>CFPB, FTC, </a:t>
            </a:r>
          </a:p>
          <a:p>
            <a:r>
              <a:rPr lang="en-US" sz="2800" b="1" dirty="0">
                <a:solidFill>
                  <a:srgbClr val="FF0000"/>
                </a:solidFill>
                <a:effectLst>
                  <a:outerShdw blurRad="38100" dist="38100" dir="2700000" algn="tl">
                    <a:srgbClr val="000000">
                      <a:alpha val="43137"/>
                    </a:srgbClr>
                  </a:outerShdw>
                </a:effectLst>
              </a:rPr>
              <a:t>STATE AGO’S</a:t>
            </a:r>
          </a:p>
        </p:txBody>
      </p:sp>
    </p:spTree>
    <p:extLst>
      <p:ext uri="{BB962C8B-B14F-4D97-AF65-F5344CB8AC3E}">
        <p14:creationId xmlns:p14="http://schemas.microsoft.com/office/powerpoint/2010/main" val="3822268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38188" y="457200"/>
            <a:ext cx="7772400" cy="4114800"/>
          </a:xfrm>
        </p:spPr>
        <p:txBody>
          <a:bodyPr rtlCol="0">
            <a:normAutofit fontScale="92500" lnSpcReduction="10000"/>
          </a:bodyPr>
          <a:lstStyle/>
          <a:p>
            <a:pPr marL="87313" indent="0" eaLnBrk="1" fontAlgn="auto" hangingPunct="1">
              <a:spcAft>
                <a:spcPts val="0"/>
              </a:spcAft>
              <a:buFontTx/>
              <a:buNone/>
              <a:defRPr/>
            </a:pPr>
            <a:r>
              <a:rPr lang="en-US" altLang="en-US" sz="2400" b="1" dirty="0">
                <a:solidFill>
                  <a:srgbClr val="0070C0"/>
                </a:solidFill>
                <a:cs typeface="Arial" panose="020B0604020202020204" pitchFamily="34" charset="0"/>
              </a:rPr>
              <a:t>ECOA - Anti-Discrimination Requirements</a:t>
            </a:r>
          </a:p>
          <a:p>
            <a:pPr eaLnBrk="1" fontAlgn="auto" hangingPunct="1">
              <a:spcAft>
                <a:spcPts val="0"/>
              </a:spcAft>
              <a:defRPr/>
            </a:pPr>
            <a:r>
              <a:rPr lang="en-US" sz="2800" dirty="0"/>
              <a:t>ECOA prohibits discrimination in any aspect of a credit transaction:</a:t>
            </a:r>
          </a:p>
          <a:p>
            <a:pPr eaLnBrk="1" fontAlgn="auto" hangingPunct="1">
              <a:spcAft>
                <a:spcPts val="0"/>
              </a:spcAft>
              <a:defRPr/>
            </a:pPr>
            <a:r>
              <a:rPr lang="en-US" sz="2800" dirty="0"/>
              <a:t>Applies to any extension of credit, whether consumer or business, including extension of credit to small businesses, corporations, partnerships and trusts, and across loan's life cycle.</a:t>
            </a:r>
          </a:p>
          <a:p>
            <a:pPr eaLnBrk="1" fontAlgn="auto" hangingPunct="1">
              <a:spcAft>
                <a:spcPts val="0"/>
              </a:spcAft>
              <a:defRPr/>
            </a:pPr>
            <a:r>
              <a:rPr lang="en-US" sz="2800" dirty="0"/>
              <a:t>ECOA also prohibits discouraging application, which may impede access to credit.</a:t>
            </a:r>
          </a:p>
          <a:p>
            <a:pPr eaLnBrk="1" fontAlgn="auto" hangingPunct="1">
              <a:spcAft>
                <a:spcPts val="0"/>
              </a:spcAft>
              <a:defRPr/>
            </a:pPr>
            <a:endParaRPr lang="en-US" dirty="0"/>
          </a:p>
        </p:txBody>
      </p:sp>
    </p:spTree>
    <p:extLst>
      <p:ext uri="{BB962C8B-B14F-4D97-AF65-F5344CB8AC3E}">
        <p14:creationId xmlns:p14="http://schemas.microsoft.com/office/powerpoint/2010/main" val="774871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p:nvPr>
        </p:nvSpPr>
        <p:spPr/>
        <p:txBody>
          <a:bodyPr>
            <a:normAutofit fontScale="92500"/>
          </a:bodyPr>
          <a:lstStyle/>
          <a:p>
            <a:pPr marL="0" indent="0" eaLnBrk="1" hangingPunct="1">
              <a:buFont typeface="Arial" panose="020B0604020202020204" pitchFamily="34" charset="0"/>
              <a:buNone/>
              <a:defRPr/>
            </a:pPr>
            <a:r>
              <a:rPr lang="en-US" altLang="en-US" sz="3200" b="1" dirty="0">
                <a:solidFill>
                  <a:srgbClr val="0070C0"/>
                </a:solidFill>
                <a:latin typeface="Arial" panose="020B0604020202020204" pitchFamily="34" charset="0"/>
                <a:cs typeface="Arial" panose="020B0604020202020204" pitchFamily="34" charset="0"/>
              </a:rPr>
              <a:t>The Laws Addressing Fair Lending</a:t>
            </a:r>
          </a:p>
          <a:p>
            <a:pPr eaLnBrk="1" hangingPunct="1">
              <a:defRPr/>
            </a:pPr>
            <a:r>
              <a:rPr lang="en-US" altLang="en-US" sz="2400" dirty="0">
                <a:cs typeface="Arial" panose="020B0604020202020204" pitchFamily="34" charset="0"/>
              </a:rPr>
              <a:t>The second of the two primary federal laws govern fair lending practices:</a:t>
            </a:r>
          </a:p>
          <a:p>
            <a:pPr eaLnBrk="1" hangingPunct="1">
              <a:defRPr/>
            </a:pPr>
            <a:r>
              <a:rPr lang="en-US" altLang="en-US" sz="2400" dirty="0">
                <a:cs typeface="Arial" panose="020B0604020202020204" pitchFamily="34" charset="0"/>
              </a:rPr>
              <a:t>Fair Housing Act ("FHA") and HUD Regulations (Part</a:t>
            </a:r>
            <a:r>
              <a:rPr lang="en-US" altLang="en-US" sz="2400" dirty="0">
                <a:solidFill>
                  <a:srgbClr val="0070C0"/>
                </a:solidFill>
              </a:rPr>
              <a:t> </a:t>
            </a:r>
            <a:r>
              <a:rPr lang="en-US" altLang="en-US" sz="2400" dirty="0">
                <a:cs typeface="Arial" panose="020B0604020202020204" pitchFamily="34" charset="0"/>
              </a:rPr>
              <a:t>of Civil Rights Act of 1968) </a:t>
            </a:r>
          </a:p>
          <a:p>
            <a:pPr eaLnBrk="1" hangingPunct="1">
              <a:defRPr/>
            </a:pPr>
            <a:r>
              <a:rPr lang="en-US" altLang="en-US" sz="2400" dirty="0">
                <a:cs typeface="Arial" panose="020B0604020202020204" pitchFamily="34" charset="0"/>
              </a:rPr>
              <a:t>Unlawful for any lender to discriminate in "residential real estate-related transaction" against any person because of his race, color, religion, national origin, sex, familial status, or handicap.</a:t>
            </a:r>
          </a:p>
          <a:p>
            <a:pPr eaLnBrk="1" hangingPunct="1">
              <a:defRPr/>
            </a:pPr>
            <a:r>
              <a:rPr lang="en-US" altLang="en-US" sz="2400" dirty="0">
                <a:cs typeface="Arial" panose="020B0604020202020204" pitchFamily="34" charset="0"/>
              </a:rPr>
              <a:t>State or local laws may include additional prohibited bases</a:t>
            </a:r>
          </a:p>
          <a:p>
            <a:pPr eaLnBrk="1" hangingPunct="1">
              <a:defRPr/>
            </a:pPr>
            <a:endParaRPr lang="en-US" altLang="en-US" dirty="0"/>
          </a:p>
        </p:txBody>
      </p:sp>
    </p:spTree>
    <p:extLst>
      <p:ext uri="{BB962C8B-B14F-4D97-AF65-F5344CB8AC3E}">
        <p14:creationId xmlns:p14="http://schemas.microsoft.com/office/powerpoint/2010/main" val="3425079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a:solidFill>
                  <a:srgbClr val="0070C0"/>
                </a:solidFill>
                <a:latin typeface="Arial" panose="020B0604020202020204" pitchFamily="34" charset="0"/>
                <a:cs typeface="Arial" panose="020B0604020202020204" pitchFamily="34" charset="0"/>
              </a:rPr>
              <a:t>Unfair, Deceptive, or Abusive Acts or Practices (UDAAP)</a:t>
            </a:r>
          </a:p>
        </p:txBody>
      </p:sp>
      <p:sp>
        <p:nvSpPr>
          <p:cNvPr id="80899" name="Text Placeholder 1"/>
          <p:cNvSpPr>
            <a:spLocks noGrp="1"/>
          </p:cNvSpPr>
          <p:nvPr>
            <p:ph type="body" idx="1"/>
          </p:nvPr>
        </p:nvSpPr>
        <p:spPr>
          <a:xfrm>
            <a:off x="509588" y="1268413"/>
            <a:ext cx="7210425" cy="3182937"/>
          </a:xfrm>
        </p:spPr>
        <p:txBody>
          <a:bodyPr>
            <a:normAutofit lnSpcReduction="10000"/>
          </a:bodyPr>
          <a:lstStyle/>
          <a:p>
            <a:pPr eaLnBrk="1" hangingPunct="1"/>
            <a:r>
              <a:rPr lang="en-US" altLang="en-US" sz="3200">
                <a:latin typeface="Arial" panose="020B0604020202020204" pitchFamily="34" charset="0"/>
                <a:cs typeface="Arial" panose="020B0604020202020204" pitchFamily="34" charset="0"/>
              </a:rPr>
              <a:t>Section 5 of the Federal Trade Commission Act (FTC Act) (15 USC 45) prohibits ''unfair or deceptive acts or practices in or affecting commerce.'' The prohibition applies to all persons engaged in commerce, including banks and dealers.</a:t>
            </a:r>
          </a:p>
        </p:txBody>
      </p:sp>
    </p:spTree>
    <p:extLst>
      <p:ext uri="{BB962C8B-B14F-4D97-AF65-F5344CB8AC3E}">
        <p14:creationId xmlns:p14="http://schemas.microsoft.com/office/powerpoint/2010/main" val="2529531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p:cNvSpPr>
            <a:spLocks noGrp="1"/>
          </p:cNvSpPr>
          <p:nvPr>
            <p:ph type="body" idx="1"/>
          </p:nvPr>
        </p:nvSpPr>
        <p:spPr>
          <a:xfrm>
            <a:off x="2036763" y="1419225"/>
            <a:ext cx="7040562" cy="3286125"/>
          </a:xfrm>
        </p:spPr>
        <p:txBody>
          <a:bodyPr/>
          <a:lstStyle/>
          <a:p>
            <a:pPr eaLnBrk="1" hangingPunct="1"/>
            <a:r>
              <a:rPr lang="en-US" altLang="en-US" sz="2800">
                <a:latin typeface="Arial" panose="020B0604020202020204" pitchFamily="34" charset="0"/>
                <a:cs typeface="Arial" panose="020B0604020202020204" pitchFamily="34" charset="0"/>
              </a:rPr>
              <a:t>“..an act or practice is unfair if it “causes or is likely to cause substantial injury to consumers … which is not reasonably avoidable by consumers themselves and not outweighed by countervailing benefits to consumers …”</a:t>
            </a:r>
          </a:p>
          <a:p>
            <a:pPr eaLnBrk="1" hangingPunct="1"/>
            <a:r>
              <a:rPr lang="en-US" altLang="en-US" sz="900">
                <a:latin typeface="Arial" panose="020B0604020202020204" pitchFamily="34" charset="0"/>
                <a:cs typeface="Arial" panose="020B0604020202020204" pitchFamily="34" charset="0"/>
              </a:rPr>
              <a:t>Federal Trade Commission v. Passport Automotive Group - October 18, 2022 </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sz="3300">
              <a:latin typeface="Arial" panose="020B0604020202020204" pitchFamily="34" charset="0"/>
              <a:cs typeface="Arial" panose="020B0604020202020204" pitchFamily="34" charset="0"/>
            </a:endParaRPr>
          </a:p>
        </p:txBody>
      </p:sp>
      <p:sp>
        <p:nvSpPr>
          <p:cNvPr id="82947" name="Slide Number Placeholder 3"/>
          <p:cNvSpPr>
            <a:spLocks noGrp="1"/>
          </p:cNvSpPr>
          <p:nvPr>
            <p:ph type="sldNum" sz="quarter" idx="12"/>
          </p:nvPr>
        </p:nvSpPr>
        <p:spPr bwMode="auto">
          <a:xfrm>
            <a:off x="7658100" y="4799013"/>
            <a:ext cx="342900"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numCol="1" anchorCtr="0" compatLnSpc="1">
            <a:prstTxWarp prst="textNoShape">
              <a:avLst/>
            </a:prstTxWarp>
          </a:bodyPr>
          <a:lstStyle/>
          <a:p>
            <a:pPr algn="ctr"/>
            <a:fld id="{9FF96246-FEAA-47F7-933C-56E7C6CAB403}" type="slidenum">
              <a:rPr lang="en-US" altLang="en-US" smtClean="0">
                <a:solidFill>
                  <a:srgbClr val="808080"/>
                </a:solidFill>
              </a:rPr>
              <a:pPr algn="ctr"/>
              <a:t>43</a:t>
            </a:fld>
            <a:endParaRPr lang="en-US" altLang="en-US">
              <a:solidFill>
                <a:srgbClr val="808080"/>
              </a:solidFill>
            </a:endParaRPr>
          </a:p>
        </p:txBody>
      </p:sp>
      <p:sp>
        <p:nvSpPr>
          <p:cNvPr id="7" name="Rectangle 24"/>
          <p:cNvSpPr txBox="1">
            <a:spLocks noChangeArrowheads="1"/>
          </p:cNvSpPr>
          <p:nvPr/>
        </p:nvSpPr>
        <p:spPr bwMode="auto">
          <a:xfrm>
            <a:off x="752475" y="352425"/>
            <a:ext cx="7442200" cy="642938"/>
          </a:xfrm>
          <a:prstGeom prst="rect">
            <a:avLst/>
          </a:prstGeom>
          <a:noFill/>
          <a:ln>
            <a:miter lim="800000"/>
            <a:headEnd/>
            <a:tailEnd/>
          </a:ln>
        </p:spPr>
        <p:txBody>
          <a:bodyPr/>
          <a:lstStyle/>
          <a:p>
            <a:pPr defTabSz="342900" fontAlgn="auto">
              <a:spcAft>
                <a:spcPts val="0"/>
              </a:spcAft>
              <a:defRPr/>
            </a:pPr>
            <a:r>
              <a:rPr lang="en-US" sz="2700" b="1" spc="-113" dirty="0">
                <a:solidFill>
                  <a:srgbClr val="0070C0"/>
                </a:solidFill>
                <a:latin typeface="+mj-lt"/>
                <a:ea typeface="+mj-ea"/>
                <a:cs typeface="+mj-cs"/>
              </a:rPr>
              <a:t>Unfair, Deceptive, or Abusive Acts or Practices (UDAAP)</a:t>
            </a:r>
            <a:br>
              <a:rPr lang="en-US" sz="3000" b="1" spc="-113" dirty="0">
                <a:latin typeface="+mj-lt"/>
                <a:ea typeface="+mj-ea"/>
                <a:cs typeface="+mj-cs"/>
              </a:rPr>
            </a:br>
            <a:endParaRPr lang="en-US" sz="3000" b="1" spc="-113" dirty="0">
              <a:latin typeface="+mj-lt"/>
              <a:ea typeface="+mj-ea"/>
              <a:cs typeface="+mj-cs"/>
            </a:endParaRPr>
          </a:p>
        </p:txBody>
      </p:sp>
      <p:pic>
        <p:nvPicPr>
          <p:cNvPr id="829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655763"/>
            <a:ext cx="130333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2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5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p:nvPr>
        </p:nvSpPr>
        <p:spPr>
          <a:xfrm>
            <a:off x="698500" y="457200"/>
            <a:ext cx="7772400" cy="4114800"/>
          </a:xfrm>
        </p:spPr>
        <p:txBody>
          <a:bodyPr rtlCol="0">
            <a:normAutofit lnSpcReduction="10000"/>
          </a:bodyPr>
          <a:lstStyle/>
          <a:p>
            <a:pPr eaLnBrk="1" hangingPunct="1">
              <a:defRPr/>
            </a:pPr>
            <a:r>
              <a:rPr lang="en-US" altLang="en-US" sz="1700"/>
              <a:t>In the </a:t>
            </a:r>
            <a:r>
              <a:rPr lang="en-US" altLang="en-US" sz="1700" i="1"/>
              <a:t>Passport</a:t>
            </a:r>
            <a:r>
              <a:rPr lang="en-US" altLang="en-US" sz="1700"/>
              <a:t> case, FTC Chairman Lina Khan, and Commissioners Slaughter and Bedoya, state in their joint opinion:</a:t>
            </a:r>
          </a:p>
          <a:p>
            <a:pPr eaLnBrk="1" hangingPunct="1">
              <a:defRPr/>
            </a:pPr>
            <a:r>
              <a:rPr lang="en-US" altLang="en-US" sz="1700" i="1"/>
              <a:t>“[The alleged discriminatory imposition of higher borrowing costs to minorities] …is a straightforward application of Section 5. Section 5(n) of the FTC Act states that an act or practice is unfair if it “causes or is likely to cause substantial injury to consumers or competition which is not reasonably avoidable by consumers themselves and not outweighed by countervailing benefits to consumers or competition.”</a:t>
            </a:r>
          </a:p>
          <a:p>
            <a:pPr algn="ctr" eaLnBrk="1" hangingPunct="1">
              <a:defRPr/>
            </a:pPr>
            <a:r>
              <a:rPr lang="en-US" altLang="en-US" sz="1700" i="1"/>
              <a:t>***</a:t>
            </a:r>
          </a:p>
          <a:p>
            <a:pPr eaLnBrk="1" hangingPunct="1">
              <a:defRPr/>
            </a:pPr>
            <a:r>
              <a:rPr lang="en-US" altLang="en-US" sz="1700" i="1"/>
              <a:t>The fact that harmful conduct may be subject to other legal or regulatory regimes does not in itself limit (or lessen) the FTC’s responsibility to use all of our available authorities to target such conduct. Where Congress passes laws prohibiting conduct that also violates the FTC Act, the FTC often charges violators with the full range of law violations, including Section 5.  </a:t>
            </a:r>
            <a:r>
              <a:rPr lang="en-US" altLang="en-US" sz="1700" b="1" i="1"/>
              <a:t>Section 5 does not wilt when Congress legislates </a:t>
            </a:r>
            <a:r>
              <a:rPr lang="en-US" altLang="en-US" sz="1700" i="1"/>
              <a:t>(emphasis added).”</a:t>
            </a:r>
          </a:p>
          <a:p>
            <a:pPr eaLnBrk="1" hangingPunct="1">
              <a:defRPr/>
            </a:pPr>
            <a:endParaRPr lang="en-US" altLang="en-US" sz="1800"/>
          </a:p>
        </p:txBody>
      </p:sp>
    </p:spTree>
    <p:extLst>
      <p:ext uri="{BB962C8B-B14F-4D97-AF65-F5344CB8AC3E}">
        <p14:creationId xmlns:p14="http://schemas.microsoft.com/office/powerpoint/2010/main" val="2530616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lnSpcReduction="10000"/>
          </a:bodyPr>
          <a:lstStyle/>
          <a:p>
            <a:pPr marL="87313" indent="0" eaLnBrk="1" fontAlgn="auto" hangingPunct="1">
              <a:spcAft>
                <a:spcPts val="0"/>
              </a:spcAft>
              <a:buFontTx/>
              <a:buNone/>
              <a:defRPr/>
            </a:pPr>
            <a:r>
              <a:rPr lang="en-US" sz="2400" b="1" dirty="0">
                <a:solidFill>
                  <a:srgbClr val="0070C0"/>
                </a:solidFill>
              </a:rPr>
              <a:t>Other federal laws that relate to fair lending:</a:t>
            </a:r>
          </a:p>
          <a:p>
            <a:pPr eaLnBrk="1" fontAlgn="auto" hangingPunct="1">
              <a:spcAft>
                <a:spcPts val="0"/>
              </a:spcAft>
              <a:defRPr/>
            </a:pPr>
            <a:r>
              <a:rPr lang="en-US" sz="2400" dirty="0"/>
              <a:t>Community Reinvestment Act ("CRA") (12 USC 2901 et. Seq.):</a:t>
            </a:r>
          </a:p>
          <a:p>
            <a:pPr eaLnBrk="1" fontAlgn="auto" hangingPunct="1">
              <a:spcAft>
                <a:spcPts val="0"/>
              </a:spcAft>
              <a:defRPr/>
            </a:pPr>
            <a:r>
              <a:rPr lang="en-US" sz="2400" dirty="0"/>
              <a:t>CRA and Regulation BB encourage financial institutions to meet credit needs of communities they serve.  A poor "fair lending" record can negatively affect CRA rating and result in denial of applications to open branch, relocate office, or acquire another financial institution.</a:t>
            </a:r>
          </a:p>
          <a:p>
            <a:pPr lvl="1" eaLnBrk="1" fontAlgn="auto" hangingPunct="1">
              <a:spcAft>
                <a:spcPts val="0"/>
              </a:spcAft>
              <a:defRPr/>
            </a:pPr>
            <a:r>
              <a:rPr lang="en-US" sz="2400" dirty="0"/>
              <a:t>Could it be applied to the car business?</a:t>
            </a:r>
          </a:p>
          <a:p>
            <a:pPr eaLnBrk="1" fontAlgn="auto" hangingPunct="1">
              <a:spcAft>
                <a:spcPts val="0"/>
              </a:spcAft>
              <a:defRPr/>
            </a:pPr>
            <a:r>
              <a:rPr lang="en-US" sz="2400" dirty="0"/>
              <a:t>Redlining and Reverse Redlining</a:t>
            </a:r>
          </a:p>
        </p:txBody>
      </p:sp>
    </p:spTree>
    <p:extLst>
      <p:ext uri="{BB962C8B-B14F-4D97-AF65-F5344CB8AC3E}">
        <p14:creationId xmlns:p14="http://schemas.microsoft.com/office/powerpoint/2010/main" val="1235458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lnSpcReduction="10000"/>
          </a:bodyPr>
          <a:lstStyle/>
          <a:p>
            <a:pPr marL="87313" indent="0" eaLnBrk="1" fontAlgn="auto" hangingPunct="1">
              <a:spcAft>
                <a:spcPts val="0"/>
              </a:spcAft>
              <a:buFontTx/>
              <a:buNone/>
              <a:defRPr/>
            </a:pPr>
            <a:r>
              <a:rPr lang="en-US" sz="2400" b="1" dirty="0">
                <a:solidFill>
                  <a:srgbClr val="0070C0"/>
                </a:solidFill>
              </a:rPr>
              <a:t>Fair Lending</a:t>
            </a:r>
            <a:r>
              <a:rPr lang="en-US" sz="2400" b="1" spc="-15" dirty="0">
                <a:solidFill>
                  <a:srgbClr val="0070C0"/>
                </a:solidFill>
              </a:rPr>
              <a:t> </a:t>
            </a:r>
            <a:r>
              <a:rPr lang="en-US" sz="2400" b="1" dirty="0">
                <a:solidFill>
                  <a:srgbClr val="0070C0"/>
                </a:solidFill>
              </a:rPr>
              <a:t>-</a:t>
            </a:r>
            <a:r>
              <a:rPr lang="en-US" sz="2400" b="1" spc="-4" dirty="0">
                <a:solidFill>
                  <a:srgbClr val="0070C0"/>
                </a:solidFill>
              </a:rPr>
              <a:t> </a:t>
            </a:r>
            <a:r>
              <a:rPr lang="en-US" sz="2400" b="1" dirty="0">
                <a:solidFill>
                  <a:srgbClr val="0070C0"/>
                </a:solidFill>
              </a:rPr>
              <a:t>Disparate</a:t>
            </a:r>
            <a:r>
              <a:rPr lang="en-US" sz="2400" b="1" spc="-11" dirty="0">
                <a:solidFill>
                  <a:srgbClr val="0070C0"/>
                </a:solidFill>
              </a:rPr>
              <a:t> </a:t>
            </a:r>
            <a:r>
              <a:rPr lang="en-US" sz="2400" b="1" dirty="0">
                <a:solidFill>
                  <a:srgbClr val="0070C0"/>
                </a:solidFill>
              </a:rPr>
              <a:t>Impact</a:t>
            </a:r>
          </a:p>
          <a:p>
            <a:pPr eaLnBrk="1" fontAlgn="auto" hangingPunct="1">
              <a:spcAft>
                <a:spcPts val="0"/>
              </a:spcAft>
              <a:defRPr/>
            </a:pPr>
            <a:r>
              <a:rPr lang="en-US" sz="2800" dirty="0"/>
              <a:t>A plaintiff must:</a:t>
            </a:r>
          </a:p>
          <a:p>
            <a:pPr lvl="1" eaLnBrk="1" fontAlgn="auto" hangingPunct="1">
              <a:spcAft>
                <a:spcPts val="0"/>
              </a:spcAft>
              <a:defRPr/>
            </a:pPr>
            <a:r>
              <a:rPr lang="en-US" sz="2800" dirty="0"/>
              <a:t>Identify the specific policy or practice of the defendant;</a:t>
            </a:r>
          </a:p>
          <a:p>
            <a:pPr lvl="1" eaLnBrk="1" fontAlgn="auto" hangingPunct="1">
              <a:spcAft>
                <a:spcPts val="0"/>
              </a:spcAft>
              <a:defRPr/>
            </a:pPr>
            <a:r>
              <a:rPr lang="en-US" sz="2800" dirty="0"/>
              <a:t>Establish a disparate impact through the use of statistical evidence; and</a:t>
            </a:r>
          </a:p>
          <a:p>
            <a:pPr lvl="1" eaLnBrk="1" fontAlgn="auto" hangingPunct="1">
              <a:spcAft>
                <a:spcPts val="0"/>
              </a:spcAft>
              <a:defRPr/>
            </a:pPr>
            <a:r>
              <a:rPr lang="en-US" sz="2800" dirty="0"/>
              <a:t>Prove the existence of a causal link between the identified policy and the disparate impact.</a:t>
            </a:r>
          </a:p>
          <a:p>
            <a:pPr eaLnBrk="1" fontAlgn="auto" hangingPunct="1">
              <a:spcAft>
                <a:spcPts val="0"/>
              </a:spcAft>
              <a:defRPr/>
            </a:pPr>
            <a:endParaRPr lang="en-US" sz="2400" dirty="0"/>
          </a:p>
        </p:txBody>
      </p:sp>
    </p:spTree>
    <p:extLst>
      <p:ext uri="{BB962C8B-B14F-4D97-AF65-F5344CB8AC3E}">
        <p14:creationId xmlns:p14="http://schemas.microsoft.com/office/powerpoint/2010/main" val="628985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87313" indent="0" eaLnBrk="1" fontAlgn="auto" hangingPunct="1">
              <a:spcAft>
                <a:spcPts val="0"/>
              </a:spcAft>
              <a:buFontTx/>
              <a:buNone/>
              <a:defRPr/>
            </a:pPr>
            <a:r>
              <a:rPr lang="en-US" altLang="en-US" sz="2400" b="1" dirty="0">
                <a:solidFill>
                  <a:srgbClr val="0070C0"/>
                </a:solidFill>
                <a:cs typeface="Arial" panose="020B0604020202020204" pitchFamily="34" charset="0"/>
              </a:rPr>
              <a:t>Relationship between UDAAP and Fair Lending</a:t>
            </a:r>
          </a:p>
          <a:p>
            <a:pPr eaLnBrk="1" fontAlgn="auto" hangingPunct="1">
              <a:spcAft>
                <a:spcPts val="0"/>
              </a:spcAft>
              <a:defRPr/>
            </a:pPr>
            <a:r>
              <a:rPr lang="en-US" altLang="en-US" sz="2400" dirty="0">
                <a:cs typeface="Arial" panose="020B0604020202020204" pitchFamily="34" charset="0"/>
              </a:rPr>
              <a:t>UDAAP is the most powerful tool in CFPB arsenal: Almost ANY practice can be attacked under broad UDAAP standards applied by CFPB.</a:t>
            </a:r>
          </a:p>
          <a:p>
            <a:pPr eaLnBrk="1" fontAlgn="auto" hangingPunct="1">
              <a:spcAft>
                <a:spcPts val="0"/>
              </a:spcAft>
              <a:defRPr/>
            </a:pPr>
            <a:r>
              <a:rPr lang="en-US" altLang="en-US" sz="2400" dirty="0">
                <a:cs typeface="Arial" panose="020B0604020202020204" pitchFamily="34" charset="0"/>
              </a:rPr>
              <a:t>Fair lending as powerful alternative:	"Disparate impact" analysis, despite its questionable legal footing under ECOA/FHA, may be used to attack practices that, while not violating UDAAP, have a disparate impact on protected classes.</a:t>
            </a:r>
          </a:p>
          <a:p>
            <a:pPr eaLnBrk="1" fontAlgn="auto" hangingPunct="1">
              <a:spcAft>
                <a:spcPts val="0"/>
              </a:spcAft>
              <a:defRPr/>
            </a:pPr>
            <a:endParaRPr lang="en-US" altLang="en-US" dirty="0">
              <a:solidFill>
                <a:srgbClr val="FF9900"/>
              </a:solidFill>
              <a:cs typeface="Arial" panose="020B0604020202020204" pitchFamily="34" charset="0"/>
            </a:endParaRPr>
          </a:p>
          <a:p>
            <a:pPr eaLnBrk="1" fontAlgn="auto" hangingPunct="1">
              <a:spcAft>
                <a:spcPts val="0"/>
              </a:spcAft>
              <a:defRPr/>
            </a:pPr>
            <a:endParaRPr lang="en-US" dirty="0"/>
          </a:p>
        </p:txBody>
      </p:sp>
    </p:spTree>
    <p:extLst>
      <p:ext uri="{BB962C8B-B14F-4D97-AF65-F5344CB8AC3E}">
        <p14:creationId xmlns:p14="http://schemas.microsoft.com/office/powerpoint/2010/main" val="2817337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fontScale="92500"/>
          </a:bodyPr>
          <a:lstStyle/>
          <a:p>
            <a:pPr marL="0" indent="0" eaLnBrk="1" fontAlgn="auto" hangingPunct="1">
              <a:spcAft>
                <a:spcPts val="0"/>
              </a:spcAft>
              <a:buFontTx/>
              <a:buNone/>
              <a:tabLst>
                <a:tab pos="1476375" algn="l"/>
              </a:tabLst>
              <a:defRPr/>
            </a:pPr>
            <a:r>
              <a:rPr lang="en-US" sz="2200" b="1" dirty="0">
                <a:solidFill>
                  <a:srgbClr val="0070C0"/>
                </a:solidFill>
                <a:cs typeface="Arial"/>
              </a:rPr>
              <a:t>UDAAP: Vagueness</a:t>
            </a:r>
            <a:r>
              <a:rPr lang="en-US" sz="2200" b="1" spc="-11" dirty="0">
                <a:solidFill>
                  <a:srgbClr val="0070C0"/>
                </a:solidFill>
                <a:cs typeface="Arial"/>
              </a:rPr>
              <a:t> </a:t>
            </a:r>
            <a:r>
              <a:rPr lang="en-US" sz="2200" b="1" dirty="0">
                <a:solidFill>
                  <a:srgbClr val="0070C0"/>
                </a:solidFill>
                <a:cs typeface="Arial"/>
              </a:rPr>
              <a:t>Conc</a:t>
            </a:r>
            <a:r>
              <a:rPr lang="en-US" sz="2200" b="1" spc="4" dirty="0">
                <a:solidFill>
                  <a:srgbClr val="0070C0"/>
                </a:solidFill>
                <a:cs typeface="Arial"/>
              </a:rPr>
              <a:t>e</a:t>
            </a:r>
            <a:r>
              <a:rPr lang="en-US" sz="2200" b="1" dirty="0">
                <a:solidFill>
                  <a:srgbClr val="0070C0"/>
                </a:solidFill>
                <a:cs typeface="Arial"/>
              </a:rPr>
              <a:t>rns -</a:t>
            </a:r>
            <a:r>
              <a:rPr lang="en-US" sz="2200" b="1" spc="-4" dirty="0">
                <a:solidFill>
                  <a:srgbClr val="0070C0"/>
                </a:solidFill>
                <a:cs typeface="Arial"/>
              </a:rPr>
              <a:t> </a:t>
            </a:r>
            <a:r>
              <a:rPr lang="en-US" sz="2200" b="1" dirty="0">
                <a:solidFill>
                  <a:srgbClr val="0070C0"/>
                </a:solidFill>
                <a:cs typeface="Arial"/>
              </a:rPr>
              <a:t>Defin</a:t>
            </a:r>
            <a:r>
              <a:rPr lang="en-US" sz="2200" b="1" spc="4" dirty="0">
                <a:solidFill>
                  <a:srgbClr val="0070C0"/>
                </a:solidFill>
                <a:cs typeface="Arial"/>
              </a:rPr>
              <a:t>e</a:t>
            </a:r>
            <a:r>
              <a:rPr lang="en-US" sz="2200" b="1" dirty="0">
                <a:solidFill>
                  <a:srgbClr val="0070C0"/>
                </a:solidFill>
                <a:cs typeface="Arial"/>
              </a:rPr>
              <a:t>d</a:t>
            </a:r>
            <a:r>
              <a:rPr lang="en-US" sz="2200" b="1" spc="-11" dirty="0">
                <a:solidFill>
                  <a:srgbClr val="0070C0"/>
                </a:solidFill>
                <a:cs typeface="Arial"/>
              </a:rPr>
              <a:t> </a:t>
            </a:r>
            <a:r>
              <a:rPr lang="en-US" sz="2200" b="1" dirty="0">
                <a:solidFill>
                  <a:srgbClr val="0070C0"/>
                </a:solidFill>
                <a:cs typeface="Arial"/>
              </a:rPr>
              <a:t>Cas</a:t>
            </a:r>
            <a:r>
              <a:rPr lang="en-US" sz="2200" b="1" spc="11" dirty="0">
                <a:solidFill>
                  <a:srgbClr val="0070C0"/>
                </a:solidFill>
                <a:cs typeface="Arial"/>
              </a:rPr>
              <a:t>e</a:t>
            </a:r>
            <a:r>
              <a:rPr lang="en-US" sz="2200" b="1" dirty="0">
                <a:solidFill>
                  <a:srgbClr val="0070C0"/>
                </a:solidFill>
                <a:cs typeface="Arial"/>
              </a:rPr>
              <a:t>-</a:t>
            </a:r>
            <a:r>
              <a:rPr lang="en-US" sz="2200" b="1" spc="-4" dirty="0">
                <a:solidFill>
                  <a:srgbClr val="0070C0"/>
                </a:solidFill>
                <a:cs typeface="Arial"/>
              </a:rPr>
              <a:t>B</a:t>
            </a:r>
            <a:r>
              <a:rPr lang="en-US" sz="2200" b="1" dirty="0">
                <a:solidFill>
                  <a:srgbClr val="0070C0"/>
                </a:solidFill>
                <a:cs typeface="Arial"/>
              </a:rPr>
              <a:t>y-Case</a:t>
            </a:r>
          </a:p>
          <a:p>
            <a:pPr eaLnBrk="1" fontAlgn="auto" hangingPunct="1">
              <a:spcAft>
                <a:spcPts val="0"/>
              </a:spcAft>
              <a:defRPr/>
            </a:pPr>
            <a:r>
              <a:rPr lang="en-US" sz="2400" dirty="0"/>
              <a:t>"The possibilities here for injuring consumers are almost limitless. Maybe a customer service representative provided misleading information. Maybe consumers were told only about the benefits of a product and not about any of the limitations or risky features. Maybe important information about rates or fees was hidden or obscured. Or maybe consumers were told that they would have the chance to consider the matter further, and later found they were already signed up and charged for a service without ever giving their actual consent."</a:t>
            </a:r>
          </a:p>
          <a:p>
            <a:pPr lvl="1" eaLnBrk="1" fontAlgn="auto" hangingPunct="1">
              <a:spcAft>
                <a:spcPts val="0"/>
              </a:spcAft>
              <a:defRPr/>
            </a:pPr>
            <a:r>
              <a:rPr lang="en-US" dirty="0"/>
              <a:t>CFPB Director Richard Cordray, Feb. 21, 2013</a:t>
            </a:r>
          </a:p>
          <a:p>
            <a:pPr eaLnBrk="1" fontAlgn="auto" hangingPunct="1">
              <a:spcAft>
                <a:spcPts val="0"/>
              </a:spcAft>
              <a:defRPr/>
            </a:pPr>
            <a:endParaRPr lang="en-US" dirty="0"/>
          </a:p>
        </p:txBody>
      </p:sp>
    </p:spTree>
    <p:extLst>
      <p:ext uri="{BB962C8B-B14F-4D97-AF65-F5344CB8AC3E}">
        <p14:creationId xmlns:p14="http://schemas.microsoft.com/office/powerpoint/2010/main" val="743594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fontScale="92500" lnSpcReduction="10000"/>
          </a:bodyPr>
          <a:lstStyle/>
          <a:p>
            <a:pPr marL="87313" indent="0" eaLnBrk="1" fontAlgn="auto" hangingPunct="1">
              <a:spcAft>
                <a:spcPts val="0"/>
              </a:spcAft>
              <a:buFontTx/>
              <a:buNone/>
              <a:defRPr/>
            </a:pPr>
            <a:r>
              <a:rPr lang="en-US" sz="2400" b="1" dirty="0">
                <a:solidFill>
                  <a:srgbClr val="0070C0"/>
                </a:solidFill>
              </a:rPr>
              <a:t>UDAAP </a:t>
            </a:r>
            <a:r>
              <a:rPr lang="en-US" sz="2400" b="1" spc="-11" dirty="0">
                <a:solidFill>
                  <a:srgbClr val="0070C0"/>
                </a:solidFill>
              </a:rPr>
              <a:t>"</a:t>
            </a:r>
            <a:r>
              <a:rPr lang="en-US" sz="2400" b="1" dirty="0">
                <a:solidFill>
                  <a:srgbClr val="0070C0"/>
                </a:solidFill>
              </a:rPr>
              <a:t>Unfairness"</a:t>
            </a:r>
            <a:r>
              <a:rPr lang="en-US" sz="2400" b="1" spc="-19" dirty="0">
                <a:solidFill>
                  <a:srgbClr val="0070C0"/>
                </a:solidFill>
              </a:rPr>
              <a:t> </a:t>
            </a:r>
            <a:r>
              <a:rPr lang="en-US" sz="2400" b="1" dirty="0">
                <a:solidFill>
                  <a:srgbClr val="0070C0"/>
                </a:solidFill>
              </a:rPr>
              <a:t>Standard</a:t>
            </a:r>
          </a:p>
          <a:p>
            <a:pPr eaLnBrk="1" fontAlgn="auto" hangingPunct="1">
              <a:spcAft>
                <a:spcPts val="0"/>
              </a:spcAft>
              <a:defRPr/>
            </a:pPr>
            <a:r>
              <a:rPr lang="en-US" sz="3600" dirty="0"/>
              <a:t>Causes, or likely to cause, substantial injury to consumers;</a:t>
            </a:r>
          </a:p>
          <a:p>
            <a:pPr eaLnBrk="1" fontAlgn="auto" hangingPunct="1">
              <a:spcAft>
                <a:spcPts val="0"/>
              </a:spcAft>
              <a:defRPr/>
            </a:pPr>
            <a:r>
              <a:rPr lang="en-US" sz="3600" dirty="0"/>
              <a:t>The injury is not reasonably avoidable by consumers; and</a:t>
            </a:r>
          </a:p>
          <a:p>
            <a:pPr eaLnBrk="1" fontAlgn="auto" hangingPunct="1">
              <a:spcAft>
                <a:spcPts val="0"/>
              </a:spcAft>
              <a:defRPr/>
            </a:pPr>
            <a:r>
              <a:rPr lang="en-US" sz="3600" dirty="0"/>
              <a:t>The injury is not outweighed by countervailing benefits to consumers or to competition.</a:t>
            </a:r>
          </a:p>
          <a:p>
            <a:pPr eaLnBrk="1" fontAlgn="auto" hangingPunct="1">
              <a:spcAft>
                <a:spcPts val="0"/>
              </a:spcAft>
              <a:defRPr/>
            </a:pPr>
            <a:endParaRPr lang="en-US" sz="2400" dirty="0"/>
          </a:p>
        </p:txBody>
      </p:sp>
    </p:spTree>
    <p:extLst>
      <p:ext uri="{BB962C8B-B14F-4D97-AF65-F5344CB8AC3E}">
        <p14:creationId xmlns:p14="http://schemas.microsoft.com/office/powerpoint/2010/main" val="205150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fontScale="47500" lnSpcReduction="20000"/>
          </a:bodyPr>
          <a:lstStyle/>
          <a:p>
            <a:pPr marL="87313" indent="0" eaLnBrk="1" fontAlgn="auto" hangingPunct="1">
              <a:spcAft>
                <a:spcPts val="0"/>
              </a:spcAft>
              <a:buFontTx/>
              <a:buNone/>
              <a:defRPr/>
            </a:pPr>
            <a:r>
              <a:rPr lang="en-US" sz="5800" b="1" dirty="0">
                <a:solidFill>
                  <a:srgbClr val="0070C0"/>
                </a:solidFill>
              </a:rPr>
              <a:t>AGENDA</a:t>
            </a:r>
          </a:p>
          <a:p>
            <a:pPr marL="87313" indent="0" eaLnBrk="1" fontAlgn="auto" hangingPunct="1">
              <a:spcAft>
                <a:spcPts val="0"/>
              </a:spcAft>
              <a:buFontTx/>
              <a:buNone/>
              <a:defRPr/>
            </a:pPr>
            <a:endParaRPr lang="en-US" sz="5800" b="1" dirty="0">
              <a:solidFill>
                <a:srgbClr val="0070C0"/>
              </a:solidFill>
            </a:endParaRPr>
          </a:p>
          <a:p>
            <a:pPr eaLnBrk="1" fontAlgn="auto" hangingPunct="1">
              <a:spcAft>
                <a:spcPts val="0"/>
              </a:spcAft>
              <a:defRPr/>
            </a:pPr>
            <a:r>
              <a:rPr lang="en-US" sz="3600" dirty="0"/>
              <a:t>The Constitution and Politics</a:t>
            </a:r>
          </a:p>
          <a:p>
            <a:pPr eaLnBrk="1" fontAlgn="auto" hangingPunct="1">
              <a:spcAft>
                <a:spcPts val="0"/>
              </a:spcAft>
              <a:defRPr/>
            </a:pPr>
            <a:r>
              <a:rPr lang="en-US" sz="3600" dirty="0"/>
              <a:t>CFPB Targets Discrimination Using UDAAP – Unfairness – March 2022</a:t>
            </a:r>
          </a:p>
          <a:p>
            <a:pPr eaLnBrk="1" fontAlgn="auto" hangingPunct="1">
              <a:spcAft>
                <a:spcPts val="0"/>
              </a:spcAft>
              <a:defRPr/>
            </a:pPr>
            <a:r>
              <a:rPr lang="en-US" sz="3600" dirty="0"/>
              <a:t>Legal Challenges – Past is Prologue</a:t>
            </a:r>
          </a:p>
          <a:p>
            <a:pPr eaLnBrk="1" fontAlgn="auto" hangingPunct="1">
              <a:spcAft>
                <a:spcPts val="0"/>
              </a:spcAft>
              <a:defRPr/>
            </a:pPr>
            <a:r>
              <a:rPr lang="en-US" sz="3600" dirty="0"/>
              <a:t>Fair Lending Defined</a:t>
            </a:r>
          </a:p>
          <a:p>
            <a:pPr lvl="1">
              <a:defRPr/>
            </a:pPr>
            <a:r>
              <a:rPr lang="en-US" altLang="en-US" sz="3600" dirty="0">
                <a:cs typeface="Arial" panose="020B0604020202020204" pitchFamily="34" charset="0"/>
              </a:rPr>
              <a:t>Overt Discrimination</a:t>
            </a:r>
          </a:p>
          <a:p>
            <a:pPr lvl="1">
              <a:defRPr/>
            </a:pPr>
            <a:r>
              <a:rPr lang="en-US" altLang="en-US" sz="3600" dirty="0">
                <a:cs typeface="Arial" panose="020B0604020202020204" pitchFamily="34" charset="0"/>
              </a:rPr>
              <a:t>Disparate Treatment</a:t>
            </a:r>
          </a:p>
          <a:p>
            <a:pPr lvl="1">
              <a:defRPr/>
            </a:pPr>
            <a:r>
              <a:rPr lang="en-US" altLang="en-US" sz="3600" dirty="0">
                <a:cs typeface="Arial" panose="020B0604020202020204" pitchFamily="34" charset="0"/>
              </a:rPr>
              <a:t>Disparate Impact</a:t>
            </a:r>
          </a:p>
          <a:p>
            <a:pPr lvl="1">
              <a:defRPr/>
            </a:pPr>
            <a:r>
              <a:rPr lang="en-US" sz="3600" dirty="0"/>
              <a:t>UDAAP </a:t>
            </a:r>
          </a:p>
          <a:p>
            <a:pPr eaLnBrk="1" fontAlgn="auto" hangingPunct="1">
              <a:spcAft>
                <a:spcPts val="0"/>
              </a:spcAft>
              <a:defRPr/>
            </a:pPr>
            <a:r>
              <a:rPr lang="en-US" sz="3600" dirty="0"/>
              <a:t>A Related Banker’s View</a:t>
            </a:r>
          </a:p>
          <a:p>
            <a:pPr>
              <a:defRPr/>
            </a:pPr>
            <a:r>
              <a:rPr lang="en-US" sz="3600" dirty="0"/>
              <a:t>Recommendations and Comments</a:t>
            </a:r>
            <a:endParaRPr lang="en-US" dirty="0"/>
          </a:p>
        </p:txBody>
      </p:sp>
    </p:spTree>
    <p:extLst>
      <p:ext uri="{BB962C8B-B14F-4D97-AF65-F5344CB8AC3E}">
        <p14:creationId xmlns:p14="http://schemas.microsoft.com/office/powerpoint/2010/main" val="650982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lnSpcReduction="10000"/>
          </a:bodyPr>
          <a:lstStyle/>
          <a:p>
            <a:pPr marL="87313" indent="0" eaLnBrk="1" fontAlgn="auto" hangingPunct="1">
              <a:spcAft>
                <a:spcPts val="0"/>
              </a:spcAft>
              <a:buFontTx/>
              <a:buNone/>
              <a:defRPr/>
            </a:pPr>
            <a:r>
              <a:rPr lang="en-US" altLang="en-US" sz="2400" b="1" dirty="0">
                <a:solidFill>
                  <a:srgbClr val="0070C0"/>
                </a:solidFill>
                <a:cs typeface="Arial" panose="020B0604020202020204" pitchFamily="34" charset="0"/>
              </a:rPr>
              <a:t>UDAAP "Unfairness" Standard - Important Considerations from CFPB</a:t>
            </a:r>
          </a:p>
          <a:p>
            <a:pPr eaLnBrk="1" fontAlgn="auto" hangingPunct="1">
              <a:spcAft>
                <a:spcPts val="0"/>
              </a:spcAft>
              <a:defRPr/>
            </a:pPr>
            <a:r>
              <a:rPr lang="en-US" altLang="en-US" sz="3200" dirty="0">
                <a:cs typeface="Arial" panose="020B0604020202020204" pitchFamily="34" charset="0"/>
              </a:rPr>
              <a:t>When determining monetary harm, consider that an act or practice that causes a small amount of harm to a large number of people may be deemed to cause substantial injury.</a:t>
            </a:r>
          </a:p>
          <a:p>
            <a:pPr eaLnBrk="1" fontAlgn="auto" hangingPunct="1">
              <a:spcAft>
                <a:spcPts val="0"/>
              </a:spcAft>
              <a:defRPr/>
            </a:pPr>
            <a:r>
              <a:rPr lang="en-US" altLang="en-US" sz="3200" dirty="0">
                <a:cs typeface="Arial" panose="020B0604020202020204" pitchFamily="34" charset="0"/>
              </a:rPr>
              <a:t>Actual injury not required; significant risk of concrete harm is sufficient.</a:t>
            </a:r>
          </a:p>
          <a:p>
            <a:pPr eaLnBrk="1" fontAlgn="auto" hangingPunct="1">
              <a:spcAft>
                <a:spcPts val="0"/>
              </a:spcAft>
              <a:defRPr/>
            </a:pPr>
            <a:endParaRPr lang="en-US" altLang="en-US" dirty="0">
              <a:solidFill>
                <a:srgbClr val="FF9900"/>
              </a:solidFill>
              <a:cs typeface="Arial" panose="020B0604020202020204" pitchFamily="34" charset="0"/>
            </a:endParaRPr>
          </a:p>
          <a:p>
            <a:pPr eaLnBrk="1" fontAlgn="auto" hangingPunct="1">
              <a:spcAft>
                <a:spcPts val="0"/>
              </a:spcAft>
              <a:defRPr/>
            </a:pPr>
            <a:endParaRPr lang="en-US" altLang="en-US" dirty="0">
              <a:cs typeface="Arial" panose="020B0604020202020204" pitchFamily="34" charset="0"/>
            </a:endParaRPr>
          </a:p>
        </p:txBody>
      </p:sp>
    </p:spTree>
    <p:extLst>
      <p:ext uri="{BB962C8B-B14F-4D97-AF65-F5344CB8AC3E}">
        <p14:creationId xmlns:p14="http://schemas.microsoft.com/office/powerpoint/2010/main" val="395327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p:nvPr>
        </p:nvSpPr>
        <p:spPr/>
        <p:txBody>
          <a:bodyPr rtlCol="0">
            <a:normAutofit/>
          </a:bodyPr>
          <a:lstStyle/>
          <a:p>
            <a:pPr marL="87313" indent="0" eaLnBrk="1" fontAlgn="auto" hangingPunct="1">
              <a:spcAft>
                <a:spcPts val="0"/>
              </a:spcAft>
              <a:buFontTx/>
              <a:buNone/>
              <a:defRPr/>
            </a:pPr>
            <a:r>
              <a:rPr lang="en-US" altLang="en-US" sz="2400" b="1" dirty="0">
                <a:solidFill>
                  <a:srgbClr val="0070C0"/>
                </a:solidFill>
              </a:rPr>
              <a:t>UDAAP "Deceptive" Standard</a:t>
            </a:r>
          </a:p>
          <a:p>
            <a:pPr eaLnBrk="1" fontAlgn="auto" hangingPunct="1">
              <a:spcAft>
                <a:spcPts val="0"/>
              </a:spcAft>
              <a:defRPr/>
            </a:pPr>
            <a:r>
              <a:rPr lang="en-US" altLang="en-US" sz="2800" dirty="0"/>
              <a:t>The representation, omission, act or practice misleads or is likely to mislead the consumer;</a:t>
            </a:r>
          </a:p>
          <a:p>
            <a:pPr eaLnBrk="1" fontAlgn="auto" hangingPunct="1">
              <a:spcAft>
                <a:spcPts val="0"/>
              </a:spcAft>
              <a:defRPr/>
            </a:pPr>
            <a:r>
              <a:rPr lang="en-US" altLang="en-US" sz="2800" dirty="0"/>
              <a:t>The consumer's interpretation of the representation, omission, act or practice is reasonable under the circumstances; and</a:t>
            </a:r>
          </a:p>
          <a:p>
            <a:pPr eaLnBrk="1" fontAlgn="auto" hangingPunct="1">
              <a:spcAft>
                <a:spcPts val="0"/>
              </a:spcAft>
              <a:defRPr/>
            </a:pPr>
            <a:r>
              <a:rPr lang="en-US" altLang="en-US" sz="2800" dirty="0"/>
              <a:t>The misleading representation, omission, act or practice is material.</a:t>
            </a:r>
          </a:p>
          <a:p>
            <a:pPr eaLnBrk="1" fontAlgn="auto" hangingPunct="1">
              <a:spcAft>
                <a:spcPts val="0"/>
              </a:spcAft>
              <a:defRPr/>
            </a:pPr>
            <a:endParaRPr lang="en-US" altLang="en-US" dirty="0"/>
          </a:p>
        </p:txBody>
      </p:sp>
    </p:spTree>
    <p:extLst>
      <p:ext uri="{BB962C8B-B14F-4D97-AF65-F5344CB8AC3E}">
        <p14:creationId xmlns:p14="http://schemas.microsoft.com/office/powerpoint/2010/main" val="1575579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fontScale="92500"/>
          </a:bodyPr>
          <a:lstStyle/>
          <a:p>
            <a:pPr marL="87313" indent="0" eaLnBrk="1" fontAlgn="auto" hangingPunct="1">
              <a:spcAft>
                <a:spcPts val="0"/>
              </a:spcAft>
              <a:buFontTx/>
              <a:buNone/>
              <a:defRPr/>
            </a:pPr>
            <a:r>
              <a:rPr lang="en-US" sz="2400" b="1" dirty="0">
                <a:solidFill>
                  <a:srgbClr val="0070C0"/>
                </a:solidFill>
              </a:rPr>
              <a:t>UDAAP </a:t>
            </a:r>
            <a:r>
              <a:rPr lang="en-US" sz="2400" b="1" spc="-11" dirty="0">
                <a:solidFill>
                  <a:srgbClr val="0070C0"/>
                </a:solidFill>
              </a:rPr>
              <a:t>"</a:t>
            </a:r>
            <a:r>
              <a:rPr lang="en-US" sz="2400" b="1" dirty="0">
                <a:solidFill>
                  <a:srgbClr val="0070C0"/>
                </a:solidFill>
              </a:rPr>
              <a:t>Abusive"</a:t>
            </a:r>
            <a:r>
              <a:rPr lang="en-US" sz="2400" b="1" spc="-19" dirty="0">
                <a:solidFill>
                  <a:srgbClr val="0070C0"/>
                </a:solidFill>
              </a:rPr>
              <a:t> </a:t>
            </a:r>
            <a:r>
              <a:rPr lang="en-US" sz="2400" b="1" dirty="0">
                <a:solidFill>
                  <a:srgbClr val="0070C0"/>
                </a:solidFill>
              </a:rPr>
              <a:t>Standard</a:t>
            </a:r>
          </a:p>
          <a:p>
            <a:pPr eaLnBrk="1" fontAlgn="auto" hangingPunct="1">
              <a:spcAft>
                <a:spcPts val="0"/>
              </a:spcAft>
              <a:defRPr/>
            </a:pPr>
            <a:r>
              <a:rPr lang="en-US" sz="2400" dirty="0"/>
              <a:t>Materially interferes with the ability of a consumer to understand a term or condition of a consumer financial product or service; or</a:t>
            </a:r>
          </a:p>
          <a:p>
            <a:pPr eaLnBrk="1" fontAlgn="auto" hangingPunct="1">
              <a:spcAft>
                <a:spcPts val="0"/>
              </a:spcAft>
              <a:defRPr/>
            </a:pPr>
            <a:r>
              <a:rPr lang="en-US" sz="2400" dirty="0"/>
              <a:t>Takes unreasonable advantage of:</a:t>
            </a:r>
          </a:p>
          <a:p>
            <a:pPr eaLnBrk="1" fontAlgn="auto" hangingPunct="1">
              <a:spcAft>
                <a:spcPts val="0"/>
              </a:spcAft>
              <a:defRPr/>
            </a:pPr>
            <a:r>
              <a:rPr lang="en-US" sz="2400" dirty="0"/>
              <a:t>A lack of understanding on the part of the consumer of the material risks, costs, or conditions of the product or service;</a:t>
            </a:r>
          </a:p>
          <a:p>
            <a:pPr eaLnBrk="1" fontAlgn="auto" hangingPunct="1">
              <a:spcAft>
                <a:spcPts val="0"/>
              </a:spcAft>
              <a:defRPr/>
            </a:pPr>
            <a:r>
              <a:rPr lang="en-US" sz="2400" dirty="0"/>
              <a:t>The inability of the consumer to protect its interests in selecting or using a consumer financial product or service.</a:t>
            </a:r>
          </a:p>
          <a:p>
            <a:pPr eaLnBrk="1" fontAlgn="auto" hangingPunct="1">
              <a:spcAft>
                <a:spcPts val="0"/>
              </a:spcAft>
              <a:defRPr/>
            </a:pPr>
            <a:endParaRPr lang="en-US" dirty="0"/>
          </a:p>
        </p:txBody>
      </p:sp>
    </p:spTree>
    <p:extLst>
      <p:ext uri="{BB962C8B-B14F-4D97-AF65-F5344CB8AC3E}">
        <p14:creationId xmlns:p14="http://schemas.microsoft.com/office/powerpoint/2010/main" val="3944481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Afraid, Be Very Afraid – Federal Regulators’ Timeline</a:t>
            </a:r>
          </a:p>
        </p:txBody>
      </p:sp>
      <p:sp>
        <p:nvSpPr>
          <p:cNvPr id="3" name="Text Placeholder 2"/>
          <p:cNvSpPr>
            <a:spLocks noGrp="1"/>
          </p:cNvSpPr>
          <p:nvPr>
            <p:ph type="body" sz="quarter" idx="10"/>
          </p:nvPr>
        </p:nvSpPr>
        <p:spPr>
          <a:xfrm>
            <a:off x="971550" y="1443037"/>
            <a:ext cx="6181725" cy="3176588"/>
          </a:xfrm>
        </p:spPr>
        <p:txBody>
          <a:bodyPr>
            <a:normAutofit lnSpcReduction="10000"/>
          </a:bodyPr>
          <a:lstStyle/>
          <a:p>
            <a:pPr marL="285750" indent="-285750">
              <a:buFont typeface="Arial" panose="020B0604020202020204" pitchFamily="34" charset="0"/>
              <a:buChar char="•"/>
              <a:defRPr/>
            </a:pPr>
            <a:r>
              <a:rPr lang="en-US" dirty="0"/>
              <a:t>On January 18</a:t>
            </a:r>
            <a:r>
              <a:rPr lang="en-US" b="1" dirty="0"/>
              <a:t>, Federal Trade Commission issued an advisory opinion addressing the Holder Rule's impact on consumers' ability to recover attorneys' fees and costs.</a:t>
            </a:r>
            <a:r>
              <a:rPr lang="en-US" dirty="0"/>
              <a:t> </a:t>
            </a:r>
          </a:p>
          <a:p>
            <a:pPr marL="285750" indent="-285750">
              <a:buFont typeface="Arial" panose="020B0604020202020204" pitchFamily="34" charset="0"/>
              <a:buChar char="•"/>
              <a:defRPr/>
            </a:pPr>
            <a:r>
              <a:rPr lang="en-US" dirty="0"/>
              <a:t> On February 24, </a:t>
            </a:r>
            <a:r>
              <a:rPr lang="en-US" b="1" dirty="0"/>
              <a:t>in response to the increasing cost of automobiles and the potential for consumer debt related to vehicle financing to increase, the Consumer Financial Protection Bureau issued a blog post stating its intent to "focus on ensuring a fair, transparent, and competitive auto lending market."</a:t>
            </a:r>
            <a:endParaRPr lang="en-US" dirty="0"/>
          </a:p>
          <a:p>
            <a:pPr marL="285750" indent="-285750">
              <a:buFont typeface="Arial" panose="020B0604020202020204" pitchFamily="34" charset="0"/>
              <a:buChar char="•"/>
              <a:defRPr/>
            </a:pPr>
            <a:r>
              <a:rPr lang="en-US" b="1" dirty="0"/>
              <a:t> </a:t>
            </a:r>
            <a:r>
              <a:rPr lang="en-US" dirty="0"/>
              <a:t>On March 16, the </a:t>
            </a:r>
            <a:r>
              <a:rPr lang="en-US" b="1" dirty="0"/>
              <a:t>Consumer Financial Protection Bureau announced that it updated its examination procedures for evaluating unfair, deceptive, or abusive acts or practices to address discriminatory practices in connection with consumer financial products or services</a:t>
            </a:r>
            <a:r>
              <a:rPr lang="en-US" dirty="0"/>
              <a:t>.</a:t>
            </a:r>
          </a:p>
          <a:p>
            <a:pPr marL="285750" indent="-285750">
              <a:buFont typeface="Arial" panose="020B0604020202020204" pitchFamily="34" charset="0"/>
              <a:buChar char="•"/>
              <a:defRPr/>
            </a:pPr>
            <a:r>
              <a:rPr lang="en-US" dirty="0"/>
              <a:t> On March 22, the </a:t>
            </a:r>
            <a:r>
              <a:rPr lang="en-US" b="1" dirty="0"/>
              <a:t>Consumer Financial Protection Bureau issued Compliance Bulletin 2022-05: Unfair and Deceptive Acts or Practices that Impede Consumer Reviews</a:t>
            </a:r>
            <a:endParaRPr lang="en-US" dirty="0"/>
          </a:p>
        </p:txBody>
      </p:sp>
    </p:spTree>
    <p:extLst>
      <p:ext uri="{BB962C8B-B14F-4D97-AF65-F5344CB8AC3E}">
        <p14:creationId xmlns:p14="http://schemas.microsoft.com/office/powerpoint/2010/main" val="3014660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Afraid, Be Very Afraid – Federal Regulators’ Timeline</a:t>
            </a:r>
          </a:p>
        </p:txBody>
      </p:sp>
      <p:sp>
        <p:nvSpPr>
          <p:cNvPr id="3" name="Text Placeholder 2"/>
          <p:cNvSpPr>
            <a:spLocks noGrp="1"/>
          </p:cNvSpPr>
          <p:nvPr>
            <p:ph type="body" sz="quarter" idx="10"/>
          </p:nvPr>
        </p:nvSpPr>
        <p:spPr>
          <a:xfrm>
            <a:off x="971550" y="1425574"/>
            <a:ext cx="6181725" cy="3176588"/>
          </a:xfrm>
        </p:spPr>
        <p:txBody>
          <a:bodyPr/>
          <a:lstStyle/>
          <a:p>
            <a:pPr marL="285750" indent="-285750">
              <a:buFont typeface="Arial" panose="020B0604020202020204" pitchFamily="34" charset="0"/>
              <a:buChar char="•"/>
            </a:pPr>
            <a:r>
              <a:rPr lang="en-US" dirty="0"/>
              <a:t>On May 6, the </a:t>
            </a:r>
            <a:r>
              <a:rPr lang="en-US" b="1" dirty="0"/>
              <a:t>Consumer Financial Protection Bureau released its annual fair lending report to Congress highlighting the agency's supervision, enforcement, guidance and rulemaking, and other efforts last year to ensure fair, equitable, and nondiscriminatory access to credit by consumers</a:t>
            </a:r>
            <a:r>
              <a:rPr lang="en-US" dirty="0"/>
              <a:t>.</a:t>
            </a:r>
          </a:p>
          <a:p>
            <a:pPr marL="285750" indent="-285750">
              <a:buFont typeface="Arial" panose="020B0604020202020204" pitchFamily="34" charset="0"/>
              <a:buChar char="•"/>
              <a:defRPr/>
            </a:pPr>
            <a:r>
              <a:rPr lang="en-US" dirty="0"/>
              <a:t>On May 16, the </a:t>
            </a:r>
            <a:r>
              <a:rPr lang="en-US" b="1" dirty="0"/>
              <a:t>Consumer Financial Protection Bureau announced that it will issue </a:t>
            </a:r>
            <a:r>
              <a:rPr lang="en-US" b="1" i="1" dirty="0"/>
              <a:t>Consumer Financial Protection Circulars</a:t>
            </a:r>
            <a:r>
              <a:rPr lang="en-US" b="1" dirty="0"/>
              <a:t> to federal and state government agencies that are responsible for enforcing federal consumer financial law</a:t>
            </a:r>
            <a:r>
              <a:rPr lang="en-US" dirty="0"/>
              <a:t>.</a:t>
            </a:r>
          </a:p>
          <a:p>
            <a:pPr marL="285750" indent="-285750">
              <a:buFont typeface="Arial" panose="020B0604020202020204" pitchFamily="34" charset="0"/>
              <a:buChar char="•"/>
              <a:defRPr/>
            </a:pPr>
            <a:r>
              <a:rPr lang="en-US" dirty="0"/>
              <a:t>On May 19, the </a:t>
            </a:r>
            <a:r>
              <a:rPr lang="en-US" b="1" dirty="0"/>
              <a:t>Consumer Financial Protection Bureau issued an interpretive rule affirming the states' ability to enforce the Consumer Financial Protection Act of 2010, including a provision that makes it unlawful for covered persons or service providers to violate federal consumer financial protection laws</a:t>
            </a:r>
            <a:r>
              <a:rPr lang="en-US" dirty="0"/>
              <a:t>.</a:t>
            </a:r>
          </a:p>
        </p:txBody>
      </p:sp>
    </p:spTree>
    <p:extLst>
      <p:ext uri="{BB962C8B-B14F-4D97-AF65-F5344CB8AC3E}">
        <p14:creationId xmlns:p14="http://schemas.microsoft.com/office/powerpoint/2010/main" val="3530513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Afraid, Be Very Afraid – Federal Regulators’ Timeline</a:t>
            </a:r>
          </a:p>
        </p:txBody>
      </p:sp>
      <p:sp>
        <p:nvSpPr>
          <p:cNvPr id="3" name="Text Placeholder 2"/>
          <p:cNvSpPr>
            <a:spLocks noGrp="1"/>
          </p:cNvSpPr>
          <p:nvPr>
            <p:ph type="body" sz="quarter" idx="10"/>
          </p:nvPr>
        </p:nvSpPr>
        <p:spPr>
          <a:xfrm>
            <a:off x="971550" y="1544637"/>
            <a:ext cx="6181725" cy="3176588"/>
          </a:xfrm>
        </p:spPr>
        <p:txBody>
          <a:bodyPr/>
          <a:lstStyle/>
          <a:p>
            <a:pPr marL="285750" indent="-285750">
              <a:buFont typeface="Arial" panose="020B0604020202020204" pitchFamily="34" charset="0"/>
              <a:buChar char="•"/>
              <a:defRPr/>
            </a:pPr>
            <a:r>
              <a:rPr lang="en-US" dirty="0"/>
              <a:t>On June 23, the </a:t>
            </a:r>
            <a:r>
              <a:rPr lang="en-US" b="1" dirty="0"/>
              <a:t>Federal Trade Commission released a notice of proposed rulemaking to address unfair and deceptive conduct by motor vehicle dealers in connection with the advertising, sale, financing, and leasing of vehicles</a:t>
            </a:r>
            <a:endParaRPr lang="en-US" dirty="0"/>
          </a:p>
          <a:p>
            <a:pPr marL="285750" indent="-285750">
              <a:buFont typeface="Arial" panose="020B0604020202020204" pitchFamily="34" charset="0"/>
              <a:buChar char="•"/>
              <a:defRPr/>
            </a:pPr>
            <a:r>
              <a:rPr lang="en-US" dirty="0"/>
              <a:t>On June 3, the </a:t>
            </a:r>
            <a:r>
              <a:rPr lang="en-US" b="1" dirty="0"/>
              <a:t>Federal Trade Commission requested public comment on its business guidance document concerning digital advertising: ".com Disclosures - How to Make Effective Disclosures in Digital Advertising</a:t>
            </a:r>
            <a:r>
              <a:rPr lang="en-US" dirty="0"/>
              <a:t>.“</a:t>
            </a:r>
          </a:p>
          <a:p>
            <a:pPr marL="285750" indent="-285750">
              <a:buFont typeface="Arial" panose="020B0604020202020204" pitchFamily="34" charset="0"/>
              <a:buChar char="•"/>
              <a:defRPr/>
            </a:pPr>
            <a:r>
              <a:rPr lang="en-US" dirty="0"/>
              <a:t>On June 23, the </a:t>
            </a:r>
            <a:r>
              <a:rPr lang="en-US" b="1" dirty="0"/>
              <a:t>Federal Trade Commission released a notice of proposed rulemaking to address unfair and deceptive conduct by motor vehicle dealers in connection with the advertising, sale, financing, and leasing of vehicles</a:t>
            </a:r>
            <a:endParaRPr lang="en-US" dirty="0"/>
          </a:p>
        </p:txBody>
      </p:sp>
    </p:spTree>
    <p:extLst>
      <p:ext uri="{BB962C8B-B14F-4D97-AF65-F5344CB8AC3E}">
        <p14:creationId xmlns:p14="http://schemas.microsoft.com/office/powerpoint/2010/main" val="892597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Afraid, Be Very Afraid – Federal Regulators’ Timeline</a:t>
            </a:r>
          </a:p>
        </p:txBody>
      </p:sp>
      <p:sp>
        <p:nvSpPr>
          <p:cNvPr id="3" name="Text Placeholder 2"/>
          <p:cNvSpPr>
            <a:spLocks noGrp="1"/>
          </p:cNvSpPr>
          <p:nvPr>
            <p:ph type="body" sz="quarter" idx="10"/>
          </p:nvPr>
        </p:nvSpPr>
        <p:spPr>
          <a:xfrm>
            <a:off x="898525" y="1519237"/>
            <a:ext cx="6181725" cy="3176588"/>
          </a:xfrm>
        </p:spPr>
        <p:txBody>
          <a:bodyPr/>
          <a:lstStyle/>
          <a:p>
            <a:pPr marL="285750" indent="-285750">
              <a:buFont typeface="Arial" panose="020B0604020202020204" pitchFamily="34" charset="0"/>
              <a:buChar char="•"/>
              <a:defRPr/>
            </a:pPr>
            <a:r>
              <a:rPr lang="en-US" dirty="0"/>
              <a:t>On July 29, the </a:t>
            </a:r>
            <a:r>
              <a:rPr lang="en-US" b="1" dirty="0"/>
              <a:t>Department of Justice and the Consumer Financial Protection Bureau issued a joint notification letter reminding auto-secured creditors and leasing companies of their responsibilities to recognize important legal protections for military families under the Service Members Civil Relief Act.</a:t>
            </a:r>
            <a:endParaRPr lang="en-US" dirty="0"/>
          </a:p>
          <a:p>
            <a:pPr marL="285750" indent="-285750">
              <a:buFont typeface="Arial" panose="020B0604020202020204" pitchFamily="34" charset="0"/>
              <a:buChar char="•"/>
              <a:defRPr/>
            </a:pPr>
            <a:r>
              <a:rPr lang="en-US" dirty="0"/>
              <a:t>On August 11, the </a:t>
            </a:r>
            <a:r>
              <a:rPr lang="en-US" b="1" dirty="0"/>
              <a:t>Consumer Financial Protection Bureau issued Circular 2022-04 to confirm that financial companies can violate the prohibition on unfair acts or practices in the Consumer Financial Protection Act when they have insufficient data protection or information security</a:t>
            </a:r>
            <a:r>
              <a:rPr lang="en-US" dirty="0"/>
              <a:t>. According to the circular, "[</a:t>
            </a:r>
            <a:r>
              <a:rPr lang="en-US" dirty="0" err="1"/>
              <a:t>i</a:t>
            </a:r>
            <a:r>
              <a:rPr lang="en-US" dirty="0"/>
              <a:t>]n addition to other federal laws governing data security for financial institutions, including the Safeguards Rules issued under the Gramm-Leach-Bliley Act, 'covered persons' and 'service providers' must comply with the prohibition on unfair acts or practices in the CFPA.</a:t>
            </a:r>
          </a:p>
        </p:txBody>
      </p:sp>
    </p:spTree>
    <p:extLst>
      <p:ext uri="{BB962C8B-B14F-4D97-AF65-F5344CB8AC3E}">
        <p14:creationId xmlns:p14="http://schemas.microsoft.com/office/powerpoint/2010/main" val="2194907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rtlCol="0">
            <a:normAutofit/>
          </a:bodyPr>
          <a:lstStyle/>
          <a:p>
            <a:pPr eaLnBrk="1" fontAlgn="auto" hangingPunct="1">
              <a:spcAft>
                <a:spcPts val="0"/>
              </a:spcAft>
              <a:defRPr/>
            </a:pPr>
            <a:endParaRPr lang="en-US" dirty="0"/>
          </a:p>
        </p:txBody>
      </p:sp>
      <p:sp>
        <p:nvSpPr>
          <p:cNvPr id="36867" name="Text Placeholder 2"/>
          <p:cNvSpPr>
            <a:spLocks noGrp="1"/>
          </p:cNvSpPr>
          <p:nvPr>
            <p:ph type="body" idx="1"/>
          </p:nvPr>
        </p:nvSpPr>
        <p:spPr>
          <a:xfrm>
            <a:off x="722313" y="446088"/>
            <a:ext cx="7772400" cy="3538537"/>
          </a:xfrm>
        </p:spPr>
        <p:txBody>
          <a:bodyPr rtlCol="0">
            <a:normAutofit/>
          </a:bodyPr>
          <a:lstStyle/>
          <a:p>
            <a:pPr eaLnBrk="1" fontAlgn="auto" hangingPunct="1">
              <a:spcAft>
                <a:spcPts val="0"/>
              </a:spcAft>
              <a:defRPr/>
            </a:pPr>
            <a:r>
              <a:rPr lang="en-US" altLang="en-US" sz="5800" b="1" dirty="0"/>
              <a:t>A Related</a:t>
            </a:r>
          </a:p>
          <a:p>
            <a:pPr eaLnBrk="1" fontAlgn="auto" hangingPunct="1">
              <a:spcAft>
                <a:spcPts val="0"/>
              </a:spcAft>
              <a:defRPr/>
            </a:pPr>
            <a:r>
              <a:rPr lang="en-US" altLang="en-US" sz="5800" b="1" dirty="0"/>
              <a:t>Banker’s View: </a:t>
            </a:r>
          </a:p>
          <a:p>
            <a:pPr eaLnBrk="1" fontAlgn="auto" hangingPunct="1">
              <a:spcAft>
                <a:spcPts val="0"/>
              </a:spcAft>
              <a:defRPr/>
            </a:pPr>
            <a:r>
              <a:rPr lang="en-US" altLang="en-US" sz="5800" b="1" dirty="0"/>
              <a:t>Fair Lending</a:t>
            </a:r>
          </a:p>
          <a:p>
            <a:pPr eaLnBrk="1" fontAlgn="auto" hangingPunct="1">
              <a:spcAft>
                <a:spcPts val="0"/>
              </a:spcAft>
              <a:defRPr/>
            </a:pPr>
            <a:endParaRPr lang="en-US" altLang="en-US" sz="1200" dirty="0"/>
          </a:p>
          <a:p>
            <a:pPr eaLnBrk="1" fontAlgn="auto" hangingPunct="1">
              <a:spcAft>
                <a:spcPts val="0"/>
              </a:spcAft>
              <a:defRPr/>
            </a:pPr>
            <a:endParaRPr lang="en-US" altLang="en-US" dirty="0"/>
          </a:p>
        </p:txBody>
      </p:sp>
    </p:spTree>
    <p:extLst>
      <p:ext uri="{BB962C8B-B14F-4D97-AF65-F5344CB8AC3E}">
        <p14:creationId xmlns:p14="http://schemas.microsoft.com/office/powerpoint/2010/main" val="360946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87313" indent="0" eaLnBrk="1" fontAlgn="auto" hangingPunct="1">
              <a:spcAft>
                <a:spcPts val="0"/>
              </a:spcAft>
              <a:buFontTx/>
              <a:buNone/>
              <a:defRPr/>
            </a:pPr>
            <a:r>
              <a:rPr lang="en-US" sz="2400" b="1" dirty="0">
                <a:solidFill>
                  <a:srgbClr val="0070C0"/>
                </a:solidFill>
              </a:rPr>
              <a:t>A Related Banker’s View </a:t>
            </a:r>
          </a:p>
          <a:p>
            <a:pPr eaLnBrk="1" fontAlgn="auto" hangingPunct="1">
              <a:spcAft>
                <a:spcPts val="0"/>
              </a:spcAft>
              <a:defRPr/>
            </a:pPr>
            <a:r>
              <a:rPr lang="en-US" sz="2400" dirty="0"/>
              <a:t>Focus was on Disparate Impact</a:t>
            </a:r>
          </a:p>
          <a:p>
            <a:pPr eaLnBrk="1" fontAlgn="auto" hangingPunct="1">
              <a:spcAft>
                <a:spcPts val="0"/>
              </a:spcAft>
              <a:defRPr/>
            </a:pPr>
            <a:r>
              <a:rPr lang="en-US" sz="2400" dirty="0"/>
              <a:t>Discrimination is alleged when policies, practices, rules or other systems that, appear to be neutral, result in a disproportionate adverse impact on a protected class of consumers.</a:t>
            </a:r>
          </a:p>
          <a:p>
            <a:pPr eaLnBrk="1" fontAlgn="auto" hangingPunct="1">
              <a:spcAft>
                <a:spcPts val="0"/>
              </a:spcAft>
              <a:defRPr/>
            </a:pPr>
            <a:r>
              <a:rPr lang="en-US" sz="2400" dirty="0"/>
              <a:t>Dealer markups are not expressly prohibited but the CFPB has sought to render enforcement against institutions in order to hamper the use (until 2018 guidance was nullified by joint resolution of Congress). </a:t>
            </a:r>
          </a:p>
        </p:txBody>
      </p:sp>
    </p:spTree>
    <p:extLst>
      <p:ext uri="{BB962C8B-B14F-4D97-AF65-F5344CB8AC3E}">
        <p14:creationId xmlns:p14="http://schemas.microsoft.com/office/powerpoint/2010/main" val="1211030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0663"/>
            <a:ext cx="7772400" cy="4114800"/>
          </a:xfrm>
        </p:spPr>
        <p:txBody>
          <a:bodyPr rtlCol="0">
            <a:normAutofit lnSpcReduction="10000"/>
          </a:bodyPr>
          <a:lstStyle/>
          <a:p>
            <a:pPr marL="87313" indent="0">
              <a:buNone/>
              <a:defRPr/>
            </a:pPr>
            <a:r>
              <a:rPr lang="en-US" sz="2800" b="1" dirty="0">
                <a:solidFill>
                  <a:srgbClr val="0070C0"/>
                </a:solidFill>
              </a:rPr>
              <a:t>A Related Banker’s View </a:t>
            </a:r>
          </a:p>
          <a:p>
            <a:pPr eaLnBrk="1" fontAlgn="auto" hangingPunct="1">
              <a:spcAft>
                <a:spcPts val="0"/>
              </a:spcAft>
              <a:defRPr/>
            </a:pPr>
            <a:endParaRPr lang="en-US" sz="2400" dirty="0"/>
          </a:p>
          <a:p>
            <a:pPr eaLnBrk="1" fontAlgn="auto" hangingPunct="1">
              <a:spcAft>
                <a:spcPts val="0"/>
              </a:spcAft>
              <a:defRPr/>
            </a:pPr>
            <a:r>
              <a:rPr lang="en-US" sz="3600" dirty="0"/>
              <a:t>Why Do Banks Analyze Data?</a:t>
            </a:r>
          </a:p>
          <a:p>
            <a:pPr lvl="1" eaLnBrk="1" fontAlgn="auto" hangingPunct="1">
              <a:spcAft>
                <a:spcPts val="0"/>
              </a:spcAft>
              <a:defRPr/>
            </a:pPr>
            <a:r>
              <a:rPr lang="en-US" sz="3600" dirty="0"/>
              <a:t>Part of a robust Compliance/Ethics/ ESG Program (Environmental, Social, and Corporate Governance)</a:t>
            </a:r>
          </a:p>
          <a:p>
            <a:pPr lvl="1" eaLnBrk="1" fontAlgn="auto" hangingPunct="1">
              <a:spcAft>
                <a:spcPts val="0"/>
              </a:spcAft>
              <a:defRPr/>
            </a:pPr>
            <a:r>
              <a:rPr lang="en-US" sz="3600" dirty="0"/>
              <a:t>It’s good for business (allegedly).</a:t>
            </a:r>
          </a:p>
          <a:p>
            <a:pPr eaLnBrk="1" fontAlgn="auto" hangingPunct="1">
              <a:spcAft>
                <a:spcPts val="0"/>
              </a:spcAft>
              <a:defRPr/>
            </a:pPr>
            <a:endParaRPr lang="en-US" dirty="0"/>
          </a:p>
          <a:p>
            <a:pPr eaLnBrk="1" fontAlgn="auto" hangingPunct="1">
              <a:spcAft>
                <a:spcPts val="0"/>
              </a:spcAft>
              <a:defRPr/>
            </a:pPr>
            <a:endParaRPr lang="en-US" dirty="0"/>
          </a:p>
        </p:txBody>
      </p:sp>
      <p:graphicFrame>
        <p:nvGraphicFramePr>
          <p:cNvPr id="4" name="Diagram 3"/>
          <p:cNvGraphicFramePr/>
          <p:nvPr/>
        </p:nvGraphicFramePr>
        <p:xfrm>
          <a:off x="2535044" y="2180417"/>
          <a:ext cx="4772722" cy="215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70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rtlCol="0">
            <a:normAutofit/>
          </a:bodyPr>
          <a:lstStyle/>
          <a:p>
            <a:pPr eaLnBrk="1" fontAlgn="auto" hangingPunct="1">
              <a:spcAft>
                <a:spcPts val="0"/>
              </a:spcAft>
              <a:defRPr/>
            </a:pPr>
            <a:endParaRPr lang="en-US" dirty="0"/>
          </a:p>
        </p:txBody>
      </p:sp>
      <p:sp>
        <p:nvSpPr>
          <p:cNvPr id="38915" name="Text Placeholder 2"/>
          <p:cNvSpPr>
            <a:spLocks noGrp="1"/>
          </p:cNvSpPr>
          <p:nvPr>
            <p:ph type="body" idx="1"/>
          </p:nvPr>
        </p:nvSpPr>
        <p:spPr>
          <a:xfrm>
            <a:off x="722313" y="282575"/>
            <a:ext cx="7772400" cy="3843338"/>
          </a:xfrm>
        </p:spPr>
        <p:txBody>
          <a:bodyPr>
            <a:normAutofit fontScale="92500"/>
          </a:bodyPr>
          <a:lstStyle/>
          <a:p>
            <a:pPr eaLnBrk="1" hangingPunct="1"/>
            <a:r>
              <a:rPr lang="en-US" altLang="en-US" sz="10400" b="1"/>
              <a:t>The Constitution</a:t>
            </a:r>
          </a:p>
          <a:p>
            <a:pPr eaLnBrk="1" hangingPunct="1"/>
            <a:endParaRPr lang="en-US" altLang="en-US"/>
          </a:p>
        </p:txBody>
      </p:sp>
    </p:spTree>
    <p:extLst>
      <p:ext uri="{BB962C8B-B14F-4D97-AF65-F5344CB8AC3E}">
        <p14:creationId xmlns:p14="http://schemas.microsoft.com/office/powerpoint/2010/main" val="3610060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88925"/>
            <a:ext cx="7772400" cy="4114800"/>
          </a:xfrm>
        </p:spPr>
        <p:txBody>
          <a:bodyPr rtlCol="0">
            <a:normAutofit fontScale="92500" lnSpcReduction="20000"/>
          </a:bodyPr>
          <a:lstStyle/>
          <a:p>
            <a:pPr marL="87313" indent="0">
              <a:buNone/>
              <a:defRPr/>
            </a:pPr>
            <a:r>
              <a:rPr lang="en-US" sz="2400" b="1" dirty="0">
                <a:solidFill>
                  <a:srgbClr val="0070C0"/>
                </a:solidFill>
              </a:rPr>
              <a:t>A Related Banker’s View </a:t>
            </a:r>
          </a:p>
          <a:p>
            <a:pPr eaLnBrk="1" fontAlgn="auto" hangingPunct="1">
              <a:spcAft>
                <a:spcPts val="0"/>
              </a:spcAft>
              <a:defRPr/>
            </a:pPr>
            <a:r>
              <a:rPr lang="en-US" sz="2000" dirty="0"/>
              <a:t>Bronx Honda</a:t>
            </a:r>
          </a:p>
          <a:p>
            <a:pPr eaLnBrk="1" fontAlgn="auto" hangingPunct="1">
              <a:spcAft>
                <a:spcPts val="0"/>
              </a:spcAft>
              <a:defRPr/>
            </a:pPr>
            <a:r>
              <a:rPr lang="en-US" sz="2000" dirty="0"/>
              <a:t>Discriminatory practices could be pursed using UDAAP </a:t>
            </a:r>
          </a:p>
          <a:p>
            <a:pPr eaLnBrk="1" fontAlgn="auto" hangingPunct="1">
              <a:spcAft>
                <a:spcPts val="0"/>
              </a:spcAft>
              <a:defRPr/>
            </a:pPr>
            <a:r>
              <a:rPr lang="en-US" sz="2000" dirty="0"/>
              <a:t>Bostock v. Clayton County, June 2020, is a landmark United States Supreme Court civil rights case in which the Court held that Title VII of the Civil Rights Act of 1964 protects employees against discrimination because they are gay or transgender.  An executive order followed. </a:t>
            </a:r>
          </a:p>
          <a:p>
            <a:pPr eaLnBrk="1" fontAlgn="auto" hangingPunct="1">
              <a:spcAft>
                <a:spcPts val="0"/>
              </a:spcAft>
              <a:defRPr/>
            </a:pPr>
            <a:r>
              <a:rPr lang="en-US" sz="2000" dirty="0"/>
              <a:t>Therefore,  ECOA includes sexual orientation and gender identity discrimination. </a:t>
            </a:r>
          </a:p>
          <a:p>
            <a:pPr eaLnBrk="1" fontAlgn="auto" hangingPunct="1">
              <a:spcAft>
                <a:spcPts val="0"/>
              </a:spcAft>
              <a:defRPr/>
            </a:pPr>
            <a:r>
              <a:rPr lang="en-US" sz="2000" dirty="0"/>
              <a:t>New Protected Classes – LGBT Statistics</a:t>
            </a:r>
          </a:p>
          <a:p>
            <a:pPr eaLnBrk="1" fontAlgn="auto" hangingPunct="1">
              <a:spcAft>
                <a:spcPts val="0"/>
              </a:spcAft>
              <a:defRPr/>
            </a:pPr>
            <a:r>
              <a:rPr lang="en-US" sz="2000" dirty="0"/>
              <a:t>Extensive data and record analysis of all discrete and insular minority groups (protected classes) utilizing numerous statistical protocols</a:t>
            </a:r>
          </a:p>
        </p:txBody>
      </p:sp>
    </p:spTree>
    <p:extLst>
      <p:ext uri="{BB962C8B-B14F-4D97-AF65-F5344CB8AC3E}">
        <p14:creationId xmlns:p14="http://schemas.microsoft.com/office/powerpoint/2010/main" val="602779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Recommendations and Comments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12543"/>
            <a:ext cx="1845505" cy="209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1927073"/>
            <a:ext cx="1568450" cy="186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1923" y="2180234"/>
            <a:ext cx="2836777" cy="136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106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Dealer Participation, Voluntary Protection Products and the Safeguards Rule</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1574799"/>
            <a:ext cx="237966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62113" y="1651792"/>
            <a:ext cx="4378325" cy="2913063"/>
          </a:xfrm>
          <a:prstGeom prst="rect">
            <a:avLst/>
          </a:prstGeom>
        </p:spPr>
      </p:pic>
    </p:spTree>
    <p:extLst>
      <p:ext uri="{BB962C8B-B14F-4D97-AF65-F5344CB8AC3E}">
        <p14:creationId xmlns:p14="http://schemas.microsoft.com/office/powerpoint/2010/main" val="3155769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407988"/>
            <a:ext cx="26574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900113"/>
            <a:ext cx="4249738"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374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64343"/>
            <a:ext cx="7448550" cy="3602831"/>
          </a:xfrm>
        </p:spPr>
        <p:txBody>
          <a:bodyPr/>
          <a:lstStyle/>
          <a:p>
            <a:r>
              <a:rPr lang="en-US" sz="6000" b="1" i="1" dirty="0">
                <a:solidFill>
                  <a:srgbClr val="FF0000"/>
                </a:solidFill>
                <a:effectLst>
                  <a:outerShdw blurRad="38100" dist="38100" dir="2700000" algn="tl">
                    <a:srgbClr val="000000">
                      <a:alpha val="43137"/>
                    </a:srgbClr>
                  </a:outerShdw>
                </a:effectLst>
              </a:rPr>
              <a:t>Something worth doing is worth doing poorly.</a:t>
            </a:r>
          </a:p>
        </p:txBody>
      </p:sp>
    </p:spTree>
    <p:extLst>
      <p:ext uri="{BB962C8B-B14F-4D97-AF65-F5344CB8AC3E}">
        <p14:creationId xmlns:p14="http://schemas.microsoft.com/office/powerpoint/2010/main" val="2480052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FTC and Sugared Cereal and other Similar Products </a:t>
            </a:r>
          </a:p>
        </p:txBody>
      </p:sp>
      <p:sp>
        <p:nvSpPr>
          <p:cNvPr id="3" name="Text Placeholder 2"/>
          <p:cNvSpPr>
            <a:spLocks noGrp="1"/>
          </p:cNvSpPr>
          <p:nvPr>
            <p:ph type="body" sz="quarter" idx="13"/>
          </p:nvPr>
        </p:nvSpPr>
        <p:spPr/>
        <p:txBody>
          <a:bodyPr/>
          <a:lstStyle/>
          <a:p>
            <a:r>
              <a:rPr lang="en-US" sz="2800" dirty="0"/>
              <a:t>History repeats itself, first as tragedy, second as farce. </a:t>
            </a:r>
          </a:p>
          <a:p>
            <a:r>
              <a:rPr lang="en-US" sz="1400" dirty="0"/>
              <a:t>Karl Marx </a:t>
            </a:r>
          </a:p>
          <a:p>
            <a:endParaRPr lang="en-US" dirty="0"/>
          </a:p>
        </p:txBody>
      </p:sp>
      <p:pic>
        <p:nvPicPr>
          <p:cNvPr id="5" name="Picture 4"/>
          <p:cNvPicPr>
            <a:picLocks noChangeAspect="1"/>
          </p:cNvPicPr>
          <p:nvPr/>
        </p:nvPicPr>
        <p:blipFill>
          <a:blip r:embed="rId2"/>
          <a:stretch>
            <a:fillRect/>
          </a:stretch>
        </p:blipFill>
        <p:spPr>
          <a:xfrm>
            <a:off x="1242565" y="1524000"/>
            <a:ext cx="2386460" cy="3184433"/>
          </a:xfrm>
          <a:prstGeom prst="rect">
            <a:avLst/>
          </a:prstGeom>
        </p:spPr>
      </p:pic>
      <p:sp>
        <p:nvSpPr>
          <p:cNvPr id="4" name="Text Placeholder 3"/>
          <p:cNvSpPr>
            <a:spLocks noGrp="1"/>
          </p:cNvSpPr>
          <p:nvPr>
            <p:ph type="body" sz="quarter" idx="14"/>
          </p:nvPr>
        </p:nvSpPr>
        <p:spPr>
          <a:xfrm>
            <a:off x="961578" y="1085849"/>
            <a:ext cx="3067497" cy="3548063"/>
          </a:xfrm>
        </p:spPr>
        <p:txBody>
          <a:bodyPr/>
          <a:lstStyle/>
          <a:p>
            <a:endParaRPr lang="en-US" dirty="0"/>
          </a:p>
        </p:txBody>
      </p:sp>
    </p:spTree>
    <p:extLst>
      <p:ext uri="{BB962C8B-B14F-4D97-AF65-F5344CB8AC3E}">
        <p14:creationId xmlns:p14="http://schemas.microsoft.com/office/powerpoint/2010/main" val="3252071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Predictions of the Future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2" y="1268413"/>
            <a:ext cx="494982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088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4375"/>
            <a:ext cx="7448550" cy="2628900"/>
          </a:xfrm>
        </p:spPr>
        <p:txBody>
          <a:bodyPr/>
          <a:lstStyle/>
          <a:p>
            <a:r>
              <a:rPr lang="en-US" sz="4400" b="1" i="1" dirty="0">
                <a:solidFill>
                  <a:srgbClr val="FF0000"/>
                </a:solidFill>
                <a:effectLst>
                  <a:outerShdw blurRad="38100" dist="38100" dir="2700000" algn="tl">
                    <a:srgbClr val="000000">
                      <a:alpha val="43137"/>
                    </a:srgbClr>
                  </a:outerShdw>
                </a:effectLst>
              </a:rPr>
              <a:t>“Prediction is very difficult, especially if it's about the future!”</a:t>
            </a:r>
          </a:p>
        </p:txBody>
      </p:sp>
      <p:sp>
        <p:nvSpPr>
          <p:cNvPr id="3" name="Text Placeholder 2"/>
          <p:cNvSpPr>
            <a:spLocks noGrp="1"/>
          </p:cNvSpPr>
          <p:nvPr>
            <p:ph type="body" sz="quarter" idx="10"/>
          </p:nvPr>
        </p:nvSpPr>
        <p:spPr>
          <a:xfrm>
            <a:off x="971550" y="3895725"/>
            <a:ext cx="6181725" cy="800100"/>
          </a:xfrm>
        </p:spPr>
        <p:txBody>
          <a:bodyPr/>
          <a:lstStyle/>
          <a:p>
            <a:pPr marL="285750" indent="-285750">
              <a:buFontTx/>
              <a:buChar char="-"/>
            </a:pPr>
            <a:r>
              <a:rPr lang="en-US" sz="1400" dirty="0"/>
              <a:t>Niels Bohr, Nobel Laureate in Physics and the father of the atomic model</a:t>
            </a:r>
          </a:p>
          <a:p>
            <a:pPr marL="285750" indent="-285750">
              <a:buFontTx/>
              <a:buChar char="-"/>
            </a:pPr>
            <a:endParaRPr lang="en-US" sz="1400" dirty="0"/>
          </a:p>
          <a:p>
            <a:pPr marL="285750" indent="-285750">
              <a:buFontTx/>
              <a:buChar char="-"/>
            </a:pPr>
            <a:endParaRPr lang="en-US" sz="1400" dirty="0"/>
          </a:p>
        </p:txBody>
      </p:sp>
    </p:spTree>
    <p:extLst>
      <p:ext uri="{BB962C8B-B14F-4D97-AF65-F5344CB8AC3E}">
        <p14:creationId xmlns:p14="http://schemas.microsoft.com/office/powerpoint/2010/main" val="2346223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5"/>
          <p:cNvSpPr>
            <a:spLocks noChangeArrowheads="1"/>
          </p:cNvSpPr>
          <p:nvPr/>
        </p:nvSpPr>
        <p:spPr bwMode="auto">
          <a:xfrm>
            <a:off x="719138" y="2022475"/>
            <a:ext cx="7681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2400">
              <a:solidFill>
                <a:srgbClr val="00B0F0"/>
              </a:solidFill>
              <a:latin typeface="Lato Regular"/>
              <a:ea typeface="Lato Regular"/>
              <a:cs typeface="Lato Regular"/>
            </a:endParaRPr>
          </a:p>
          <a:p>
            <a:pPr algn="ctr"/>
            <a:endParaRPr lang="en-US" altLang="en-US" sz="2400">
              <a:solidFill>
                <a:srgbClr val="00B0F0"/>
              </a:solidFill>
              <a:latin typeface="Lato Regular"/>
              <a:ea typeface="Lato Regular"/>
              <a:cs typeface="Lato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09625" y="-660400"/>
            <a:ext cx="81486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1600"/>
          </a:p>
          <a:p>
            <a:endParaRPr lang="en-US" altLang="en-US" sz="1600"/>
          </a:p>
          <a:p>
            <a:endParaRPr lang="en-US" altLang="en-US" sz="1600"/>
          </a:p>
          <a:p>
            <a:endParaRPr lang="en-US" altLang="en-US" sz="1600"/>
          </a:p>
          <a:p>
            <a:r>
              <a:rPr lang="en-US" altLang="en-US" sz="2400" b="1">
                <a:solidFill>
                  <a:srgbClr val="0070C0"/>
                </a:solidFill>
              </a:rPr>
              <a:t>U.S. Constitution – 14</a:t>
            </a:r>
            <a:r>
              <a:rPr lang="en-US" altLang="en-US" sz="2400" b="1" baseline="30000">
                <a:solidFill>
                  <a:srgbClr val="0070C0"/>
                </a:solidFill>
              </a:rPr>
              <a:t>th</a:t>
            </a:r>
            <a:r>
              <a:rPr lang="en-US" altLang="en-US" sz="2400" b="1">
                <a:solidFill>
                  <a:srgbClr val="0070C0"/>
                </a:solidFill>
              </a:rPr>
              <a:t> Amendment</a:t>
            </a:r>
          </a:p>
          <a:p>
            <a:endParaRPr lang="en-US" altLang="en-US" sz="1600"/>
          </a:p>
          <a:p>
            <a:r>
              <a:rPr lang="en-US" altLang="en-US" sz="2000"/>
              <a:t>SECTION 1.</a:t>
            </a:r>
          </a:p>
          <a:p>
            <a:endParaRPr lang="en-US" altLang="en-US" sz="2000"/>
          </a:p>
          <a:p>
            <a:r>
              <a:rPr lang="en-US" altLang="en-US" sz="2000"/>
              <a:t>All persons born or naturalized in the United States and</a:t>
            </a:r>
          </a:p>
          <a:p>
            <a:r>
              <a:rPr lang="en-US" altLang="en-US" sz="2000"/>
              <a:t>subject to the jurisdiction thereof, are citizens of the United</a:t>
            </a:r>
          </a:p>
          <a:p>
            <a:r>
              <a:rPr lang="en-US" altLang="en-US" sz="2000"/>
              <a:t>States and of the State wherein they reside. No State shall</a:t>
            </a:r>
          </a:p>
          <a:p>
            <a:r>
              <a:rPr lang="en-US" altLang="en-US" sz="2000"/>
              <a:t>make or enforce any law which shall abridge the privileges</a:t>
            </a:r>
          </a:p>
          <a:p>
            <a:r>
              <a:rPr lang="en-US" altLang="en-US" sz="2000"/>
              <a:t>or immunities of citizens of the United States; nor shall</a:t>
            </a:r>
          </a:p>
          <a:p>
            <a:r>
              <a:rPr lang="en-US" altLang="en-US" sz="2000"/>
              <a:t>any State deprive any person of life, liberty, or property,</a:t>
            </a:r>
          </a:p>
          <a:p>
            <a:r>
              <a:rPr lang="en-US" altLang="en-US" sz="2000"/>
              <a:t>without due process of law; nor deny to any person within</a:t>
            </a:r>
          </a:p>
          <a:p>
            <a:r>
              <a:rPr lang="en-US" altLang="en-US" sz="2000"/>
              <a:t>its jurisdiction the </a:t>
            </a:r>
            <a:r>
              <a:rPr lang="en-US" altLang="en-US" sz="2000" b="1">
                <a:solidFill>
                  <a:srgbClr val="FF0000"/>
                </a:solidFill>
              </a:rPr>
              <a:t>equal protection of the laws.</a:t>
            </a:r>
          </a:p>
        </p:txBody>
      </p:sp>
    </p:spTree>
    <p:extLst>
      <p:ext uri="{BB962C8B-B14F-4D97-AF65-F5344CB8AC3E}">
        <p14:creationId xmlns:p14="http://schemas.microsoft.com/office/powerpoint/2010/main" val="76923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fontScale="92500"/>
          </a:bodyPr>
          <a:lstStyle/>
          <a:p>
            <a:pPr marL="87313" indent="0" eaLnBrk="1" fontAlgn="auto" hangingPunct="1">
              <a:spcAft>
                <a:spcPts val="0"/>
              </a:spcAft>
              <a:buFontTx/>
              <a:buNone/>
              <a:defRPr/>
            </a:pPr>
            <a:r>
              <a:rPr lang="en-US" sz="2400" b="1" dirty="0">
                <a:solidFill>
                  <a:srgbClr val="0070C0"/>
                </a:solidFill>
              </a:rPr>
              <a:t>Equal Protection</a:t>
            </a:r>
          </a:p>
          <a:p>
            <a:pPr eaLnBrk="1" fontAlgn="auto" hangingPunct="1">
              <a:spcAft>
                <a:spcPts val="0"/>
              </a:spcAft>
              <a:defRPr/>
            </a:pPr>
            <a:r>
              <a:rPr lang="en-US" sz="2400" dirty="0"/>
              <a:t>The Equal Protection clause of the Fourteenth Amendment is one of the most litigated sections of the Constitution. As a brief overview, the clause refers to the fact that all citizens of the United States are guaranteed equal protection under the laws of the United States. </a:t>
            </a:r>
          </a:p>
          <a:p>
            <a:pPr eaLnBrk="1" fontAlgn="auto" hangingPunct="1">
              <a:spcAft>
                <a:spcPts val="0"/>
              </a:spcAft>
              <a:defRPr/>
            </a:pPr>
            <a:r>
              <a:rPr lang="en-US" sz="2400" dirty="0"/>
              <a:t>When a statute or ordinance discriminates against an individual or a class of individuals, and those individuals sue, the court will apply one of three levels of scrutiny to the law in question: Rational Basis, Intermediate Basis, or Strict Scrutiny.</a:t>
            </a:r>
          </a:p>
          <a:p>
            <a:pPr eaLnBrk="1" fontAlgn="auto" hangingPunct="1">
              <a:spcAft>
                <a:spcPts val="0"/>
              </a:spcAft>
              <a:defRPr/>
            </a:pPr>
            <a:endParaRPr lang="en-US" dirty="0"/>
          </a:p>
        </p:txBody>
      </p:sp>
    </p:spTree>
    <p:extLst>
      <p:ext uri="{BB962C8B-B14F-4D97-AF65-F5344CB8AC3E}">
        <p14:creationId xmlns:p14="http://schemas.microsoft.com/office/powerpoint/2010/main" val="106201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87313" indent="0" eaLnBrk="1" fontAlgn="auto" hangingPunct="1">
              <a:spcAft>
                <a:spcPts val="0"/>
              </a:spcAft>
              <a:buFontTx/>
              <a:buNone/>
              <a:defRPr/>
            </a:pPr>
            <a:r>
              <a:rPr lang="en-US" sz="15000" dirty="0">
                <a:solidFill>
                  <a:srgbClr val="FF0000"/>
                </a:solidFill>
              </a:rPr>
              <a:t>DEI</a:t>
            </a:r>
          </a:p>
          <a:p>
            <a:pPr eaLnBrk="1" fontAlgn="auto" hangingPunct="1">
              <a:spcAft>
                <a:spcPts val="0"/>
              </a:spcAft>
              <a:defRPr/>
            </a:pPr>
            <a:r>
              <a:rPr lang="en-US" sz="2800" dirty="0"/>
              <a:t>Discrimination </a:t>
            </a:r>
          </a:p>
          <a:p>
            <a:pPr eaLnBrk="1" fontAlgn="auto" hangingPunct="1">
              <a:spcAft>
                <a:spcPts val="0"/>
              </a:spcAft>
              <a:defRPr/>
            </a:pPr>
            <a:r>
              <a:rPr lang="en-US" sz="2800" dirty="0"/>
              <a:t>Equity</a:t>
            </a:r>
          </a:p>
          <a:p>
            <a:pPr eaLnBrk="1" fontAlgn="auto" hangingPunct="1">
              <a:spcAft>
                <a:spcPts val="0"/>
              </a:spcAft>
              <a:defRPr/>
            </a:pPr>
            <a:r>
              <a:rPr lang="en-US" sz="2800" dirty="0"/>
              <a:t>Inclusion</a:t>
            </a:r>
          </a:p>
        </p:txBody>
      </p:sp>
    </p:spTree>
    <p:extLst>
      <p:ext uri="{BB962C8B-B14F-4D97-AF65-F5344CB8AC3E}">
        <p14:creationId xmlns:p14="http://schemas.microsoft.com/office/powerpoint/2010/main" val="55150722"/>
      </p:ext>
    </p:extLst>
  </p:cSld>
  <p:clrMapOvr>
    <a:masterClrMapping/>
  </p:clrMapOvr>
</p:sld>
</file>

<file path=ppt/theme/theme1.xml><?xml version="1.0" encoding="utf-8"?>
<a:theme xmlns:a="http://schemas.openxmlformats.org/drawingml/2006/main" name="Reynolds and Reynolds">
  <a:themeElements>
    <a:clrScheme name="FINAL ReyRey Color Theme">
      <a:dk1>
        <a:srgbClr val="00152E"/>
      </a:dk1>
      <a:lt1>
        <a:srgbClr val="FFFFFF"/>
      </a:lt1>
      <a:dk2>
        <a:srgbClr val="192A3D"/>
      </a:dk2>
      <a:lt2>
        <a:srgbClr val="D4D7DB"/>
      </a:lt2>
      <a:accent1>
        <a:srgbClr val="0E5DDD"/>
      </a:accent1>
      <a:accent2>
        <a:srgbClr val="6D0EDA"/>
      </a:accent2>
      <a:accent3>
        <a:srgbClr val="1F798B"/>
      </a:accent3>
      <a:accent4>
        <a:srgbClr val="5278EB"/>
      </a:accent4>
      <a:accent5>
        <a:srgbClr val="36AEDF"/>
      </a:accent5>
      <a:accent6>
        <a:srgbClr val="28CCDA"/>
      </a:accent6>
      <a:hlink>
        <a:srgbClr val="0D5DDD"/>
      </a:hlink>
      <a:folHlink>
        <a:srgbClr val="28CCDA"/>
      </a:folHlink>
    </a:clrScheme>
    <a:fontScheme name="IBM Plex Sans">
      <a:majorFont>
        <a:latin typeface="IBM Plex Sans Light"/>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StandardProposal2017_WS.potx</Template>
  <TotalTime>18240</TotalTime>
  <Words>4094</Words>
  <Application>Microsoft Office PowerPoint</Application>
  <PresentationFormat>On-screen Show (16:9)</PresentationFormat>
  <Paragraphs>271</Paragraphs>
  <Slides>68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Courier New</vt:lpstr>
      <vt:lpstr>IBM Plex Sans</vt:lpstr>
      <vt:lpstr>IBM Plex Sans Light</vt:lpstr>
      <vt:lpstr>IBM Plex Sans Medium</vt:lpstr>
      <vt:lpstr>IBM Plex Sans SemiBold</vt:lpstr>
      <vt:lpstr>Lato Regular</vt:lpstr>
      <vt:lpstr>Wingdings</vt:lpstr>
      <vt:lpstr>Reynolds and Reynolds</vt:lpstr>
      <vt:lpstr>Quo Vadis CFPB?  – Can Unfairness be the Basis for a Charge of  Discrimination?   </vt:lpstr>
      <vt:lpstr>Reynolds and Reynolds</vt:lpstr>
      <vt:lpstr>Fine Print and Legal Disclaimer</vt:lpstr>
      <vt:lpstr>Woe is ME!      </vt:lpstr>
      <vt:lpstr>PowerPoint Presentation</vt:lpstr>
      <vt:lpstr>PowerPoint Presentation</vt:lpstr>
      <vt:lpstr>PowerPoint Presentation</vt:lpstr>
      <vt:lpstr>PowerPoint Presentation</vt:lpstr>
      <vt:lpstr>PowerPoint Presentation</vt:lpstr>
      <vt:lpstr>Federal and State Agencies Work Together – Jurisdiction is Rarely a Problem </vt:lpstr>
      <vt:lpstr>PowerPoint Presentation</vt:lpstr>
      <vt:lpstr>The CFPB and FTC</vt:lpstr>
      <vt:lpstr>Rohit Chopra Hit List   </vt:lpstr>
      <vt:lpstr>PowerPoint Presentation</vt:lpstr>
      <vt:lpstr>FTC Commissioner  Rebecca Kelly Slaughter </vt:lpstr>
      <vt:lpstr>PowerPoint Presentation</vt:lpstr>
      <vt:lpstr>PowerPoint Presentation</vt:lpstr>
      <vt:lpstr>CFPB’s Unfairness Test </vt:lpstr>
      <vt:lpstr>The CFPB’s Updated Unfair, Deceptive, or Abusive Acts or Practices (UDAAPs) Examination Manual  </vt:lpstr>
      <vt:lpstr>The CFPB’s Updated Unfair, Deceptive, or Abusive Acts or Practices (UDAAPs) Examination Manual  </vt:lpstr>
      <vt:lpstr>The CFPB’s Updated Unfair, Deceptive, or Abusive Acts or Practices (UDAAPs) Examination Manual</vt:lpstr>
      <vt:lpstr>The CFPB Audit Manual </vt:lpstr>
      <vt:lpstr>PowerPoint Presentation</vt:lpstr>
      <vt:lpstr>The FTC</vt:lpstr>
      <vt:lpstr>PowerPoint Presentation</vt:lpstr>
      <vt:lpstr>PowerPoint Presentation</vt:lpstr>
      <vt:lpstr>PowerPoint Presentation</vt:lpstr>
      <vt:lpstr>PowerPoint Presentation</vt:lpstr>
      <vt:lpstr>Contemporary Cases and Initiatives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Fair Lending - Disparate Impact</vt:lpstr>
      <vt:lpstr>PowerPoint Presentation</vt:lpstr>
      <vt:lpstr>PowerPoint Presentation</vt:lpstr>
      <vt:lpstr>PowerPoint Presentation</vt:lpstr>
      <vt:lpstr>PowerPoint Presentation</vt:lpstr>
      <vt:lpstr>Unfair, Deceptive, or Abusive Acts or Practices (UDAAP)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Afraid, Be Very Afraid – Federal Regulators’ Timeline</vt:lpstr>
      <vt:lpstr>Be Afraid, Be Very Afraid – Federal Regulators’ Timeline</vt:lpstr>
      <vt:lpstr>Be Afraid, Be Very Afraid – Federal Regulators’ Timeline</vt:lpstr>
      <vt:lpstr>Be Afraid, Be Very Afraid – Federal Regulators’ Timeline</vt:lpstr>
      <vt:lpstr>PowerPoint Presentation</vt:lpstr>
      <vt:lpstr>PowerPoint Presentation</vt:lpstr>
      <vt:lpstr>PowerPoint Presentation</vt:lpstr>
      <vt:lpstr>PowerPoint Presentation</vt:lpstr>
      <vt:lpstr>Recommendations and Comments</vt:lpstr>
      <vt:lpstr>Dealer Participation, Voluntary Protection Products and the Safeguards Rule</vt:lpstr>
      <vt:lpstr>PowerPoint Presentation</vt:lpstr>
      <vt:lpstr>Something worth doing is worth doing poorly.</vt:lpstr>
      <vt:lpstr>The FTC and Sugared Cereal and other Similar Products </vt:lpstr>
      <vt:lpstr>Predictions of the Future</vt:lpstr>
      <vt:lpstr>“Prediction is very difficult, especially if it's about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dc:creator>
  <cp:lastModifiedBy>Linda Robertson</cp:lastModifiedBy>
  <cp:revision>173</cp:revision>
  <cp:lastPrinted>2022-06-05T14:06:05Z</cp:lastPrinted>
  <dcterms:created xsi:type="dcterms:W3CDTF">2017-05-15T17:42:50Z</dcterms:created>
  <dcterms:modified xsi:type="dcterms:W3CDTF">2023-09-07T16:17:03Z</dcterms:modified>
</cp:coreProperties>
</file>